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3" r:id="rId3"/>
    <p:sldId id="282" r:id="rId4"/>
    <p:sldId id="296" r:id="rId5"/>
    <p:sldId id="307" r:id="rId6"/>
    <p:sldId id="304" r:id="rId7"/>
    <p:sldId id="303" r:id="rId8"/>
    <p:sldId id="311" r:id="rId9"/>
    <p:sldId id="314" r:id="rId10"/>
    <p:sldId id="312" r:id="rId11"/>
    <p:sldId id="278" r:id="rId12"/>
    <p:sldId id="298" r:id="rId13"/>
    <p:sldId id="262" r:id="rId14"/>
    <p:sldId id="309" r:id="rId15"/>
    <p:sldId id="308" r:id="rId16"/>
    <p:sldId id="260" r:id="rId17"/>
    <p:sldId id="310" r:id="rId18"/>
    <p:sldId id="291" r:id="rId19"/>
    <p:sldId id="290" r:id="rId20"/>
    <p:sldId id="289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0000" autoAdjust="0"/>
  </p:normalViewPr>
  <p:slideViewPr>
    <p:cSldViewPr>
      <p:cViewPr varScale="1">
        <p:scale>
          <a:sx n="88" d="100"/>
          <a:sy n="88" d="100"/>
        </p:scale>
        <p:origin x="-97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92B2B-B0AF-4DE3-8FBE-8F536CDDC96A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2E261-F214-4F2C-A4CE-FECE0EE08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582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FF4-606A-4826-A7AC-AF0ADBD90C0A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4B0D-5A7D-4574-9B4A-2BBC31DF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FF4-606A-4826-A7AC-AF0ADBD90C0A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4B0D-5A7D-4574-9B4A-2BBC31DF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FF4-606A-4826-A7AC-AF0ADBD90C0A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4B0D-5A7D-4574-9B4A-2BBC31DF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FF4-606A-4826-A7AC-AF0ADBD90C0A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4B0D-5A7D-4574-9B4A-2BBC31DF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FF4-606A-4826-A7AC-AF0ADBD90C0A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4B0D-5A7D-4574-9B4A-2BBC31DF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FF4-606A-4826-A7AC-AF0ADBD90C0A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4B0D-5A7D-4574-9B4A-2BBC31DF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FF4-606A-4826-A7AC-AF0ADBD90C0A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4B0D-5A7D-4574-9B4A-2BBC31DF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FF4-606A-4826-A7AC-AF0ADBD90C0A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4B0D-5A7D-4574-9B4A-2BBC31DF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FF4-606A-4826-A7AC-AF0ADBD90C0A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4B0D-5A7D-4574-9B4A-2BBC31DF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FF4-606A-4826-A7AC-AF0ADBD90C0A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4B0D-5A7D-4574-9B4A-2BBC31DF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DFF4-606A-4826-A7AC-AF0ADBD90C0A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4B0D-5A7D-4574-9B4A-2BBC31DF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9DFF4-606A-4826-A7AC-AF0ADBD90C0A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34B0D-5A7D-4574-9B4A-2BBC31DFD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gl.ucoz.ru/_ld/122/s6244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63080" y="1538347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Сказка, </a:t>
            </a:r>
            <a:r>
              <a:rPr lang="ru-RU" sz="32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средство формирования элементарных математических представлений  у детей старшего дошкольного возраста.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78" y="3674522"/>
            <a:ext cx="4729989" cy="2317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66180" y="6078005"/>
            <a:ext cx="4729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Шалугина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D023DAD-AAC1-BC46-43E2-B4B6BE88C2B7}"/>
              </a:ext>
            </a:extLst>
          </p:cNvPr>
          <p:cNvSpPr txBox="1"/>
          <p:nvPr/>
        </p:nvSpPr>
        <p:spPr>
          <a:xfrm>
            <a:off x="1043608" y="62068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 ЦЕНТР РАЗВИТИЯ РЕБЁНКА – ДЕТСКИЙ САД № 116 Г. ОРСКА «ЕРАЛАШКА»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gl.ucoz.ru/_ld/122/s6244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7647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43608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755576" y="620688"/>
            <a:ext cx="7848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149080"/>
            <a:ext cx="3672408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23728" y="620688"/>
            <a:ext cx="4587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ОБУЧЕНИЯ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611560" y="1340768"/>
            <a:ext cx="2448272" cy="10801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наглядный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907704" y="2780928"/>
            <a:ext cx="2448272" cy="10801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словесный </a:t>
            </a:r>
            <a:endParaRPr lang="ru-RU" sz="2400" b="1" dirty="0"/>
          </a:p>
        </p:txBody>
      </p:sp>
      <p:sp>
        <p:nvSpPr>
          <p:cNvPr id="16" name="Овал 15"/>
          <p:cNvSpPr/>
          <p:nvPr/>
        </p:nvSpPr>
        <p:spPr>
          <a:xfrm>
            <a:off x="5076056" y="2780928"/>
            <a:ext cx="2592288" cy="10801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практический </a:t>
            </a:r>
            <a:endParaRPr lang="ru-RU" sz="2000" b="1" dirty="0"/>
          </a:p>
        </p:txBody>
      </p:sp>
      <p:sp>
        <p:nvSpPr>
          <p:cNvPr id="17" name="Овал 16"/>
          <p:cNvSpPr/>
          <p:nvPr/>
        </p:nvSpPr>
        <p:spPr>
          <a:xfrm>
            <a:off x="6372200" y="1340768"/>
            <a:ext cx="2448272" cy="10801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игровой </a:t>
            </a:r>
            <a:endParaRPr lang="ru-RU" sz="24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3059832" y="1196752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491880" y="1196752"/>
            <a:ext cx="1008112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716016" y="1196752"/>
            <a:ext cx="1008112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220072" y="1196752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gl.ucoz.ru/_ld/122/s6244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9087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63688" y="62068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Педагогические условия </a:t>
            </a:r>
          </a:p>
        </p:txBody>
      </p:sp>
      <p:sp>
        <p:nvSpPr>
          <p:cNvPr id="11" name="AutoShape 6"/>
          <p:cNvSpPr txBox="1">
            <a:spLocks noChangeArrowheads="1"/>
          </p:cNvSpPr>
          <p:nvPr/>
        </p:nvSpPr>
        <p:spPr bwMode="auto">
          <a:xfrm>
            <a:off x="1763688" y="1268760"/>
            <a:ext cx="6234990" cy="1224136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000"/>
              </a:gs>
              <a:gs pos="50000">
                <a:schemeClr val="bg1"/>
              </a:gs>
              <a:gs pos="100000">
                <a:srgbClr val="FFC000"/>
              </a:gs>
            </a:gsLst>
            <a:lin ang="5400000" scaled="1"/>
          </a:gra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Учёт возрастных, речевых, психических и индивидуальных особенностей дошкольников.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6"/>
          <p:cNvSpPr txBox="1">
            <a:spLocks noChangeArrowheads="1"/>
          </p:cNvSpPr>
          <p:nvPr/>
        </p:nvSpPr>
        <p:spPr bwMode="auto">
          <a:xfrm>
            <a:off x="1763688" y="2564904"/>
            <a:ext cx="6264696" cy="136815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000"/>
              </a:gs>
              <a:gs pos="50000">
                <a:schemeClr val="bg1"/>
              </a:gs>
              <a:gs pos="100000">
                <a:srgbClr val="FFC000"/>
              </a:gs>
            </a:gsLst>
            <a:lin ang="5400000" scaled="1"/>
          </a:gra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игр в непосредственно образовательной деятельности и в режимных моментах.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6"/>
          <p:cNvSpPr txBox="1">
            <a:spLocks noChangeArrowheads="1"/>
          </p:cNvSpPr>
          <p:nvPr/>
        </p:nvSpPr>
        <p:spPr bwMode="auto">
          <a:xfrm>
            <a:off x="1763688" y="4005064"/>
            <a:ext cx="6264696" cy="136815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000"/>
              </a:gs>
              <a:gs pos="50000">
                <a:schemeClr val="bg1"/>
              </a:gs>
              <a:gs pos="100000">
                <a:srgbClr val="FFC000"/>
              </a:gs>
            </a:gsLst>
            <a:lin ang="5400000" scaled="1"/>
          </a:gra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Привлечение родителей и педагогов в процесс формирования математических представлений посредством сказки у детей дошкольного возраста.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gl.ucoz.ru/_ld/122/s6244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3284984"/>
            <a:ext cx="2411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5652120" y="1196752"/>
            <a:ext cx="2088232" cy="1368152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</a:p>
        </p:txBody>
      </p:sp>
      <p:pic>
        <p:nvPicPr>
          <p:cNvPr id="5" name="Рисунок 7">
            <a:extLst>
              <a:ext uri="{FF2B5EF4-FFF2-40B4-BE49-F238E27FC236}">
                <a16:creationId xmlns="" xmlns:a16="http://schemas.microsoft.com/office/drawing/2014/main" id="{A29C06EC-DB41-8B98-A962-88CA4B6EC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41" y="3284984"/>
            <a:ext cx="4436079" cy="2651389"/>
          </a:xfrm>
          <a:prstGeom prst="rect">
            <a:avLst/>
          </a:prstGeom>
        </p:spPr>
      </p:pic>
      <p:pic>
        <p:nvPicPr>
          <p:cNvPr id="4" name="Рисунок 7">
            <a:extLst>
              <a:ext uri="{FF2B5EF4-FFF2-40B4-BE49-F238E27FC236}">
                <a16:creationId xmlns="" xmlns:a16="http://schemas.microsoft.com/office/drawing/2014/main" id="{AF5A4E33-4222-00E2-CBCA-5BF84693D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13" y="670422"/>
            <a:ext cx="2987798" cy="36933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gl.ucoz.ru/_ld/122/s6244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AutoShape 3" descr="https://im0-tub-ru.yandex.net/i?id=d6270645e41647387fe60fbcf39a832e&amp;n=33&amp;h=215&amp;w=3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7" name="AutoShape 5" descr="https://im0-tub-ru.yandex.net/i?id=194167d6d5b91ac1e0a808891a8cf205&amp;n=33&amp;h=215&amp;w=2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9" name="AutoShape 7" descr="https://im0-tub-ru.yandex.net/i?id=194167d6d5b91ac1e0a808891a8cf205&amp;n=33&amp;h=215&amp;w=2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A24AE1CB-1241-8B45-AB8F-635979510A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396" y="814886"/>
            <a:ext cx="3757208" cy="2501402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0C954679-E25E-AF7B-8BD4-7112B7FEAC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3" y="814886"/>
            <a:ext cx="4080067" cy="2612326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133AA788-F0D5-38B2-FDDA-631DAB649C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83" y="3500620"/>
            <a:ext cx="4924184" cy="30396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gl.ucoz.ru/_ld/122/s6244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AutoShape 3" descr="https://im0-tub-ru.yandex.net/i?id=d6270645e41647387fe60fbcf39a832e&amp;n=33&amp;h=215&amp;w=3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7" name="AutoShape 5" descr="https://im0-tub-ru.yandex.net/i?id=194167d6d5b91ac1e0a808891a8cf205&amp;n=33&amp;h=215&amp;w=2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9" name="AutoShape 7" descr="https://im0-tub-ru.yandex.net/i?id=194167d6d5b91ac1e0a808891a8cf205&amp;n=33&amp;h=215&amp;w=2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5">
            <a:extLst>
              <a:ext uri="{FF2B5EF4-FFF2-40B4-BE49-F238E27FC236}">
                <a16:creationId xmlns="" xmlns:a16="http://schemas.microsoft.com/office/drawing/2014/main" id="{DF43EB63-3329-2E7D-8BC2-7AD4ED91F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947" y="1434338"/>
            <a:ext cx="6400800" cy="49989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FF20C4C-5E9B-B63D-4B25-3B4E00B67C70}"/>
              </a:ext>
            </a:extLst>
          </p:cNvPr>
          <p:cNvSpPr txBox="1"/>
          <p:nvPr/>
        </p:nvSpPr>
        <p:spPr>
          <a:xfrm>
            <a:off x="3657600" y="203119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69F93D8-C0A3-DF84-1AFF-12A014145CC3}"/>
              </a:ext>
            </a:extLst>
          </p:cNvPr>
          <p:cNvSpPr txBox="1"/>
          <p:nvPr/>
        </p:nvSpPr>
        <p:spPr>
          <a:xfrm>
            <a:off x="2880542" y="766655"/>
            <a:ext cx="442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>
                <a:solidFill>
                  <a:srgbClr val="FF0000"/>
                </a:solidFill>
              </a:rPr>
              <a:t>     Сказочная математика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gl.ucoz.ru/_ld/122/s6244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AutoShape 3" descr="https://im0-tub-ru.yandex.net/i?id=d6270645e41647387fe60fbcf39a832e&amp;n=33&amp;h=215&amp;w=3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7" name="AutoShape 5" descr="https://im0-tub-ru.yandex.net/i?id=194167d6d5b91ac1e0a808891a8cf205&amp;n=33&amp;h=215&amp;w=2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9" name="AutoShape 7" descr="https://im0-tub-ru.yandex.net/i?id=194167d6d5b91ac1e0a808891a8cf205&amp;n=33&amp;h=215&amp;w=2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0" name="AutoShape 2" descr="https://im0-tub-ru.yandex.net/i?id=6ab6ecb8140792563f53dcc088d2322b&amp;n=33&amp;h=215&amp;w=1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http://detbook.ru/wp-content/uploads/2009/04/d181d183d182d0b5d0b5d0b20004-420x5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06" y="892951"/>
            <a:ext cx="4001770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2" name="AutoShape 4" descr="https://im0-tub-ru.yandex.net/i?id=d875dbf99020f988d866bbeefa6a2f7e&amp;n=33&amp;h=215&amp;w=1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http://www.baby-day.ru/upload/iblock/080/0807ada33ff2d0f519eaea0a7e23a0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857232"/>
            <a:ext cx="3786214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gl.ucoz.ru/_ld/122/s6244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71600" y="2932575"/>
            <a:ext cx="6912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11">
            <a:extLst>
              <a:ext uri="{FF2B5EF4-FFF2-40B4-BE49-F238E27FC236}">
                <a16:creationId xmlns="" xmlns:a16="http://schemas.microsoft.com/office/drawing/2014/main" id="{DC2ED991-ADC5-3379-1672-0D6D601C228F}"/>
              </a:ext>
            </a:extLst>
          </p:cNvPr>
          <p:cNvSpPr/>
          <p:nvPr/>
        </p:nvSpPr>
        <p:spPr>
          <a:xfrm>
            <a:off x="466200" y="618257"/>
            <a:ext cx="2160240" cy="151216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F0437937-E8E3-932A-4B6E-38422C22E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20" y="2130425"/>
            <a:ext cx="4011006" cy="3395845"/>
          </a:xfrm>
          <a:prstGeom prst="rect">
            <a:avLst/>
          </a:prstGeom>
        </p:spPr>
      </p:pic>
      <p:pic>
        <p:nvPicPr>
          <p:cNvPr id="4" name="Рисунок 7">
            <a:extLst>
              <a:ext uri="{FF2B5EF4-FFF2-40B4-BE49-F238E27FC236}">
                <a16:creationId xmlns="" xmlns:a16="http://schemas.microsoft.com/office/drawing/2014/main" id="{E87835FC-C51A-E484-B241-20E75DE22A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822" y="1476984"/>
            <a:ext cx="2865059" cy="38449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gl.ucoz.ru/_ld/122/s6244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AutoShape 3" descr="https://im0-tub-ru.yandex.net/i?id=d6270645e41647387fe60fbcf39a832e&amp;n=33&amp;h=215&amp;w=3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7" name="AutoShape 5" descr="https://im0-tub-ru.yandex.net/i?id=194167d6d5b91ac1e0a808891a8cf205&amp;n=33&amp;h=215&amp;w=2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9" name="AutoShape 7" descr="https://im0-tub-ru.yandex.net/i?id=194167d6d5b91ac1e0a808891a8cf205&amp;n=33&amp;h=215&amp;w=2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AutoShape 2" descr="https://im0-tub-ru.yandex.net/i?id=ee59dc6e6650072333e2a92b9895976f&amp;n=33&amp;h=215&amp;w=2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18B32098-1957-A3AA-748B-D7C3CB7667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41" y="632490"/>
            <a:ext cx="2873829" cy="3840119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386AC043-E9ED-CBCC-A965-1E93C17BA7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35" y="1752901"/>
            <a:ext cx="3048000" cy="4435462"/>
          </a:xfrm>
          <a:prstGeom prst="rect">
            <a:avLst/>
          </a:prstGeom>
        </p:spPr>
      </p:pic>
      <p:sp>
        <p:nvSpPr>
          <p:cNvPr id="7" name="Стрелка вправо 11">
            <a:extLst>
              <a:ext uri="{FF2B5EF4-FFF2-40B4-BE49-F238E27FC236}">
                <a16:creationId xmlns="" xmlns:a16="http://schemas.microsoft.com/office/drawing/2014/main" id="{A1FCC9B5-27C4-9CFF-C175-452F01A5C8E1}"/>
              </a:ext>
            </a:extLst>
          </p:cNvPr>
          <p:cNvSpPr/>
          <p:nvPr/>
        </p:nvSpPr>
        <p:spPr>
          <a:xfrm>
            <a:off x="2223713" y="4864530"/>
            <a:ext cx="2160240" cy="151216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gl.ucoz.ru/_ld/122/s6244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83" y="17145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7992F1D9-7AF8-31E5-647D-E9053AC20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931" y="1675054"/>
            <a:ext cx="2873829" cy="4866927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="" xmlns:a16="http://schemas.microsoft.com/office/drawing/2014/main" id="{2E6DA924-1559-B15F-C05C-4A94DD6EF7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56" y="1297609"/>
            <a:ext cx="4176465" cy="2938805"/>
          </a:xfrm>
          <a:prstGeom prst="rect">
            <a:avLst/>
          </a:prstGeom>
        </p:spPr>
      </p:pic>
      <p:sp>
        <p:nvSpPr>
          <p:cNvPr id="8" name="Стрелка вправо 11">
            <a:extLst>
              <a:ext uri="{FF2B5EF4-FFF2-40B4-BE49-F238E27FC236}">
                <a16:creationId xmlns="" xmlns:a16="http://schemas.microsoft.com/office/drawing/2014/main" id="{03CA9114-0921-DED7-2B3F-76330B3F058D}"/>
              </a:ext>
            </a:extLst>
          </p:cNvPr>
          <p:cNvSpPr/>
          <p:nvPr/>
        </p:nvSpPr>
        <p:spPr>
          <a:xfrm>
            <a:off x="2891769" y="4821957"/>
            <a:ext cx="2160240" cy="151216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gl.ucoz.ru/_ld/122/s6244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166843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Использование сказок в системе математического развития у дошкольников считаю наиболее приемлемым, так как сам педагог имеет возможность самореализации и проявления творчества в работе в соответствии со своим профессиональным уровнем. Родители имеют возможность активно участвовать в значимом для них процессе математического развития своих детей.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https://im0-tub-ru.yandex.net/i?id=c3c3af37e5d7a3ab90bf8a4910fb2aa2&amp;n=33&amp;h=215&amp;w=3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://aquatechnika72.ru/gallery/matematicheskiy-poezd-dlya-detskogo-sada-skachat-besplatno-31156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214686"/>
            <a:ext cx="4357718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gl.ucoz.ru/_ld/122/s6244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8" name="Picture 4" descr="http://www.eduportal44.ru/koiro/CROS/foi/KiiIKTvo/testoktyabr/SiteAssets/SitePages/%D0%BA%D0%B0%D0%B1%D0%B8%D0%BD%D0%B5%D1%82_%D0%A0%D0%BE%D0%BC%D0%B0%D0%BD%D0%BE%D0%B2%D0%B0_%D0%92%D0%92/%D0%B4%D0%B5%D1%82%D0%B8%20%D0%B7%D0%B0%D0%BD%D0%B8%D0%BC%D0%B0%D1%8E%D1%82%D1%81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501008"/>
            <a:ext cx="3744416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55576" y="908720"/>
            <a:ext cx="7488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Прежде  чем давать знания, надо научить думать, воспринимать, наблюдать.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                                   В. Сухомлинский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gl.ucoz.ru/_ld/122/s6244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russrem.ru/photos/veselyy-parovozik-v-kartinkah-dlya-oformleniya-detskogo-sadika-41161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456385" cy="28117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Вертикальный свиток 7"/>
          <p:cNvSpPr/>
          <p:nvPr/>
        </p:nvSpPr>
        <p:spPr>
          <a:xfrm>
            <a:off x="3419872" y="260648"/>
            <a:ext cx="5724128" cy="6408712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считаю, что: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сказка положительно влияет на развитие математических способностей;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комплексный подход с применением сказки даёт высокие результаты при обучении детей математике;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с помощью сказки дети легче устанавливают временные и пространственные отношения, учатся порядковому и количественному счёту;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сказка воспитывает любознательность, развивает памяти речь, учит импровизации.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gl.ucoz.ru/_ld/122/s6244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772816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en-US" sz="6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620689"/>
            <a:ext cx="242200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gl.ucoz.ru/_ld/122/s6244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1" y="692696"/>
            <a:ext cx="4464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pic>
        <p:nvPicPr>
          <p:cNvPr id="7" name="Picture 2" descr="C:\Documents and Settings\Admin.ASTANINS\Рабочий стол\картинки\задачи с вес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869160"/>
            <a:ext cx="3463070" cy="1854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Documents and Settings\Admin.ASTANINS\Рабочий стол\Новая папка (3)\SAM_1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57388" cy="1857413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691680" y="1207786"/>
            <a:ext cx="698477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 - это одна из наиболее важных областей знания современного человека. В наше время, когда люди широко используют технику (в том числе и компьютерную) - это требует от каждого определенного минимума математических знаний и представлений.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мир математики ребенок попадает с маленького возраста.  А в течении всего дошкольного возраста у ребенка начинают формироваться элементарные математические представления, которые в дальнейшем будут служить фундаментом для развития его интеллекта и учебной деятельности.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 для дошкольников  позволяет одновременно решить   сразу несколько  задач,  главная  из которых - это привить детям основы логического мышления и научить простому счету.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gl.ucoz.ru/_ld/122/s6244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755576" y="908720"/>
            <a:ext cx="3600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ормирование математических представлений происходит эффективнее с помощью сказок - это облегчает процесс обучения и заинтересовывает детей (так как дети дошкольного возраста любят сказки, герои сказок любимы детьми, почти во всех сказках можно найти математическое начало, поэтому и принимается, и усваивается детьми незаметно, и легко). 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User\Desktop\img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756043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gl.ucoz.ru/_ld/122/s6244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4" name="AutoShape 2" descr="https://arhivurokov.ru/multiurok/d/7/5/d755c13ae44dcca296a0e2ca43dc6a840e9f4f22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4104456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716016" y="548680"/>
            <a:ext cx="396044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основу разработки системы были положены базовые принципы, цели, задачи и основные направления для освоения воспитанниками форм деятельности, первичных математических представлений и образов, используемых в жизни, показывает, что математика для дошкольника должна стать передовой и привлекательной областью знания и деятельности, получение математических знаний - осознанным и внутренне мотивированным процессом. В связи с этим меня заинтересовала проблема, как обеспечить математическое развитие детей, отвечающее современным требованиям ФГОС ДО и Концепции математического образования в РФ.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gl.ucoz.ru/_ld/122/s6244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6" name="AutoShape 2" descr="http://vkray.ru/photos/58f220c84d5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C:\Users\User\Desktop\58f220c84d5a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3772662" cy="4450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827584" y="746694"/>
            <a:ext cx="374441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сказки в процессе обучения позволяет нам найти путь в сферу эмоций ребёнка, что стимулирует его умственную деятельность, развивает наблюдательность, память, интерес к предмету.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Сказку считаю одним из важных средств формирования элементарных математических представлений у дошкольников.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gl.ucoz.ru/_ld/122/s6244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69269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555776" y="1268760"/>
            <a:ext cx="55446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системы работы по развитию математических представлений посредством создания сказочных ситуаций для детей дошкольного возраста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539552" y="1700808"/>
            <a:ext cx="1368152" cy="1296144"/>
          </a:xfrm>
          <a:prstGeom prst="curvedRightArrow">
            <a:avLst>
              <a:gd name="adj1" fmla="val 25000"/>
              <a:gd name="adj2" fmla="val 45889"/>
              <a:gd name="adj3" fmla="val 27765"/>
            </a:avLst>
          </a:prstGeom>
          <a:effectLst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  <a:reflection blurRad="6350" stA="50000" endA="295" endPos="92000" dist="101600" dir="5400000" sy="-100000" algn="bl" rotWithShape="0"/>
            <a:softEdge rad="12700"/>
          </a:effectLst>
          <a:scene3d>
            <a:camera prst="isometricRightUp"/>
            <a:lightRig rig="threePt" dir="t"/>
          </a:scene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256490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555776" y="2636912"/>
            <a:ext cx="554461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бучать детей основным логическим операциям: (анализу, синтезу, сравнению, отрицанию, классификации, систематизации, ограничению, обобщению, умозаключениям);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у детей высшие психические функции: умение рассуждать и доказывать;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у детей  временные и пространственные представления;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чить применять полученные математические знания в практической деятельности и повседневной жизни.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692696"/>
            <a:ext cx="1269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gl.ucoz.ru/_ld/122/s6244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Oval 27"/>
          <p:cNvSpPr>
            <a:spLocks noChangeArrowheads="1"/>
          </p:cNvSpPr>
          <p:nvPr/>
        </p:nvSpPr>
        <p:spPr bwMode="gray">
          <a:xfrm>
            <a:off x="323528" y="1844824"/>
            <a:ext cx="2952328" cy="2952328"/>
          </a:xfrm>
          <a:prstGeom prst="ellipse">
            <a:avLst/>
          </a:prstGeom>
          <a:gradFill rotWithShape="1">
            <a:gsLst>
              <a:gs pos="0">
                <a:srgbClr val="F14343"/>
              </a:gs>
              <a:gs pos="100000">
                <a:srgbClr val="F14343">
                  <a:gamma/>
                  <a:shade val="6078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ПРИНЦИПЫ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ДИДАКТИКИ</a:t>
            </a:r>
          </a:p>
        </p:txBody>
      </p:sp>
      <p:sp>
        <p:nvSpPr>
          <p:cNvPr id="10" name="AutoShape 46"/>
          <p:cNvSpPr>
            <a:spLocks noChangeArrowheads="1"/>
          </p:cNvSpPr>
          <p:nvPr/>
        </p:nvSpPr>
        <p:spPr bwMode="ltGray">
          <a:xfrm rot="5400000">
            <a:off x="198591" y="1753737"/>
            <a:ext cx="3600404" cy="306249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59"/>
          <p:cNvSpPr>
            <a:spLocks noChangeArrowheads="1"/>
          </p:cNvSpPr>
          <p:nvPr/>
        </p:nvSpPr>
        <p:spPr bwMode="gray">
          <a:xfrm>
            <a:off x="2411760" y="4797152"/>
            <a:ext cx="253342" cy="256882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shade val="48627"/>
                  <a:invGamma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dirty="0"/>
          </a:p>
        </p:txBody>
      </p:sp>
      <p:sp>
        <p:nvSpPr>
          <p:cNvPr id="12" name="Oval 59"/>
          <p:cNvSpPr>
            <a:spLocks noChangeArrowheads="1"/>
          </p:cNvSpPr>
          <p:nvPr/>
        </p:nvSpPr>
        <p:spPr bwMode="gray">
          <a:xfrm>
            <a:off x="3275856" y="3861048"/>
            <a:ext cx="253342" cy="256882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shade val="48627"/>
                  <a:invGamma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dirty="0"/>
          </a:p>
        </p:txBody>
      </p:sp>
      <p:sp>
        <p:nvSpPr>
          <p:cNvPr id="13" name="Oval 59"/>
          <p:cNvSpPr>
            <a:spLocks noChangeArrowheads="1"/>
          </p:cNvSpPr>
          <p:nvPr/>
        </p:nvSpPr>
        <p:spPr bwMode="gray">
          <a:xfrm>
            <a:off x="3275856" y="2492896"/>
            <a:ext cx="253342" cy="256882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shade val="48627"/>
                  <a:invGamma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dirty="0"/>
          </a:p>
        </p:txBody>
      </p:sp>
      <p:sp>
        <p:nvSpPr>
          <p:cNvPr id="14" name="Oval 59"/>
          <p:cNvSpPr>
            <a:spLocks noChangeArrowheads="1"/>
          </p:cNvSpPr>
          <p:nvPr/>
        </p:nvSpPr>
        <p:spPr bwMode="gray">
          <a:xfrm>
            <a:off x="2627784" y="1628800"/>
            <a:ext cx="253342" cy="256882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shade val="48627"/>
                  <a:invGamma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dirty="0"/>
          </a:p>
        </p:txBody>
      </p:sp>
      <p:sp>
        <p:nvSpPr>
          <p:cNvPr id="15" name="AutoShape 52"/>
          <p:cNvSpPr>
            <a:spLocks noChangeArrowheads="1"/>
          </p:cNvSpPr>
          <p:nvPr/>
        </p:nvSpPr>
        <p:spPr bwMode="gray">
          <a:xfrm>
            <a:off x="3635896" y="1124744"/>
            <a:ext cx="5256584" cy="50733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 индивидуального подхода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/>
          <p:cNvSpPr>
            <a:spLocks noChangeArrowheads="1"/>
          </p:cNvSpPr>
          <p:nvPr/>
        </p:nvSpPr>
        <p:spPr bwMode="gray">
          <a:xfrm>
            <a:off x="3635896" y="2348880"/>
            <a:ext cx="5256584" cy="50733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научности обучения и его доступности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52"/>
          <p:cNvSpPr>
            <a:spLocks noChangeArrowheads="1"/>
          </p:cNvSpPr>
          <p:nvPr/>
        </p:nvSpPr>
        <p:spPr bwMode="gray">
          <a:xfrm>
            <a:off x="3635896" y="3645024"/>
            <a:ext cx="5256584" cy="50733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активности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gray">
          <a:xfrm>
            <a:off x="3635896" y="4941168"/>
            <a:ext cx="5256584" cy="50733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последовательности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asyengl.ucoz.ru/_ld/122/s6244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69269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539552" y="1700808"/>
            <a:ext cx="1368152" cy="1296144"/>
          </a:xfrm>
          <a:prstGeom prst="curvedRightArrow">
            <a:avLst>
              <a:gd name="adj1" fmla="val 25000"/>
              <a:gd name="adj2" fmla="val 45889"/>
              <a:gd name="adj3" fmla="val 27765"/>
            </a:avLst>
          </a:prstGeom>
          <a:effectLst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  <a:reflection blurRad="6350" stA="50000" endA="295" endPos="92000" dist="101600" dir="5400000" sy="-100000" algn="bl" rotWithShape="0"/>
            <a:softEdge rad="12700"/>
          </a:effectLst>
          <a:scene3d>
            <a:camera prst="isometricRightUp"/>
            <a:lightRig rig="threePt" dir="t"/>
          </a:scene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555776" y="4160406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95736" y="1424970"/>
            <a:ext cx="640871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понятийные сказки, которые включают основные и математические понятия и термины;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цифровые сказки, в которых основной акцент делается на знакомство цифрами;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геометрические сказки, в которых происходит знакомство с основными геометрическими фигурами;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комплексные сказки, в которых происходит закрепление изученного материала и в единое математическое целое соединяются различные математические понятия.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187624" y="793829"/>
            <a:ext cx="7056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иды математической сказки в соответствии с изучаемыми разделам: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671</Words>
  <Application>Microsoft Office PowerPoint</Application>
  <PresentationFormat>Экран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97</cp:revision>
  <dcterms:created xsi:type="dcterms:W3CDTF">2017-04-18T12:31:44Z</dcterms:created>
  <dcterms:modified xsi:type="dcterms:W3CDTF">2023-10-30T05:10:04Z</dcterms:modified>
</cp:coreProperties>
</file>