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3" r:id="rId4"/>
    <p:sldId id="269" r:id="rId5"/>
    <p:sldId id="267" r:id="rId6"/>
    <p:sldId id="268" r:id="rId7"/>
    <p:sldId id="262" r:id="rId8"/>
    <p:sldId id="258" r:id="rId9"/>
    <p:sldId id="259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A469A-C429-4217-8260-16FE67217A6B}" v="7" dt="2020-12-06T14:16:4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9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aolga" userId="FvfLSRo82FHm8KZFe7R8XH7VN4P/xfeHM6DG217b4yw=" providerId="None" clId="Web-{234A469A-C429-4217-8260-16FE67217A6B}"/>
    <pc:docChg chg="modSld">
      <pc:chgData name="mazaolga" userId="FvfLSRo82FHm8KZFe7R8XH7VN4P/xfeHM6DG217b4yw=" providerId="None" clId="Web-{234A469A-C429-4217-8260-16FE67217A6B}" dt="2020-12-06T14:16:47.072" v="5" actId="20577"/>
      <pc:docMkLst>
        <pc:docMk/>
      </pc:docMkLst>
      <pc:sldChg chg="modSp">
        <pc:chgData name="mazaolga" userId="FvfLSRo82FHm8KZFe7R8XH7VN4P/xfeHM6DG217b4yw=" providerId="None" clId="Web-{234A469A-C429-4217-8260-16FE67217A6B}" dt="2020-12-06T14:16:47.072" v="5" actId="20577"/>
        <pc:sldMkLst>
          <pc:docMk/>
          <pc:sldMk cId="2394690398" sldId="256"/>
        </pc:sldMkLst>
        <pc:spChg chg="mod">
          <ac:chgData name="mazaolga" userId="FvfLSRo82FHm8KZFe7R8XH7VN4P/xfeHM6DG217b4yw=" providerId="None" clId="Web-{234A469A-C429-4217-8260-16FE67217A6B}" dt="2020-12-06T14:16:47.072" v="5" actId="20577"/>
          <ac:spMkLst>
            <pc:docMk/>
            <pc:sldMk cId="2394690398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429264"/>
            <a:ext cx="5637010" cy="882119"/>
          </a:xfrm>
        </p:spPr>
        <p:txBody>
          <a:bodyPr>
            <a:normAutofit/>
          </a:bodyPr>
          <a:lstStyle/>
          <a:p>
            <a:r>
              <a:rPr lang="ru-RU" dirty="0"/>
              <a:t>Составил воспитатель: </a:t>
            </a:r>
          </a:p>
          <a:p>
            <a:r>
              <a:rPr lang="ru-RU" dirty="0" err="1"/>
              <a:t>Мантаева</a:t>
            </a:r>
            <a:r>
              <a:rPr lang="ru-RU" dirty="0"/>
              <a:t> </a:t>
            </a:r>
            <a:r>
              <a:rPr lang="ru-RU" dirty="0" err="1"/>
              <a:t>Гульсум</a:t>
            </a:r>
            <a:r>
              <a:rPr lang="ru-RU" dirty="0"/>
              <a:t> </a:t>
            </a:r>
            <a:r>
              <a:rPr lang="ru-RU" dirty="0" err="1" smtClean="0"/>
              <a:t>Абдрахмановна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4093056"/>
          </a:xfrm>
        </p:spPr>
        <p:txBody>
          <a:bodyPr/>
          <a:lstStyle/>
          <a:p>
            <a:pPr algn="ctr">
              <a:buNone/>
            </a:pPr>
            <a:r>
              <a:rPr lang="ru-RU" sz="1800" dirty="0"/>
              <a:t>МДОАУ «Центр развития ребенка - детский сад №116 </a:t>
            </a:r>
            <a:r>
              <a:rPr lang="ru-RU" sz="1800" dirty="0" smtClean="0"/>
              <a:t> </a:t>
            </a:r>
            <a:r>
              <a:rPr lang="ru-RU" sz="1800" dirty="0"/>
              <a:t>г. Орска «Ералашка»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Презентация </a:t>
            </a:r>
            <a:br>
              <a:rPr lang="ru-RU" sz="3200" dirty="0"/>
            </a:br>
            <a:r>
              <a:rPr lang="ru-RU" sz="3200" dirty="0"/>
              <a:t>«Математический центр группы ДОУ»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 младшая группа «Ручеёк» </a:t>
            </a:r>
          </a:p>
        </p:txBody>
      </p:sp>
    </p:spTree>
    <p:extLst>
      <p:ext uri="{BB962C8B-B14F-4D97-AF65-F5344CB8AC3E}">
        <p14:creationId xmlns:p14="http://schemas.microsoft.com/office/powerpoint/2010/main" xmlns="" val="239469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56176" y="731520"/>
            <a:ext cx="183783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445224"/>
            <a:ext cx="8001055" cy="105561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Умение группировать геометрические фигуры по двум свойствам: цвету и форме, величине и цвету, простейшие закономерности в чередовании фигур.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071810"/>
            <a:ext cx="3157537" cy="2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71810"/>
            <a:ext cx="3213319" cy="23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3456384" cy="22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361823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472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занимательным математическим материалом:</a:t>
            </a:r>
          </a:p>
        </p:txBody>
      </p:sp>
    </p:spTree>
    <p:extLst>
      <p:ext uri="{BB962C8B-B14F-4D97-AF65-F5344CB8AC3E}">
        <p14:creationId xmlns:p14="http://schemas.microsoft.com/office/powerpoint/2010/main" xmlns="" val="349419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642918"/>
            <a:ext cx="2427306" cy="20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423806" cy="20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2918454" cy="20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занимательным математическим материалом:</a:t>
            </a:r>
          </a:p>
        </p:txBody>
      </p:sp>
      <p:pic>
        <p:nvPicPr>
          <p:cNvPr id="1026" name="Picture 2" descr="C:\Documents and Settings\1.1-210D9ED25B704\Рабочий стол\Новая папка\IMG_20200306_145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857496"/>
            <a:ext cx="2762184" cy="2071638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Новая папка\IMG_20200306_1616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496"/>
            <a:ext cx="2762268" cy="2071702"/>
          </a:xfrm>
          <a:prstGeom prst="rect">
            <a:avLst/>
          </a:prstGeom>
          <a:noFill/>
        </p:spPr>
      </p:pic>
      <p:pic>
        <p:nvPicPr>
          <p:cNvPr id="1028" name="Picture 4" descr="C:\Documents and Settings\1.1-210D9ED25B704\Рабочий стол\Новая папка\IMG_20200305_1443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786058"/>
            <a:ext cx="2762269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Новая папка\IMG_20200305_145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000636"/>
            <a:ext cx="2309690" cy="1732268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Новая папка\IMG_20200305_133606.jpg"/>
          <p:cNvPicPr>
            <a:picLocks noChangeAspect="1" noChangeArrowheads="1"/>
          </p:cNvPicPr>
          <p:nvPr/>
        </p:nvPicPr>
        <p:blipFill>
          <a:blip r:embed="rId9" cstate="print"/>
          <a:srcRect t="25451" r="17117" b="20494"/>
          <a:stretch>
            <a:fillRect/>
          </a:stretch>
        </p:blipFill>
        <p:spPr bwMode="auto">
          <a:xfrm>
            <a:off x="2928926" y="5000636"/>
            <a:ext cx="2428892" cy="16586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00760" y="857232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Спрячь мышку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23574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Наряди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матррешку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7143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Геометрическое лото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0232" y="3214686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Часть и целое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058" y="3714752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Собери цветок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8082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Разложи по цвету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1538" y="5072074"/>
            <a:ext cx="1214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прищепки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488" y="60007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Сенсорный коврик</a:t>
            </a:r>
          </a:p>
        </p:txBody>
      </p:sp>
      <p:pic>
        <p:nvPicPr>
          <p:cNvPr id="4098" name="Picture 2" descr="C:\Documents and Settings\1.1-210D9ED25B704\Рабочий стол\Мантаева ФЭМП\IMG_20200310_1554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5000636"/>
            <a:ext cx="2524004" cy="1571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886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32848" cy="81089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Математический центр 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2060848"/>
            <a:ext cx="3346704" cy="347472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2984"/>
            <a:ext cx="8064896" cy="538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95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214950"/>
            <a:ext cx="5773790" cy="1357322"/>
          </a:xfrm>
        </p:spPr>
        <p:txBody>
          <a:bodyPr/>
          <a:lstStyle/>
          <a:p>
            <a:pPr marL="0" indent="0" algn="ctr"/>
            <a:r>
              <a:rPr lang="ru-RU" sz="2000" dirty="0"/>
              <a:t>Количество и счет-  развитие умения формировать группы однородных предметов; различать количество предметов: много – один, (один-много)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85794"/>
            <a:ext cx="2857761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13" y="857231"/>
            <a:ext cx="2655238" cy="177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2964298" cy="19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218" y="3071810"/>
            <a:ext cx="3006434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472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pic>
        <p:nvPicPr>
          <p:cNvPr id="2050" name="Picture 2" descr="C:\Documents and Settings\1.1-210D9ED25B704\Рабочий стол\Новая папка\IMG_20200305_142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14356"/>
            <a:ext cx="2643206" cy="2089562"/>
          </a:xfrm>
          <a:prstGeom prst="rect">
            <a:avLst/>
          </a:prstGeom>
          <a:noFill/>
        </p:spPr>
      </p:pic>
      <p:pic>
        <p:nvPicPr>
          <p:cNvPr id="2052" name="Picture 4" descr="C:\Documents and Settings\1.1-210D9ED25B704\Рабочий стол\Новая папка\IMG_20200306_140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928934"/>
            <a:ext cx="2857520" cy="21431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22859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ведерки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3042" y="285749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Цыплята и курочка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6116" y="3214686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Мозаика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644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«Математический теремок»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4678" y="2428868"/>
            <a:ext cx="1000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Веселые счеты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7884" y="8572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Посади бабочку на цветок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572008"/>
            <a:ext cx="2214578" cy="201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85852" y="47148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Сенсорный кубик </a:t>
            </a:r>
          </a:p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« Один-много»</a:t>
            </a:r>
          </a:p>
        </p:txBody>
      </p:sp>
    </p:spTree>
    <p:extLst>
      <p:ext uri="{BB962C8B-B14F-4D97-AF65-F5344CB8AC3E}">
        <p14:creationId xmlns:p14="http://schemas.microsoft.com/office/powerpoint/2010/main" xmlns="" val="31226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.1-210D9ED25B704\Рабочий стол\Мантаева ФЭМП\IMG_20200311_142721.jpg"/>
          <p:cNvPicPr>
            <a:picLocks noChangeAspect="1" noChangeArrowheads="1"/>
          </p:cNvPicPr>
          <p:nvPr/>
        </p:nvPicPr>
        <p:blipFill>
          <a:blip r:embed="rId2" cstate="print"/>
          <a:srcRect t="23798"/>
          <a:stretch>
            <a:fillRect/>
          </a:stretch>
        </p:blipFill>
        <p:spPr bwMode="auto">
          <a:xfrm>
            <a:off x="142844" y="571480"/>
            <a:ext cx="3499746" cy="2000160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Мантаева ФЭМП\IMG_20200310_153844.jpg"/>
          <p:cNvPicPr>
            <a:picLocks noChangeAspect="1" noChangeArrowheads="1"/>
          </p:cNvPicPr>
          <p:nvPr/>
        </p:nvPicPr>
        <p:blipFill>
          <a:blip r:embed="rId3" cstate="print"/>
          <a:srcRect t="8256"/>
          <a:stretch>
            <a:fillRect/>
          </a:stretch>
        </p:blipFill>
        <p:spPr bwMode="auto">
          <a:xfrm>
            <a:off x="3714744" y="214290"/>
            <a:ext cx="1946582" cy="2381152"/>
          </a:xfrm>
          <a:prstGeom prst="rect">
            <a:avLst/>
          </a:prstGeom>
          <a:noFill/>
        </p:spPr>
      </p:pic>
      <p:pic>
        <p:nvPicPr>
          <p:cNvPr id="1028" name="Picture 4" descr="C:\Documents and Settings\1.1-210D9ED25B704\Рабочий стол\Мантаева ФЭМП\IMG_20200310_153929.jpg"/>
          <p:cNvPicPr>
            <a:picLocks noChangeAspect="1" noChangeArrowheads="1"/>
          </p:cNvPicPr>
          <p:nvPr/>
        </p:nvPicPr>
        <p:blipFill>
          <a:blip r:embed="rId4" cstate="print"/>
          <a:srcRect t="20673"/>
          <a:stretch>
            <a:fillRect/>
          </a:stretch>
        </p:blipFill>
        <p:spPr bwMode="auto">
          <a:xfrm>
            <a:off x="5786446" y="714356"/>
            <a:ext cx="3071834" cy="1827598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Мантаева ФЭМП\IMG_20200310_15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789" y="3214686"/>
            <a:ext cx="2196719" cy="2928958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Мантаева ФЭМП\IMG_20200310_154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786058"/>
            <a:ext cx="2381128" cy="1785846"/>
          </a:xfrm>
          <a:prstGeom prst="rect">
            <a:avLst/>
          </a:prstGeom>
          <a:noFill/>
        </p:spPr>
      </p:pic>
      <p:pic>
        <p:nvPicPr>
          <p:cNvPr id="1031" name="Picture 7" descr="C:\Documents and Settings\1.1-210D9ED25B704\Рабочий стол\Мантаева ФЭМП\IMG_20200310_154836.jpg"/>
          <p:cNvPicPr>
            <a:picLocks noChangeAspect="1" noChangeArrowheads="1"/>
          </p:cNvPicPr>
          <p:nvPr/>
        </p:nvPicPr>
        <p:blipFill>
          <a:blip r:embed="rId7" cstate="print"/>
          <a:srcRect t="24038"/>
          <a:stretch>
            <a:fillRect/>
          </a:stretch>
        </p:blipFill>
        <p:spPr bwMode="auto">
          <a:xfrm>
            <a:off x="5643570" y="3214686"/>
            <a:ext cx="3134642" cy="1785846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00364" y="5143512"/>
            <a:ext cx="5773790" cy="1428760"/>
          </a:xfrm>
        </p:spPr>
        <p:txBody>
          <a:bodyPr/>
          <a:lstStyle/>
          <a:p>
            <a:pPr marL="0" indent="0" algn="ctr"/>
            <a:r>
              <a:rPr lang="ru-RU" sz="2000" dirty="0"/>
              <a:t>Количество и счет-  развитие умения формировать группы однородных предметов; различать количество предметов: много – один, (один-много), одинаковые - разные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214686"/>
            <a:ext cx="4214272" cy="2495770"/>
          </a:xfrm>
        </p:spPr>
        <p:txBody>
          <a:bodyPr/>
          <a:lstStyle/>
          <a:p>
            <a:pPr marL="0" indent="0" algn="ctr"/>
            <a:r>
              <a:rPr lang="ru-RU" sz="2000" dirty="0"/>
              <a:t>Величина – развитие умения различать контрастные по величине предметы и называть их: большой, средний и маленький, один-много, закреплять умение детей собирать и разбирать.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7158" y="571480"/>
            <a:ext cx="2663748" cy="22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72198" y="571480"/>
            <a:ext cx="2570182" cy="21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5786" y="3214686"/>
            <a:ext cx="356247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282" y="1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pic>
        <p:nvPicPr>
          <p:cNvPr id="4098" name="Picture 2" descr="C:\Documents and Settings\1.1-210D9ED25B704\Рабочий стол\Новая папка\IMG_20200306_144510.jpg"/>
          <p:cNvPicPr>
            <a:picLocks noChangeAspect="1" noChangeArrowheads="1"/>
          </p:cNvPicPr>
          <p:nvPr/>
        </p:nvPicPr>
        <p:blipFill>
          <a:blip r:embed="rId5" cstate="print"/>
          <a:srcRect t="50003"/>
          <a:stretch>
            <a:fillRect/>
          </a:stretch>
        </p:blipFill>
        <p:spPr bwMode="auto">
          <a:xfrm>
            <a:off x="3143240" y="714356"/>
            <a:ext cx="2786082" cy="20715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785794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Пирамидки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3643314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Матрешки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4" y="857232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Разложи по величине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12" y="642918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Неваляшки</a:t>
            </a:r>
          </a:p>
        </p:txBody>
      </p:sp>
    </p:spTree>
    <p:extLst>
      <p:ext uri="{BB962C8B-B14F-4D97-AF65-F5344CB8AC3E}">
        <p14:creationId xmlns:p14="http://schemas.microsoft.com/office/powerpoint/2010/main" xmlns="" val="133595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528350" cy="91273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Форма - формирование сенсорных эталонов, знакомство с понятиями «Форма и цвет»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769" y="2871548"/>
            <a:ext cx="3348038" cy="25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81211"/>
            <a:ext cx="334645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924374" cy="19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2641848" cy="189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Наполняемость центра дидактическими играми и материалами по основным разделам:</a:t>
            </a:r>
          </a:p>
        </p:txBody>
      </p:sp>
      <p:pic>
        <p:nvPicPr>
          <p:cNvPr id="3074" name="Picture 2" descr="C:\Documents and Settings\1.1-210D9ED25B704\Рабочий стол\Новая папка\IMG_20200306_1506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785794"/>
            <a:ext cx="2357454" cy="17680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7290" y="71435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Геометрическая пирамидка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92867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Гусеничка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307181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Геометрические домики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050" y="3000372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Геометрическая пирамидка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5140" y="785794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и вкладыши</a:t>
            </a:r>
          </a:p>
        </p:txBody>
      </p:sp>
    </p:spTree>
    <p:extLst>
      <p:ext uri="{BB962C8B-B14F-4D97-AF65-F5344CB8AC3E}">
        <p14:creationId xmlns:p14="http://schemas.microsoft.com/office/powerpoint/2010/main" xmlns="" val="96315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429000"/>
            <a:ext cx="4355406" cy="2286016"/>
          </a:xfrm>
        </p:spPr>
        <p:txBody>
          <a:bodyPr/>
          <a:lstStyle/>
          <a:p>
            <a:pPr marL="0" indent="0" algn="ctr"/>
            <a:r>
              <a:rPr lang="ru-RU" sz="2000" dirty="0"/>
              <a:t>Ориентировка в пространстве - раскладывать предметы вверху, внизу; ориентировка в частях собственного тела (голова, лицо, руки, ноги, спина)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8477"/>
            <a:ext cx="2247068" cy="19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857232"/>
            <a:ext cx="2643207" cy="231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714356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Собери полянку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4" y="1214422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Играем с крышками</a:t>
            </a:r>
          </a:p>
        </p:txBody>
      </p:sp>
      <p:pic>
        <p:nvPicPr>
          <p:cNvPr id="2050" name="Picture 2" descr="C:\Documents and Settings\1.1-210D9ED25B704\Рабочий стол\Мантаева ФЭМП\IMG_20200310_155246.jpg"/>
          <p:cNvPicPr>
            <a:picLocks noChangeAspect="1" noChangeArrowheads="1"/>
          </p:cNvPicPr>
          <p:nvPr/>
        </p:nvPicPr>
        <p:blipFill>
          <a:blip r:embed="rId4" cstate="print"/>
          <a:srcRect t="22596"/>
          <a:stretch>
            <a:fillRect/>
          </a:stretch>
        </p:blipFill>
        <p:spPr bwMode="auto">
          <a:xfrm>
            <a:off x="5357818" y="642918"/>
            <a:ext cx="3568637" cy="2071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2357430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Собери неваляшку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06"/>
          <a:stretch>
            <a:fillRect/>
          </a:stretch>
        </p:blipFill>
        <p:spPr bwMode="auto">
          <a:xfrm>
            <a:off x="357158" y="2857496"/>
            <a:ext cx="3143272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7356" y="3071810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Ежик, Собери фрукты, Лесная полянка</a:t>
            </a:r>
          </a:p>
        </p:txBody>
      </p:sp>
      <p:pic>
        <p:nvPicPr>
          <p:cNvPr id="3" name="Picture 2" descr="C:\Documents and Settings\1.1-210D9ED25B704\Рабочий стол\IMG_20200312_2154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72074"/>
            <a:ext cx="2166814" cy="1625111"/>
          </a:xfrm>
          <a:prstGeom prst="rect">
            <a:avLst/>
          </a:prstGeom>
          <a:noFill/>
        </p:spPr>
      </p:pic>
      <p:pic>
        <p:nvPicPr>
          <p:cNvPr id="2051" name="Picture 3" descr="C:\Documents and Settings\1.1-210D9ED25B704\Рабочий стол\Screenshot_2020-03-12-21-47-51-381_com.android.chrome.png"/>
          <p:cNvPicPr>
            <a:picLocks noChangeAspect="1" noChangeArrowheads="1"/>
          </p:cNvPicPr>
          <p:nvPr/>
        </p:nvPicPr>
        <p:blipFill>
          <a:blip r:embed="rId7" cstate="print"/>
          <a:srcRect t="18750" b="16666"/>
          <a:stretch>
            <a:fillRect/>
          </a:stretch>
        </p:blipFill>
        <p:spPr bwMode="auto">
          <a:xfrm>
            <a:off x="2857488" y="4143380"/>
            <a:ext cx="1928826" cy="2491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63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143248"/>
            <a:ext cx="4320480" cy="1785950"/>
          </a:xfrm>
        </p:spPr>
        <p:txBody>
          <a:bodyPr/>
          <a:lstStyle/>
          <a:p>
            <a:pPr marL="0" indent="0" algn="ctr"/>
            <a:r>
              <a:rPr lang="ru-RU" sz="2000" dirty="0"/>
              <a:t>Время - знакомство детей с временными понятиями – утро, день, вечер, ночь и их последовательностью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99"/>
          <a:stretch>
            <a:fillRect/>
          </a:stretch>
        </p:blipFill>
        <p:spPr bwMode="auto">
          <a:xfrm>
            <a:off x="214282" y="2571744"/>
            <a:ext cx="2478396" cy="15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282" y="1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дидактическими играми и материалами по основным разделам: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328612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Время суток</a:t>
            </a:r>
          </a:p>
        </p:txBody>
      </p:sp>
      <p:pic>
        <p:nvPicPr>
          <p:cNvPr id="1026" name="Picture 2" descr="C:\Documents and Settings\1.1-210D9ED25B704\Рабочий стол\Мантаева Конкурс математический центр\IMG_20200312_17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2738318" cy="2053739"/>
          </a:xfrm>
          <a:prstGeom prst="rect">
            <a:avLst/>
          </a:prstGeom>
          <a:noFill/>
        </p:spPr>
      </p:pic>
      <p:pic>
        <p:nvPicPr>
          <p:cNvPr id="1027" name="Picture 3" descr="C:\Documents and Settings\1.1-210D9ED25B704\Рабочий стол\Мантаева Конкурс математический центр\IMG_20200312_170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04"/>
            <a:ext cx="2714644" cy="2035983"/>
          </a:xfrm>
          <a:prstGeom prst="rect">
            <a:avLst/>
          </a:prstGeom>
          <a:noFill/>
        </p:spPr>
      </p:pic>
      <p:pic>
        <p:nvPicPr>
          <p:cNvPr id="1029" name="Picture 5" descr="C:\Documents and Settings\1.1-210D9ED25B704\Рабочий стол\Мантаева Конкурс математический центр\IMG_20200312_170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04"/>
            <a:ext cx="2714644" cy="2035983"/>
          </a:xfrm>
          <a:prstGeom prst="rect">
            <a:avLst/>
          </a:prstGeom>
          <a:noFill/>
        </p:spPr>
      </p:pic>
      <p:pic>
        <p:nvPicPr>
          <p:cNvPr id="1030" name="Picture 6" descr="C:\Documents and Settings\1.1-210D9ED25B704\Рабочий стол\Мантаева Конкурс математический центр\IMG_20200312_170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929066"/>
            <a:ext cx="3047883" cy="228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985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500570"/>
            <a:ext cx="8215370" cy="1857388"/>
          </a:xfrm>
        </p:spPr>
        <p:txBody>
          <a:bodyPr/>
          <a:lstStyle/>
          <a:p>
            <a:pPr marL="0" indent="0"/>
            <a:r>
              <a:rPr lang="ru-RU" sz="2400" dirty="0"/>
              <a:t>Часть и целое – формирование представление о целостности предметов, умение собирать целое из частей. складывать целое изображение из двух и трех частей.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3357554" y="428604"/>
            <a:ext cx="2857520" cy="21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932303" cy="209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Наполняемость центра занимательным математическим материалом: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571744"/>
            <a:ext cx="2881601" cy="19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00042"/>
            <a:ext cx="2927248" cy="196426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3571900" cy="196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.1-210D9ED25B704\Рабочий стол\Мантаева ФЭМП\IMG_20200310_155459.jpg"/>
          <p:cNvPicPr>
            <a:picLocks noChangeAspect="1" noChangeArrowheads="1"/>
          </p:cNvPicPr>
          <p:nvPr/>
        </p:nvPicPr>
        <p:blipFill>
          <a:blip r:embed="rId7" cstate="print"/>
          <a:srcRect t="63503"/>
          <a:stretch>
            <a:fillRect/>
          </a:stretch>
        </p:blipFill>
        <p:spPr bwMode="auto">
          <a:xfrm>
            <a:off x="3074666" y="5643578"/>
            <a:ext cx="2870746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48880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336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МДОАУ «Центр развития ребенка - детский сад №116  г. Орска «Ералашка»   Презентация  «Математический центр группы ДОУ»  1 младшая группа «Ручеёк» </vt:lpstr>
      <vt:lpstr>Математический центр  </vt:lpstr>
      <vt:lpstr>Количество и счет-  развитие умения формировать группы однородных предметов; различать количество предметов: много – один, (один-много)</vt:lpstr>
      <vt:lpstr>Количество и счет-  развитие умения формировать группы однородных предметов; различать количество предметов: много – один, (один-много), одинаковые - разные</vt:lpstr>
      <vt:lpstr>Величина – развитие умения различать контрастные по величине предметы и называть их: большой, средний и маленький, один-много, закреплять умение детей собирать и разбирать.</vt:lpstr>
      <vt:lpstr>Форма - формирование сенсорных эталонов, знакомство с понятиями «Форма и цвет» </vt:lpstr>
      <vt:lpstr>Ориентировка в пространстве - раскладывать предметы вверху, внизу; ориентировка в частях собственного тела (голова, лицо, руки, ноги, спина)</vt:lpstr>
      <vt:lpstr>Время - знакомство детей с временными понятиями – утро, день, вечер, ночь и их последовательностью</vt:lpstr>
      <vt:lpstr>Часть и целое – формирование представление о целостности предметов, умение собирать целое из частей. складывать целое изображение из двух и трех частей. </vt:lpstr>
      <vt:lpstr>Умение группировать геометрические фигуры по двум свойствам: цвету и форме, величине и цвету, простейшие закономерности в чередовании фигур.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Светлана</cp:lastModifiedBy>
  <cp:revision>37</cp:revision>
  <dcterms:created xsi:type="dcterms:W3CDTF">2020-03-07T13:08:30Z</dcterms:created>
  <dcterms:modified xsi:type="dcterms:W3CDTF">2024-03-27T16:31:17Z</dcterms:modified>
</cp:coreProperties>
</file>