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90" r:id="rId10"/>
    <p:sldId id="291" r:id="rId11"/>
    <p:sldId id="293" r:id="rId12"/>
    <p:sldId id="292" r:id="rId13"/>
    <p:sldId id="285" r:id="rId14"/>
    <p:sldId id="284" r:id="rId15"/>
    <p:sldId id="286" r:id="rId16"/>
    <p:sldId id="287" r:id="rId17"/>
    <p:sldId id="288" r:id="rId18"/>
    <p:sldId id="289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D9C8-3432-489F-BF07-CC64AA86AA8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05F0-359E-438E-BAC9-4D6A00C70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Городское методическое объединение воспитателей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учреждений  г. Орска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 дошкольников в процессе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элементарных математических представлений»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772816"/>
            <a:ext cx="6840760" cy="460851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72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сформировать познавательный интерес к математике </a:t>
            </a:r>
          </a:p>
          <a:p>
            <a:pPr marL="0" indent="0"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 детей дошкольного возраста</a:t>
            </a:r>
            <a:endParaRPr lang="ru-RU" sz="1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6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6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6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6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6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Галушкина </a:t>
            </a:r>
            <a:r>
              <a:rPr lang="ru-RU" sz="6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Л.Ю., </a:t>
            </a:r>
            <a:r>
              <a:rPr lang="ru-RU" sz="6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6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«ДСКВ № 71 «Лучик» г. Орска»,</a:t>
            </a:r>
          </a:p>
          <a:p>
            <a:pPr algn="r">
              <a:buNone/>
            </a:pPr>
            <a:r>
              <a:rPr lang="ru-RU" sz="6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Чудакова </a:t>
            </a:r>
            <a:r>
              <a:rPr lang="ru-RU" sz="6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С.А., старший воспитатель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6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«ЦРР -  детский сад №116 г. Орска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buNone/>
            </a:pP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2024г.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ru-RU" sz="1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4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2800" b="1" dirty="0" smtClean="0">
                <a:solidFill>
                  <a:srgbClr val="0038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4828006" cy="322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Documents and Settings\1.1-210D9ED25B704\Рабочий стол\веснушки\IMG_20180912_163853.jpg"/>
          <p:cNvPicPr/>
          <p:nvPr/>
        </p:nvPicPr>
        <p:blipFill>
          <a:blip r:embed="rId3" cstate="print"/>
          <a:srcRect l="32018" t="11801" r="16555"/>
          <a:stretch>
            <a:fillRect/>
          </a:stretch>
        </p:blipFill>
        <p:spPr bwMode="auto">
          <a:xfrm>
            <a:off x="5220072" y="3645024"/>
            <a:ext cx="3494429" cy="27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20180831_0920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764704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Развивающая среда\№12\IMG_29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645024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1047"/>
            <a:ext cx="2520280" cy="215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495814" cy="20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91845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1.1-210D9ED25B704\Рабочий стол\Новая папка\IMG_20200306_145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857496"/>
            <a:ext cx="2844980" cy="2071638"/>
          </a:xfrm>
          <a:prstGeom prst="rect">
            <a:avLst/>
          </a:prstGeom>
          <a:noFill/>
        </p:spPr>
      </p:pic>
      <p:pic>
        <p:nvPicPr>
          <p:cNvPr id="1027" name="Picture 3" descr="C:\Documents and Settings\1.1-210D9ED25B704\Рабочий стол\Новая папка\IMG_20200306_1616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780928"/>
            <a:ext cx="2762268" cy="2071702"/>
          </a:xfrm>
          <a:prstGeom prst="rect">
            <a:avLst/>
          </a:prstGeom>
          <a:noFill/>
        </p:spPr>
      </p:pic>
      <p:pic>
        <p:nvPicPr>
          <p:cNvPr id="1028" name="Picture 4" descr="C:\Documents and Settings\1.1-210D9ED25B704\Рабочий стол\Новая папка\IMG_20200305_1443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786058"/>
            <a:ext cx="2762269" cy="2071702"/>
          </a:xfrm>
          <a:prstGeom prst="rect">
            <a:avLst/>
          </a:prstGeom>
          <a:noFill/>
        </p:spPr>
      </p:pic>
      <p:pic>
        <p:nvPicPr>
          <p:cNvPr id="1029" name="Picture 5" descr="C:\Documents and Settings\1.1-210D9ED25B704\Рабочий стол\Новая папка\IMG_20200305_145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941168"/>
            <a:ext cx="2309690" cy="1732268"/>
          </a:xfrm>
          <a:prstGeom prst="rect">
            <a:avLst/>
          </a:prstGeom>
          <a:noFill/>
        </p:spPr>
      </p:pic>
      <p:pic>
        <p:nvPicPr>
          <p:cNvPr id="1030" name="Picture 6" descr="C:\Documents and Settings\1.1-210D9ED25B704\Рабочий стол\Новая папка\IMG_20200305_133606.jpg"/>
          <p:cNvPicPr>
            <a:picLocks noChangeAspect="1" noChangeArrowheads="1"/>
          </p:cNvPicPr>
          <p:nvPr/>
        </p:nvPicPr>
        <p:blipFill>
          <a:blip r:embed="rId9" cstate="print"/>
          <a:srcRect t="25451" r="17117" b="20494"/>
          <a:stretch>
            <a:fillRect/>
          </a:stretch>
        </p:blipFill>
        <p:spPr bwMode="auto">
          <a:xfrm>
            <a:off x="3131840" y="5013176"/>
            <a:ext cx="2716924" cy="16586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12160" y="692696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Спрячь мышку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3438" y="23574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Наряди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матрешку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71435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Геометрическое лото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3140968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Часть и целое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9058" y="3714752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Собери цветок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8082" y="292893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Разложи по цвету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1538" y="5072074"/>
            <a:ext cx="1214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Веселые прищепки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5856" y="602128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Сенсорный коврик</a:t>
            </a:r>
          </a:p>
        </p:txBody>
      </p:sp>
      <p:pic>
        <p:nvPicPr>
          <p:cNvPr id="4098" name="Picture 2" descr="C:\Documents and Settings\1.1-210D9ED25B704\Рабочий стол\Мантаева ФЭМП\IMG_20200310_1554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5013176"/>
            <a:ext cx="2668020" cy="1571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886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492896"/>
            <a:ext cx="1751492" cy="2207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6" descr="IMG_70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8158" r="19001"/>
          <a:stretch>
            <a:fillRect/>
          </a:stretch>
        </p:blipFill>
        <p:spPr>
          <a:xfrm>
            <a:off x="1547664" y="332656"/>
            <a:ext cx="3024336" cy="2431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5" descr="IMG_70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84168" y="4725144"/>
            <a:ext cx="2411760" cy="1829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6" descr="IMG_7026.JPG"/>
          <p:cNvPicPr>
            <a:picLocks noChangeAspect="1"/>
          </p:cNvPicPr>
          <p:nvPr/>
        </p:nvPicPr>
        <p:blipFill>
          <a:blip r:embed="rId5" cstate="print"/>
          <a:srcRect r="13780"/>
          <a:stretch>
            <a:fillRect/>
          </a:stretch>
        </p:blipFill>
        <p:spPr>
          <a:xfrm>
            <a:off x="6084168" y="260648"/>
            <a:ext cx="2376264" cy="2067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5" descr="20190114_1609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1916832"/>
            <a:ext cx="2784309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5" descr="20231013_1658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060848"/>
            <a:ext cx="2153920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6C31481-2140-0DD9-F15F-E1F24EF1B5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7" y="4221088"/>
            <a:ext cx="2264335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9" descr="IMG_7012.JPG"/>
          <p:cNvPicPr>
            <a:picLocks noChangeAspect="1"/>
          </p:cNvPicPr>
          <p:nvPr/>
        </p:nvPicPr>
        <p:blipFill>
          <a:blip r:embed="rId9" cstate="print"/>
          <a:srcRect r="17014"/>
          <a:stretch>
            <a:fillRect/>
          </a:stretch>
        </p:blipFill>
        <p:spPr>
          <a:xfrm>
            <a:off x="971600" y="4293096"/>
            <a:ext cx="2458616" cy="2222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7067128" cy="7969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успешного занятия по ФЭМП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28800"/>
            <a:ext cx="7139136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Компетентность педагога в области преподаваемого предмета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 воспитателя к занятию.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оптимальных методов и приёмов.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Правильный подбор демонстрационного и раздаточного материала.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Грамотная речь педагога.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2008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Основными структурными компонентами занятия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Организация занятия или вводная часть: математическая разминка, игра-загадка, проблемный вопрос.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Основная часть: объяснение, показ, дидактические игры, </a:t>
            </a:r>
            <a:r>
              <a:rPr lang="ru-RU" dirty="0" err="1" smtClean="0">
                <a:solidFill>
                  <a:srgbClr val="002060"/>
                </a:solidFill>
              </a:rPr>
              <a:t>физминутка</a:t>
            </a:r>
            <a:r>
              <a:rPr lang="ru-RU" dirty="0" smtClean="0">
                <a:solidFill>
                  <a:srgbClr val="002060"/>
                </a:solidFill>
              </a:rPr>
              <a:t>, поисковая деятельность, использование средств ИКТ...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Итог или заключительная часть: игра-загадка, словесные методы, сюрпризные моменты, рефлексия...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87208" cy="10129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 приёмы, используемые в структурных частях образовательной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 методы.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Словесные методы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методы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методы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Элементарные опыты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Занимательные проблемные ситуации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Математические сказки, проектная деятельность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20688"/>
            <a:ext cx="7427168" cy="55054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ребёнок хорошо усвоил материал занятия, сам воспитатель должен прекрасно владеть математическим словарём (точность фраз, выражений, формулировок). Речь должна быть грамотной и в отношении грамматики, и в отношении математики.</a:t>
            </a:r>
          </a:p>
          <a:p>
            <a:pPr marL="0" indent="0" algn="just"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речи воспитателя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основной приём.</a:t>
            </a:r>
          </a:p>
          <a:p>
            <a:pPr marL="0" indent="0" algn="just"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Сопряжённая речь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воспитатель говорит вместе с ребёнком.</a:t>
            </a:r>
          </a:p>
          <a:p>
            <a:pPr marL="0" indent="0" algn="just"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Отражённая речь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ребёнок повторяет речь воспитателя.</a:t>
            </a:r>
          </a:p>
          <a:p>
            <a:pPr marL="0" indent="0" algn="just"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Многократное упражнение детей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365504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занятия: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8064896" cy="5544616"/>
          </a:xfrm>
        </p:spPr>
        <p:txBody>
          <a:bodyPr>
            <a:normAutofit fontScale="62500" lnSpcReduction="20000"/>
          </a:bodyPr>
          <a:lstStyle/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</a:rPr>
              <a:t>Занятия-соревнования (выстраиваются на основе соревнования между детьми: кто быстрее назовёт, найдёт, определит, заметит и т. д.).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</a:rPr>
              <a:t>Занятия КВН (предполагают разделение детей на 2 подгруппы и проводятся как математическая викторина).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</a:rPr>
              <a:t>Театрализованные занятия (разыгрываются </a:t>
            </a:r>
            <a:r>
              <a:rPr lang="ru-RU" sz="3200" dirty="0" err="1" smtClean="0">
                <a:solidFill>
                  <a:srgbClr val="002060"/>
                </a:solidFill>
              </a:rPr>
              <a:t>микросценки</a:t>
            </a:r>
            <a:r>
              <a:rPr lang="ru-RU" sz="3200" dirty="0" smtClean="0">
                <a:solidFill>
                  <a:srgbClr val="002060"/>
                </a:solidFill>
              </a:rPr>
              <a:t>, несущие детям познавательную информацию).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</a:rPr>
              <a:t>Занятия - сюжетно-ролевые игры (педагог входит в сюжетно-ролевую игру как равноправный партнёр, подсказывая сюжетную линию игры и решая таким образом задачи обучения).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</a:rPr>
              <a:t>Занятия-сомнения (поиска истины), (исследовательская деятельность детей типа тает - не тает, летает - не летает).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</a:rPr>
              <a:t>Занятия-путешествия.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</a:rPr>
              <a:t>Занятия-сказки.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</a:rPr>
              <a:t>Занятия-концерты (отдельные концертные номера несущие познавательную информацию).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</a:rPr>
              <a:t>Занятия-диалоги (проводятся по типу беседы, но тематика выбирается актуальной и интересной).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331640" y="404664"/>
            <a:ext cx="7427168" cy="18722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Отправляясь в увлекательный мир математики, важно, чтобы ребенок не «зубрил» математические понятия, а приобщился к материалу, который предоставит ему возможность творить, мыслить, затронет не только интеллектуальную, но и эмоциональную сферы.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F7EFF53-29D7-43F0-2053-5DC84F868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2393212" cy="26669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8EF8834-37E8-D21A-9A02-647AC44DF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2183171" cy="21370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3A7903-9D28-8028-4936-4DDD9B452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1" b="12472"/>
          <a:stretch>
            <a:fillRect/>
          </a:stretch>
        </p:blipFill>
        <p:spPr>
          <a:xfrm>
            <a:off x="6372200" y="1916832"/>
            <a:ext cx="2212821" cy="18722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D202D9D-FBAD-A157-847A-8EA449D8A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553" b="15362"/>
          <a:stretch>
            <a:fillRect/>
          </a:stretch>
        </p:blipFill>
        <p:spPr>
          <a:xfrm>
            <a:off x="1475656" y="4581128"/>
            <a:ext cx="2520280" cy="2004662"/>
          </a:xfrm>
          <a:prstGeom prst="rect">
            <a:avLst/>
          </a:prstGeom>
        </p:spPr>
      </p:pic>
      <p:pic>
        <p:nvPicPr>
          <p:cNvPr id="11" name="Рисунок 10" descr="G:\100 фото 2024\w9_1T4RNg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573016"/>
            <a:ext cx="417646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20888"/>
            <a:ext cx="5832648" cy="2260848"/>
          </a:xfrm>
        </p:spPr>
        <p:txBody>
          <a:bodyPr/>
          <a:lstStyle/>
          <a:p>
            <a:pPr algn="ctr">
              <a:buNone/>
            </a:pPr>
            <a:r>
              <a:rPr lang="ru-RU" altLang="ru-RU" sz="4800" b="1" i="1" dirty="0" smtClean="0">
                <a:solidFill>
                  <a:srgbClr val="BC0000"/>
                </a:solidFill>
                <a:latin typeface="Segoe Script" pitchFamily="34" charset="0"/>
                <a:cs typeface="Times New Roman" pitchFamily="18" charset="0"/>
              </a:rPr>
              <a:t>Спасибо за внимание 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познавательный интерес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9176" cy="471338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 интересы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стремление ребенка познавать новое, выяснять непонятное о качествах, свойствах предметов, явлений действительности, и желании вникнуть в их сущность, найти между ними связи и отношения.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отношение человека к миру, реализуемое в познавательной деятельности по ознакомлению с окружающим миром, характеризуемое наличием интереса к поставленной задаче и ее решению, умением мобилизовать свои знания и рационально их использовать в практической деятельности.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 старших дошкольников к математике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сложное личностное образование, состоящее из совокупности взаимосвязанных компонентов (интеллектуальный, эмоциональный, волевой), и характеризующееся стремлением к активному и самостоятельному освоению нового материала и выяснению непонятного в математических связях, отношениях, закономерностях.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познавательных интересов в старшем дошкольном возрасте: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55000" lnSpcReduction="2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к познанию заложено у ребенка самой природой.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специального обучения познавательный интерес к математике у старших дошкольников характеризуется неустойчивостью, ситуативностью, поверхностным, неглубоким восприятием и познанием математических понятий и закономерностей.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формируется только эмоционально-познавательное отношение к предметам и явлениям и заключается оно в стремлении ребенка узнать как можно больше новой информации. Ребенок интересуется тем или иным явлением или предметом до тех пор, пока он эмоционально занимает его.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особенность интереса дошкольника состоит в его игровом характере (первоначально интерес включен в игровую и практическую деятельность детей и возникает лишь эпизодически).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Г.И. Щукина отмечала, что только деятельность, носящая проблемный характер, вызывающая активность, умственное напряжение и развивающая кругозор, ведет к развитию познавательного интереса.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7142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познавательного развития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включить дошкольников в исследовательскую деятельность, научить их экспериментировать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132856"/>
            <a:ext cx="7139136" cy="39933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для познавательно-исследовательской деятельности можно разделить на три типа: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для исследования и экспериментов;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образно-символические материалы;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нормативно-знаковые материалы.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499176" cy="8689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Объекты для исследования и экспериментов.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материалы мотивируют детей узнавать что-то новое, развивают координацию и мелкую моторику. К объектам для исследований можно отнести как специальное оборудование, так и естественные природные и культурные объекты.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Образно-символические материалы. 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Включают специально разработанные наглядные пособия, которые: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раскрывают мир вещей и событий;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расширяют круг представлений ребенка;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помогают найти сходства и различия предметов, классифицировать их по каким-либо признакам и т. д. 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06712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Нормативно-знаковые материалы.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060848"/>
            <a:ext cx="7211144" cy="40653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разнообразные наборы букв и цифр, приспособления для работы с ними, алфавитные таблицы и т. п. Это подготовит дошкольников к освоению письменной речи, начальной математики.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067128" cy="63408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материалы предложить детям для познавательно-исследовательской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980728"/>
          <a:ext cx="7211146" cy="5142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0766"/>
                <a:gridCol w="5940380"/>
              </a:tblGrid>
              <a:tr h="740202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Возраст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Что предложить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9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2–3 года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Объекты для исследования и экспериментов. Включите также небольшое количество образно-символического материала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0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3–4 года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Усложните объекты для исследования, сделайте их более разнообразными. Включайте большее количество образно-символического материала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0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4–5 лет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Продолжайте усложнять реальные объекты и дополнять образно-символический материал. Дополнительно вводите простейшие элементы нормативно-знакового материала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5–7 лет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Используйте все типы материалов, но с более сложным содержанием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A3B06C8-14E2-C040-1BC0-B5F00BA15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743"/>
          <a:stretch>
            <a:fillRect/>
          </a:stretch>
        </p:blipFill>
        <p:spPr>
          <a:xfrm>
            <a:off x="1331640" y="332656"/>
            <a:ext cx="2808312" cy="322981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B00505-FCAD-54E7-0CDD-953533A95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645024"/>
            <a:ext cx="3744416" cy="2843973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2655"/>
            <a:ext cx="4392488" cy="32227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711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Городское методическое объединение воспитателей  дошкольных образовательных учреждений  г. Орска «Познавательное развитие дошкольников в процессе  формирования элементарных математических представлений»</vt:lpstr>
      <vt:lpstr>Что такое познавательный интерес: </vt:lpstr>
      <vt:lpstr>Особенности познавательных интересов в старшем дошкольном возрасте:</vt:lpstr>
      <vt:lpstr>Цель познавательного развития – включить дошкольников в исследовательскую деятельность, научить их экспериментировать.</vt:lpstr>
      <vt:lpstr>Объекты для исследования и экспериментов.</vt:lpstr>
      <vt:lpstr>Образно-символические материалы. </vt:lpstr>
      <vt:lpstr>Нормативно-знаковые материалы.</vt:lpstr>
      <vt:lpstr>Какие материалы предложить детям для познавательно-исследовательской деятельности </vt:lpstr>
      <vt:lpstr>Слайд 9</vt:lpstr>
      <vt:lpstr>Слайд 10</vt:lpstr>
      <vt:lpstr>Слайд 11</vt:lpstr>
      <vt:lpstr>Слайд 12</vt:lpstr>
      <vt:lpstr>Модель успешного занятия по ФЭМП </vt:lpstr>
      <vt:lpstr>Основными структурными компонентами занятия являются: </vt:lpstr>
      <vt:lpstr>Методы и приёмы, используемые в структурных частях образовательной деятельности </vt:lpstr>
      <vt:lpstr>Слайд 16</vt:lpstr>
      <vt:lpstr>Нетрадиционные занятия: 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 образовательное автономное учреждение  «Центр развития ребенка – детский сад № 116 г. Орска «Ералашка»</dc:title>
  <dc:creator>User</dc:creator>
  <cp:lastModifiedBy>User</cp:lastModifiedBy>
  <cp:revision>294</cp:revision>
  <dcterms:created xsi:type="dcterms:W3CDTF">2023-01-24T06:41:07Z</dcterms:created>
  <dcterms:modified xsi:type="dcterms:W3CDTF">2024-10-31T06:35:29Z</dcterms:modified>
</cp:coreProperties>
</file>