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81" r:id="rId3"/>
    <p:sldId id="282" r:id="rId4"/>
    <p:sldId id="283" r:id="rId5"/>
    <p:sldId id="284" r:id="rId6"/>
    <p:sldId id="300" r:id="rId7"/>
    <p:sldId id="278" r:id="rId8"/>
    <p:sldId id="301" r:id="rId9"/>
    <p:sldId id="279" r:id="rId10"/>
    <p:sldId id="296" r:id="rId11"/>
    <p:sldId id="286" r:id="rId12"/>
    <p:sldId id="269" r:id="rId13"/>
    <p:sldId id="270" r:id="rId14"/>
    <p:sldId id="287" r:id="rId15"/>
    <p:sldId id="297" r:id="rId16"/>
    <p:sldId id="298" r:id="rId17"/>
    <p:sldId id="299" r:id="rId18"/>
    <p:sldId id="285" r:id="rId19"/>
    <p:sldId id="294" r:id="rId20"/>
    <p:sldId id="265" r:id="rId21"/>
    <p:sldId id="267" r:id="rId22"/>
    <p:sldId id="295" r:id="rId23"/>
    <p:sldId id="304" r:id="rId24"/>
    <p:sldId id="303" r:id="rId25"/>
    <p:sldId id="302" r:id="rId26"/>
    <p:sldId id="280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53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2" d="100"/>
          <a:sy n="82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909A-8C88-4F53-A5B3-EA78B46F00F2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DED43-F193-478E-9F37-F0B176E2E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DED43-F193-478E-9F37-F0B176E2E0E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DED43-F193-478E-9F37-F0B176E2E0E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DED43-F193-478E-9F37-F0B176E2E0E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заключение мастер-класса хочется пожелать творческих успехов вам и вашим воспитанникам. Надеюсь, что все волшебное, теплое и полезное вы унесете сегодня с собой и обязательно поделитесь с вашими детьми.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DED43-F193-478E-9F37-F0B176E2E0E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-ipar.ru/wp-content/uploads/2025/04/image7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060848"/>
            <a:ext cx="8136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творческого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воображения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старшего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нетрадиционной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технике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иллефиори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Мамонтова А.С., воспитатель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26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 дошкольное  образовательное автономное учреждение  «Центр развития ребенка – детский сад № 116 г. Орска «</a:t>
            </a:r>
            <a:r>
              <a:rPr lang="ru-RU" alt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Ералашка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иллефиори в пластилине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1536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тушары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848" y="404664"/>
            <a:ext cx="7910728" cy="62646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57200"/>
            <a:ext cx="792088" cy="5780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5392"/>
                </a:solidFill>
              </a:rPr>
              <a:t>Р</a:t>
            </a:r>
            <a:br>
              <a:rPr lang="ru-RU" sz="4800" b="1" dirty="0" smtClean="0">
                <a:solidFill>
                  <a:srgbClr val="005392"/>
                </a:solidFill>
              </a:rPr>
            </a:br>
            <a:r>
              <a:rPr lang="ru-RU" sz="4800" b="1" dirty="0" smtClean="0">
                <a:solidFill>
                  <a:srgbClr val="005392"/>
                </a:solidFill>
              </a:rPr>
              <a:t>у</a:t>
            </a:r>
            <a:br>
              <a:rPr lang="ru-RU" sz="4800" b="1" dirty="0" smtClean="0">
                <a:solidFill>
                  <a:srgbClr val="005392"/>
                </a:solidFill>
              </a:rPr>
            </a:br>
            <a:r>
              <a:rPr lang="ru-RU" sz="4800" b="1" dirty="0" smtClean="0">
                <a:solidFill>
                  <a:srgbClr val="005392"/>
                </a:solidFill>
              </a:rPr>
              <a:t>л</a:t>
            </a:r>
            <a:br>
              <a:rPr lang="ru-RU" sz="4800" b="1" dirty="0" smtClean="0">
                <a:solidFill>
                  <a:srgbClr val="005392"/>
                </a:solidFill>
              </a:rPr>
            </a:br>
            <a:r>
              <a:rPr lang="ru-RU" sz="4800" b="1" dirty="0" smtClean="0">
                <a:solidFill>
                  <a:srgbClr val="005392"/>
                </a:solidFill>
              </a:rPr>
              <a:t>е</a:t>
            </a:r>
            <a:br>
              <a:rPr lang="ru-RU" sz="4800" b="1" dirty="0" smtClean="0">
                <a:solidFill>
                  <a:srgbClr val="005392"/>
                </a:solidFill>
              </a:rPr>
            </a:br>
            <a:r>
              <a:rPr lang="ru-RU" sz="4800" b="1" dirty="0" smtClean="0">
                <a:solidFill>
                  <a:srgbClr val="005392"/>
                </a:solidFill>
              </a:rPr>
              <a:t>т</a:t>
            </a:r>
            <a:endParaRPr lang="ru-RU" sz="4800" b="1" dirty="0">
              <a:solidFill>
                <a:srgbClr val="00539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тушары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7786466" cy="61926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57200"/>
            <a:ext cx="936104" cy="57801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Ц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в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е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о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к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то миллефиори\DSC044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569042" cy="2788410"/>
          </a:xfrm>
          <a:prstGeom prst="rect">
            <a:avLst/>
          </a:prstGeom>
          <a:noFill/>
        </p:spPr>
      </p:pic>
      <p:pic>
        <p:nvPicPr>
          <p:cNvPr id="7171" name="Picture 3" descr="E:\фото миллефиори\DSC044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609" y="257306"/>
            <a:ext cx="3747239" cy="3027678"/>
          </a:xfrm>
          <a:prstGeom prst="rect">
            <a:avLst/>
          </a:prstGeom>
          <a:noFill/>
        </p:spPr>
      </p:pic>
      <p:pic>
        <p:nvPicPr>
          <p:cNvPr id="7173" name="Picture 5" descr="E:\фото миллефиори\DSC0446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3645024"/>
            <a:ext cx="2746890" cy="2473126"/>
          </a:xfrm>
          <a:prstGeom prst="rect">
            <a:avLst/>
          </a:prstGeom>
          <a:noFill/>
        </p:spPr>
      </p:pic>
      <p:pic>
        <p:nvPicPr>
          <p:cNvPr id="7172" name="Picture 4" descr="E:\фото миллефиори\DSC044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65124"/>
            <a:ext cx="3341173" cy="2644196"/>
          </a:xfrm>
          <a:prstGeom prst="rect">
            <a:avLst/>
          </a:prstGeom>
          <a:noFill/>
        </p:spPr>
      </p:pic>
      <p:pic>
        <p:nvPicPr>
          <p:cNvPr id="6" name="Picture 5" descr="E:\фото миллефиори\DSC0447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135" y="3573016"/>
            <a:ext cx="2420865" cy="29972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фото миллефиори\DSC04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08" y="260648"/>
            <a:ext cx="3664967" cy="2434230"/>
          </a:xfrm>
          <a:prstGeom prst="rect">
            <a:avLst/>
          </a:prstGeom>
          <a:noFill/>
        </p:spPr>
      </p:pic>
      <p:pic>
        <p:nvPicPr>
          <p:cNvPr id="8195" name="Picture 3" descr="E:\фото миллефиори\DSC04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6993"/>
            <a:ext cx="3626284" cy="2625431"/>
          </a:xfrm>
          <a:prstGeom prst="rect">
            <a:avLst/>
          </a:prstGeom>
          <a:noFill/>
        </p:spPr>
      </p:pic>
      <p:pic>
        <p:nvPicPr>
          <p:cNvPr id="8196" name="Picture 4" descr="E:\фото миллефиори\DSC04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3617374" cy="3096344"/>
          </a:xfrm>
          <a:prstGeom prst="rect">
            <a:avLst/>
          </a:prstGeom>
          <a:noFill/>
        </p:spPr>
      </p:pic>
      <p:pic>
        <p:nvPicPr>
          <p:cNvPr id="8197" name="Picture 5" descr="E:\фото миллефиори\DSC04479.JPG"/>
          <p:cNvPicPr>
            <a:picLocks noChangeAspect="1" noChangeArrowheads="1"/>
          </p:cNvPicPr>
          <p:nvPr/>
        </p:nvPicPr>
        <p:blipFill>
          <a:blip r:embed="rId5" cstate="print"/>
          <a:srcRect l="45947" t="10811" b="5405"/>
          <a:stretch>
            <a:fillRect/>
          </a:stretch>
        </p:blipFill>
        <p:spPr bwMode="auto">
          <a:xfrm>
            <a:off x="5004048" y="3199801"/>
            <a:ext cx="3626284" cy="3109520"/>
          </a:xfrm>
          <a:prstGeom prst="rect">
            <a:avLst/>
          </a:prstGeom>
          <a:noFill/>
        </p:spPr>
      </p:pic>
      <p:pic>
        <p:nvPicPr>
          <p:cNvPr id="6" name="Picture 2" descr="E:\фото миллефиори\DSC044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08" y="228525"/>
            <a:ext cx="3664967" cy="2434230"/>
          </a:xfrm>
          <a:prstGeom prst="rect">
            <a:avLst/>
          </a:prstGeom>
          <a:noFill/>
        </p:spPr>
      </p:pic>
      <p:pic>
        <p:nvPicPr>
          <p:cNvPr id="7" name="Picture 3" descr="E:\фото миллефиори\DSC0447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14870"/>
            <a:ext cx="3626284" cy="2625431"/>
          </a:xfrm>
          <a:prstGeom prst="rect">
            <a:avLst/>
          </a:prstGeom>
          <a:noFill/>
        </p:spPr>
      </p:pic>
      <p:pic>
        <p:nvPicPr>
          <p:cNvPr id="8" name="Picture 4" descr="E:\фото миллефиори\DSC0447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180853"/>
            <a:ext cx="3617374" cy="3096344"/>
          </a:xfrm>
          <a:prstGeom prst="rect">
            <a:avLst/>
          </a:prstGeom>
          <a:noFill/>
        </p:spPr>
      </p:pic>
      <p:pic>
        <p:nvPicPr>
          <p:cNvPr id="9" name="Picture 5" descr="E:\фото миллефиори\DSC0447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167678"/>
            <a:ext cx="3626284" cy="3109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тушары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8059958" cy="597666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" cy="57081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е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err="1" smtClean="0">
                <a:solidFill>
                  <a:srgbClr val="002060"/>
                </a:solidFill>
              </a:rPr>
              <a:t>р</a:t>
            </a: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о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етушары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8033102" cy="61206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7200"/>
            <a:ext cx="720080" cy="592412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К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а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err="1" smtClean="0">
                <a:solidFill>
                  <a:srgbClr val="7030A0"/>
                </a:solidFill>
              </a:rPr>
              <a:t>п</a:t>
            </a: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е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л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err="1" smtClean="0">
                <a:solidFill>
                  <a:srgbClr val="7030A0"/>
                </a:solidFill>
              </a:rPr>
              <a:t>ь</a:t>
            </a: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к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а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тушары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064896" cy="622399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57200"/>
            <a:ext cx="720080" cy="58521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с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т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к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тушары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891" y="332656"/>
            <a:ext cx="8008597" cy="61926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57200"/>
            <a:ext cx="720080" cy="599613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434"/>
                </a:solidFill>
              </a:rPr>
              <a:t>П</a:t>
            </a:r>
            <a:br>
              <a:rPr lang="ru-RU" sz="4400" b="1" dirty="0" smtClean="0">
                <a:solidFill>
                  <a:srgbClr val="007434"/>
                </a:solidFill>
              </a:rPr>
            </a:br>
            <a:r>
              <a:rPr lang="ru-RU" sz="4400" b="1" dirty="0" smtClean="0">
                <a:solidFill>
                  <a:srgbClr val="007434"/>
                </a:solidFill>
              </a:rPr>
              <a:t>и</a:t>
            </a:r>
            <a:br>
              <a:rPr lang="ru-RU" sz="4400" b="1" dirty="0" smtClean="0">
                <a:solidFill>
                  <a:srgbClr val="007434"/>
                </a:solidFill>
              </a:rPr>
            </a:br>
            <a:r>
              <a:rPr lang="ru-RU" sz="4400" b="1" dirty="0" err="1" smtClean="0">
                <a:solidFill>
                  <a:srgbClr val="007434"/>
                </a:solidFill>
              </a:rPr>
              <a:t>р</a:t>
            </a:r>
            <a:r>
              <a:rPr lang="ru-RU" sz="4400" b="1" dirty="0" smtClean="0">
                <a:solidFill>
                  <a:srgbClr val="007434"/>
                </a:solidFill>
              </a:rPr>
              <a:t/>
            </a:r>
            <a:br>
              <a:rPr lang="ru-RU" sz="4400" b="1" dirty="0" smtClean="0">
                <a:solidFill>
                  <a:srgbClr val="007434"/>
                </a:solidFill>
              </a:rPr>
            </a:br>
            <a:r>
              <a:rPr lang="ru-RU" sz="4400" b="1" dirty="0" smtClean="0">
                <a:solidFill>
                  <a:srgbClr val="007434"/>
                </a:solidFill>
              </a:rPr>
              <a:t>а</a:t>
            </a:r>
            <a:br>
              <a:rPr lang="ru-RU" sz="4400" b="1" dirty="0" smtClean="0">
                <a:solidFill>
                  <a:srgbClr val="007434"/>
                </a:solidFill>
              </a:rPr>
            </a:br>
            <a:r>
              <a:rPr lang="ru-RU" sz="4400" b="1" dirty="0" smtClean="0">
                <a:solidFill>
                  <a:srgbClr val="007434"/>
                </a:solidFill>
              </a:rPr>
              <a:t>м</a:t>
            </a:r>
            <a:br>
              <a:rPr lang="ru-RU" sz="4400" b="1" dirty="0" smtClean="0">
                <a:solidFill>
                  <a:srgbClr val="007434"/>
                </a:solidFill>
              </a:rPr>
            </a:br>
            <a:r>
              <a:rPr lang="ru-RU" sz="4400" b="1" dirty="0" smtClean="0">
                <a:solidFill>
                  <a:srgbClr val="007434"/>
                </a:solidFill>
              </a:rPr>
              <a:t>и</a:t>
            </a:r>
            <a:br>
              <a:rPr lang="ru-RU" sz="4400" b="1" dirty="0" smtClean="0">
                <a:solidFill>
                  <a:srgbClr val="007434"/>
                </a:solidFill>
              </a:rPr>
            </a:br>
            <a:r>
              <a:rPr lang="ru-RU" sz="4400" b="1" dirty="0" err="1" smtClean="0">
                <a:solidFill>
                  <a:srgbClr val="007434"/>
                </a:solidFill>
              </a:rPr>
              <a:t>д</a:t>
            </a:r>
            <a:r>
              <a:rPr lang="ru-RU" sz="4400" b="1" dirty="0" smtClean="0">
                <a:solidFill>
                  <a:srgbClr val="007434"/>
                </a:solidFill>
              </a:rPr>
              <a:t/>
            </a:r>
            <a:br>
              <a:rPr lang="ru-RU" sz="4400" b="1" dirty="0" smtClean="0">
                <a:solidFill>
                  <a:srgbClr val="007434"/>
                </a:solidFill>
              </a:rPr>
            </a:br>
            <a:r>
              <a:rPr lang="ru-RU" sz="4400" b="1" dirty="0" smtClean="0">
                <a:solidFill>
                  <a:srgbClr val="007434"/>
                </a:solidFill>
              </a:rPr>
              <a:t>к</a:t>
            </a:r>
            <a:br>
              <a:rPr lang="ru-RU" sz="4400" b="1" dirty="0" smtClean="0">
                <a:solidFill>
                  <a:srgbClr val="007434"/>
                </a:solidFill>
              </a:rPr>
            </a:br>
            <a:r>
              <a:rPr lang="ru-RU" sz="4400" b="1" dirty="0" smtClean="0">
                <a:solidFill>
                  <a:srgbClr val="007434"/>
                </a:solidFill>
              </a:rPr>
              <a:t>а</a:t>
            </a:r>
            <a:endParaRPr lang="ru-RU" sz="4400" b="1" dirty="0">
              <a:solidFill>
                <a:srgbClr val="00743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12" y="188640"/>
            <a:ext cx="8812088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Способы лепки в технике «</a:t>
            </a:r>
            <a:r>
              <a:rPr lang="ru-RU" b="1" dirty="0" err="1" smtClean="0">
                <a:solidFill>
                  <a:srgbClr val="C00000"/>
                </a:solidFill>
                <a:latin typeface="Segoe Script" pitchFamily="66" charset="0"/>
              </a:rPr>
              <a:t>Миллефиори</a:t>
            </a:r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»</a:t>
            </a:r>
            <a:endParaRPr lang="ru-RU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Выкладываем элементы на шаблон.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790162" cy="39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E:\фото миллефиори\DSC044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73212" y="3155780"/>
            <a:ext cx="3899618" cy="2573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332656"/>
            <a:ext cx="52790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4583" r="1972"/>
          <a:stretch>
            <a:fillRect/>
          </a:stretch>
        </p:blipFill>
        <p:spPr bwMode="auto">
          <a:xfrm>
            <a:off x="3707904" y="2780928"/>
            <a:ext cx="5256584" cy="38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ru-RU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ru-RU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ru-RU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 А Сухомлинский писал: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«Истоки творческих способностей детей на кончиках их пальцев. От пальцев,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взаимодействие с орудием труда, чем сложнее движение, необходимое для этого взаимодействия, тем глубже входит взаимодействие руки с природой, с общественным трудом в духовную жизнь ребёнка. Другими словами: чем больше мастерства в детской руке, тем умнее ребёнок»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миллефиори\DSC044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475777" cy="3888432"/>
          </a:xfrm>
          <a:prstGeom prst="rect">
            <a:avLst/>
          </a:prstGeom>
          <a:noFill/>
        </p:spPr>
      </p:pic>
      <p:pic>
        <p:nvPicPr>
          <p:cNvPr id="3075" name="Picture 3" descr="E:\фото миллефиори\DSC044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91419" cy="3888432"/>
          </a:xfrm>
          <a:prstGeom prst="rect">
            <a:avLst/>
          </a:prstGeom>
          <a:noFill/>
        </p:spPr>
      </p:pic>
      <p:pic>
        <p:nvPicPr>
          <p:cNvPr id="4" name="Picture 2" descr="E:\фото миллефиори\DSC044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3" y="1735156"/>
            <a:ext cx="5040560" cy="48621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тушары\Desktop\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34481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6767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2878665" cy="275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71909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78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err="1" smtClean="0"/>
              <a:t>Облепливаем</a:t>
            </a:r>
            <a:r>
              <a:rPr lang="ru-RU" sz="3100" b="1" dirty="0" smtClean="0"/>
              <a:t> элементами объемную поделку.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тушары\Desktop\д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775"/>
            <a:ext cx="7776864" cy="66772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тушары\Desktop\д7.jpg"/>
          <p:cNvPicPr>
            <a:picLocks noChangeAspect="1" noChangeArrowheads="1"/>
          </p:cNvPicPr>
          <p:nvPr/>
        </p:nvPicPr>
        <p:blipFill>
          <a:blip r:embed="rId2" cstate="print"/>
          <a:srcRect l="9280" t="28870" r="5656" b="11327"/>
          <a:stretch>
            <a:fillRect/>
          </a:stretch>
        </p:blipFill>
        <p:spPr bwMode="auto">
          <a:xfrm>
            <a:off x="179512" y="404664"/>
            <a:ext cx="5872376" cy="3096344"/>
          </a:xfrm>
          <a:prstGeom prst="rect">
            <a:avLst/>
          </a:prstGeom>
          <a:noFill/>
        </p:spPr>
      </p:pic>
      <p:pic>
        <p:nvPicPr>
          <p:cNvPr id="5123" name="Picture 3" descr="C:\Users\Петушары\Desktop\д8.jpg"/>
          <p:cNvPicPr>
            <a:picLocks noChangeAspect="1" noChangeArrowheads="1"/>
          </p:cNvPicPr>
          <p:nvPr/>
        </p:nvPicPr>
        <p:blipFill>
          <a:blip r:embed="rId3" cstate="print"/>
          <a:srcRect l="25652" t="21317" r="17493" b="25314"/>
          <a:stretch>
            <a:fillRect/>
          </a:stretch>
        </p:blipFill>
        <p:spPr bwMode="auto">
          <a:xfrm>
            <a:off x="5796136" y="2420888"/>
            <a:ext cx="3344372" cy="2736304"/>
          </a:xfrm>
          <a:prstGeom prst="rect">
            <a:avLst/>
          </a:prstGeom>
          <a:noFill/>
        </p:spPr>
      </p:pic>
      <p:pic>
        <p:nvPicPr>
          <p:cNvPr id="5124" name="Picture 4" descr="C:\Users\Петушары\Desktop\д9.jpg"/>
          <p:cNvPicPr>
            <a:picLocks noChangeAspect="1" noChangeArrowheads="1"/>
          </p:cNvPicPr>
          <p:nvPr/>
        </p:nvPicPr>
        <p:blipFill>
          <a:blip r:embed="rId4" cstate="print"/>
          <a:srcRect l="7440" t="19837" r="11973" b="23958"/>
          <a:stretch>
            <a:fillRect/>
          </a:stretch>
        </p:blipFill>
        <p:spPr bwMode="auto">
          <a:xfrm>
            <a:off x="179512" y="3717032"/>
            <a:ext cx="5375185" cy="2811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Формочками выдавливаем нужные элементы и составляем композицию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Users\Петушары\Desktop\д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26456" r="7781" b="14041"/>
          <a:stretch>
            <a:fillRect/>
          </a:stretch>
        </p:blipFill>
        <p:spPr bwMode="auto">
          <a:xfrm rot="5400000">
            <a:off x="-174966" y="1911270"/>
            <a:ext cx="3240362" cy="2531406"/>
          </a:xfrm>
          <a:prstGeom prst="rect">
            <a:avLst/>
          </a:prstGeom>
          <a:noFill/>
        </p:spPr>
      </p:pic>
      <p:pic>
        <p:nvPicPr>
          <p:cNvPr id="4101" name="Picture 5" descr="C:\Users\Петушары\Desktop\д5.jpg"/>
          <p:cNvPicPr>
            <a:picLocks noChangeAspect="1" noChangeArrowheads="1"/>
          </p:cNvPicPr>
          <p:nvPr/>
        </p:nvPicPr>
        <p:blipFill>
          <a:blip r:embed="rId3" cstate="print"/>
          <a:srcRect l="24194" t="9159" r="25930" b="10339"/>
          <a:stretch>
            <a:fillRect/>
          </a:stretch>
        </p:blipFill>
        <p:spPr bwMode="auto">
          <a:xfrm>
            <a:off x="2726830" y="1523869"/>
            <a:ext cx="2736305" cy="3312368"/>
          </a:xfrm>
          <a:prstGeom prst="rect">
            <a:avLst/>
          </a:prstGeom>
          <a:noFill/>
        </p:spPr>
      </p:pic>
      <p:pic>
        <p:nvPicPr>
          <p:cNvPr id="4102" name="Picture 6" descr="C:\Users\Петушары\Desktop\д6.jpg"/>
          <p:cNvPicPr>
            <a:picLocks noChangeAspect="1" noChangeArrowheads="1"/>
          </p:cNvPicPr>
          <p:nvPr/>
        </p:nvPicPr>
        <p:blipFill>
          <a:blip r:embed="rId4" cstate="print"/>
          <a:srcRect l="14713" r="28920" b="7957"/>
          <a:stretch>
            <a:fillRect/>
          </a:stretch>
        </p:blipFill>
        <p:spPr bwMode="auto">
          <a:xfrm rot="16200000">
            <a:off x="5743061" y="2221427"/>
            <a:ext cx="3057462" cy="3744416"/>
          </a:xfrm>
          <a:prstGeom prst="rect">
            <a:avLst/>
          </a:prstGeom>
          <a:noFill/>
        </p:spPr>
      </p:pic>
      <p:pic>
        <p:nvPicPr>
          <p:cNvPr id="4099" name="Picture 3" descr="C:\Users\Петушары\Desktop\д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 l="5632" t="17371" r="7017" b="17090"/>
          <a:stretch>
            <a:fillRect/>
          </a:stretch>
        </p:blipFill>
        <p:spPr bwMode="auto">
          <a:xfrm>
            <a:off x="1259632" y="371703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Важные условия, которые надо соблюдать при создании элементов в технике </a:t>
            </a:r>
            <a:r>
              <a:rPr lang="ru-RU" sz="3100" b="1" dirty="0" err="1" smtClean="0">
                <a:solidFill>
                  <a:srgbClr val="C00000"/>
                </a:solidFill>
              </a:rPr>
              <a:t>Миллефиори</a:t>
            </a:r>
            <a:r>
              <a:rPr lang="ru-RU" sz="3100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5400600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dirty="0" smtClean="0"/>
          </a:p>
          <a:p>
            <a:pPr lvl="0"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Чтобы слайсы были ровные, для нарезки пластилина нужно применять металлическую линейку, </a:t>
            </a:r>
            <a:r>
              <a:rPr lang="ru-RU" b="1" dirty="0" err="1" smtClean="0">
                <a:solidFill>
                  <a:srgbClr val="0070C0"/>
                </a:solidFill>
              </a:rPr>
              <a:t>концелярский</a:t>
            </a:r>
            <a:r>
              <a:rPr lang="ru-RU" b="1" dirty="0" smtClean="0">
                <a:solidFill>
                  <a:srgbClr val="0070C0"/>
                </a:solidFill>
              </a:rPr>
              <a:t> нож или нитку.</a:t>
            </a:r>
          </a:p>
          <a:p>
            <a:pPr lvl="0"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Для формирования пластин следует использовать специальную скалку для лепки. Раскатывать так, чтобы поверхность была ровной, без бугорков и трещин.</a:t>
            </a:r>
          </a:p>
          <a:p>
            <a:pPr lvl="0"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Для детей лучше использовать мягкий восковой пластилин. Он хорошо склеивается между собой и растягивается. Классический пластилин перед работой нужно хорошо разогреть. Холодный сложнее поддаётся раскатке.</a:t>
            </a:r>
          </a:p>
          <a:p>
            <a:pPr lvl="0"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Чем плотнее будут намотаны пластины, тем качественнее и красивее получится срез.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Работать нужно медленно и аккуратно, чтобы слои оставались ровными и не смещались.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Google Shape;494;p20"/>
          <p:cNvSpPr txBox="1">
            <a:spLocks/>
          </p:cNvSpPr>
          <p:nvPr/>
        </p:nvSpPr>
        <p:spPr>
          <a:xfrm>
            <a:off x="323528" y="1772816"/>
            <a:ext cx="7851849" cy="435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000" rIns="0" bIns="0" anchor="t" anchorCtr="0">
            <a:noAutofit/>
          </a:bodyPr>
          <a:lstStyle/>
          <a:p>
            <a:pPr marL="431800" marR="0" lvl="0" indent="-32385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5400"/>
              <a:buFont typeface="Times New Roman"/>
              <a:buNone/>
              <a:tabLst/>
              <a:defRPr/>
            </a:pP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Script" pitchFamily="66" charset="0"/>
              <a:ea typeface="Times New Roman"/>
              <a:cs typeface="Times New Roman"/>
              <a:sym typeface="Times New Roman"/>
            </a:endParaRPr>
          </a:p>
          <a:p>
            <a:pPr marL="431800" marR="0" lvl="0" indent="-32385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5400"/>
              <a:buFont typeface="Times New Roman"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Script" pitchFamily="66" charset="0"/>
                <a:ea typeface="Times New Roman"/>
                <a:cs typeface="Times New Roman"/>
                <a:sym typeface="Times New Roman"/>
              </a:rPr>
              <a:t>СПАСИБО 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Script" pitchFamily="66" charset="0"/>
            </a:endParaRPr>
          </a:p>
          <a:p>
            <a:pPr marL="431800" marR="0" lvl="0" indent="-32385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FF3366"/>
              </a:buClr>
              <a:buSzPts val="5400"/>
              <a:buFont typeface="Times New Roman"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Script" pitchFamily="66" charset="0"/>
                <a:ea typeface="Times New Roman"/>
                <a:cs typeface="Times New Roman"/>
                <a:sym typeface="Times New Roman"/>
              </a:rPr>
              <a:t>ЗА</a:t>
            </a:r>
            <a:b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Script" pitchFamily="66" charset="0"/>
                <a:ea typeface="Times New Roman"/>
                <a:cs typeface="Times New Roman"/>
                <a:sym typeface="Times New Roman"/>
              </a:rPr>
            </a:b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Script" pitchFamily="66" charset="0"/>
                <a:ea typeface="Times New Roman"/>
                <a:cs typeface="Times New Roman"/>
                <a:sym typeface="Times New Roman"/>
              </a:rPr>
              <a:t>ВНИМАНИЕ!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Script" pitchFamily="66" charset="0"/>
            </a:endParaRPr>
          </a:p>
          <a:p>
            <a:pPr marL="431800" marR="0" lvl="0" indent="-32385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Google Shape;495;p2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347864" y="332656"/>
            <a:ext cx="2232248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Актуальность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8680"/>
            <a:ext cx="828092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Лепка заключает в себе большие возможности. Но в большинстве случаев лепка для детей представляет некоторые трудности. Дети не все могут правильно передать в лепке, то что хотят, начинают ощущать творческую беспомощность, и в конце концов теряют интерес к этой деятельности. Поэтому надо искать и знакомить детей с различными формами работы в лепке, когда утомительное принуждение уступает место заинтересованности и увлеченности.</a:t>
            </a:r>
          </a:p>
          <a:p>
            <a:pPr algn="just">
              <a:buClr>
                <a:srgbClr val="FF0000"/>
              </a:buClr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Актуальность использования техники 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миллефиори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заключается в том, что этот вид творчества востребован детьми, дает оптимальные возможности для развития их творческих способностей, позволяет детям чувствовать себя раскованнее, смелее. Данная техника открывает простор для эксперимента с цветовой гаммой пластилина, и для полета фантазии.</a:t>
            </a:r>
          </a:p>
          <a:p>
            <a:pPr algn="just">
              <a:buClr>
                <a:srgbClr val="FF0000"/>
              </a:buClr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Особенность данной техники – возможность широкого применения как в образовательных областях, так и в других видах деятельности, например, изготовление открыток, панно, декорирование стен, украшение цветочных горшков, рамок, декорирование тарелок, подносов, атрибуты для сюжетно – ролевых игр. 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325392"/>
            <a:ext cx="4032448" cy="61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Основная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цель моей работы: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Развитие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творческих</a:t>
            </a:r>
            <a:r>
              <a:rPr lang="ru-RU" sz="2800" dirty="0" smtClean="0">
                <a:solidFill>
                  <a:srgbClr val="0070C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способностей</a:t>
            </a:r>
            <a:r>
              <a:rPr lang="ru-RU" sz="2800" dirty="0" smtClean="0">
                <a:solidFill>
                  <a:srgbClr val="0070C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детей младшего дошкольного возраста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посредством </a:t>
            </a:r>
            <a:r>
              <a:rPr lang="ru-RU" sz="2800" dirty="0" smtClean="0">
                <a:solidFill>
                  <a:srgbClr val="0070C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изучения новой техники лепки «</a:t>
            </a:r>
            <a:r>
              <a:rPr lang="ru-RU" sz="2800" dirty="0" err="1" smtClean="0">
                <a:solidFill>
                  <a:srgbClr val="0070C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Миллефиори</a:t>
            </a:r>
            <a:r>
              <a:rPr lang="ru-RU" sz="2800" dirty="0" smtClean="0">
                <a:solidFill>
                  <a:srgbClr val="0070C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egoe Script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70C0"/>
                </a:solidFill>
                <a:latin typeface="Segoe Script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Петушары\Desktop\7.jpg"/>
          <p:cNvPicPr>
            <a:picLocks noChangeAspect="1" noChangeArrowheads="1"/>
          </p:cNvPicPr>
          <p:nvPr/>
        </p:nvPicPr>
        <p:blipFill>
          <a:blip r:embed="rId2" cstate="print"/>
          <a:srcRect l="11011" t="13425" r="13286" b="8089"/>
          <a:stretch>
            <a:fillRect/>
          </a:stretch>
        </p:blipFill>
        <p:spPr bwMode="auto">
          <a:xfrm>
            <a:off x="4788024" y="548680"/>
            <a:ext cx="3960440" cy="57606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58756"/>
            <a:ext cx="8748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Для достижения этой цели в работе определила следующие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55000" lnSpcReduction="2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интерес детей к нетрадиционной лепке в технике «</a:t>
            </a:r>
            <a:r>
              <a:rPr lang="ru-RU" sz="4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миллефиори</a:t>
            </a: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b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 детей создавать узоры внутри пластилинового цилиндра;</a:t>
            </a:r>
            <a:b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моторику, творческое мышление, художественное видение, воображение, внимание.</a:t>
            </a:r>
            <a:b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9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49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оспитывать</a:t>
            </a:r>
            <a:r>
              <a:rPr lang="en-US" sz="49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en-US" sz="49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lang="en-US" sz="49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49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инициативность</a:t>
            </a:r>
            <a:r>
              <a:rPr lang="en-US" sz="49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9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эстетическое</a:t>
            </a:r>
            <a:r>
              <a:rPr lang="en-US" sz="49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</a:t>
            </a:r>
            <a:r>
              <a:rPr lang="en-US" sz="49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мира</a:t>
            </a:r>
            <a:r>
              <a:rPr lang="en-US" sz="49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49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творческую</a:t>
            </a:r>
            <a:r>
              <a:rPr lang="en-US" sz="49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такое «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миллефиори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9368"/>
            <a:ext cx="8919592" cy="52839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Миллефиори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Millefiori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– в переводе с итальянского - «тысяча цветов». Данная техника возникла в Италии на острове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Мурано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XIV веке, использовалась у итальянских стеклодувов для создания мозаичных узоров. Из стекла с помощью двух трубок вытягиваются стеклянные нити разных цветов, затем соединяются, например, в цветок и всю длину режут на мелкие пластины. Чем больше слоев будет в этой «колбаске», тем интереснее она покажет себя в месте разреза. В стеклянную поверхность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заплавляют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получившиеся мелкие стеклянные пластинки или трубочки, образующие цветы (отсюда название). Результатом являются цветочные или звездные узоры.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ВИКА\1 РАБОТА Журавушка ИЗО\1 Журавушка ИЗО\Планирование 2015-2016\Мастер-класс МИЛЛЕФИОРИ\2667.750x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15" y="206084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ВИКА\1 РАБОТА Журавушка ИЗО\1 Журавушка ИЗО\Планирование 2015-2016\Мастер-класс МИЛЛЕФИОРИ\Samoe-krasivoe-muranskoe-stekl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543" y="-13235"/>
            <a:ext cx="2843808" cy="2151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документы\ВИКА\1 РАБОТА Журавушка ИЗО\1 Журавушка ИЗО\Планирование 2015-2016\Мастер-класс МИЛЛЕФИОРИ\911010285-1-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3119" y="4451771"/>
            <a:ext cx="2589156" cy="2372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и документы\ВИКА\1 РАБОТА Журавушка ИЗО\1 Журавушка ИЗО\Планирование 2015-2016\Мастер-класс МИЛЛЕФИОРИ\1f313d4f7987fb665ecaab6023--dlya-doma-interera-chasy-millefiori-fyuz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097" y="4489572"/>
            <a:ext cx="3157903" cy="2368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Рабочий стол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5229200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Рабочий стол\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361340" y="2379714"/>
            <a:ext cx="2779009" cy="1875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Рабочий стол\71-HlseImdL._SX425_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75" y="0"/>
            <a:ext cx="2836433" cy="2269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Рабочий стол\65435969_decokj2ktin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551863" y="0"/>
            <a:ext cx="3744680" cy="126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ВИКА\1 РАБОТА Журавушка ИЗО\1 Журавушка ИЗО\Планирование 2015-2016\Мастер-класс МИЛЛЕФИОРИ\0a2c2dfd1279f923c8c7281ba5f65b7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408" y="1290603"/>
            <a:ext cx="3714155" cy="377273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5448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Материалы: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960440" cy="532859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Пластилин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Мягкий пластилин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Глина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Слоённое тесто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Цветное тесто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Металлическая линейка(леска, канцелярский нож)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Скалка</a:t>
            </a:r>
          </a:p>
          <a:p>
            <a:pPr>
              <a:buClr>
                <a:srgbClr val="C00000"/>
              </a:buClr>
            </a:pPr>
            <a:r>
              <a:rPr lang="ru-RU" b="1" dirty="0" smtClean="0">
                <a:solidFill>
                  <a:srgbClr val="0070C0"/>
                </a:solidFill>
              </a:rPr>
              <a:t>Шаблон</a:t>
            </a:r>
          </a:p>
        </p:txBody>
      </p:sp>
      <p:pic>
        <p:nvPicPr>
          <p:cNvPr id="1027" name="Picture 3" descr="C:\Users\Петушары\Desktop\д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45011" y="1150292"/>
            <a:ext cx="4536505" cy="5061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5024" cy="1109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Способы и Приемы лепки в технике «</a:t>
            </a:r>
            <a:r>
              <a:rPr lang="ru-RU" b="1" dirty="0" err="1" smtClean="0">
                <a:solidFill>
                  <a:srgbClr val="C00000"/>
                </a:solidFill>
                <a:latin typeface="Segoe Script" pitchFamily="66" charset="0"/>
              </a:rPr>
              <a:t>Миллефиори</a:t>
            </a:r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»</a:t>
            </a:r>
            <a:endParaRPr lang="ru-RU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ru-RU" sz="4400" b="1" dirty="0" smtClean="0">
                <a:solidFill>
                  <a:srgbClr val="0070C0"/>
                </a:solidFill>
              </a:rPr>
              <a:t>Рулет</a:t>
            </a:r>
          </a:p>
          <a:p>
            <a:pPr>
              <a:buClr>
                <a:srgbClr val="C00000"/>
              </a:buClr>
            </a:pPr>
            <a:r>
              <a:rPr lang="ru-RU" sz="4400" b="1" dirty="0" smtClean="0">
                <a:solidFill>
                  <a:srgbClr val="0070C0"/>
                </a:solidFill>
              </a:rPr>
              <a:t>Цветок</a:t>
            </a:r>
          </a:p>
          <a:p>
            <a:pPr>
              <a:buClr>
                <a:srgbClr val="C00000"/>
              </a:buClr>
            </a:pPr>
            <a:r>
              <a:rPr lang="ru-RU" sz="4400" b="1" dirty="0" smtClean="0">
                <a:solidFill>
                  <a:srgbClr val="0070C0"/>
                </a:solidFill>
              </a:rPr>
              <a:t>Перо</a:t>
            </a:r>
          </a:p>
          <a:p>
            <a:pPr>
              <a:buClr>
                <a:srgbClr val="C00000"/>
              </a:buClr>
            </a:pPr>
            <a:r>
              <a:rPr lang="ru-RU" sz="4400" b="1" dirty="0" smtClean="0">
                <a:solidFill>
                  <a:srgbClr val="0070C0"/>
                </a:solidFill>
              </a:rPr>
              <a:t>Капелька</a:t>
            </a:r>
          </a:p>
          <a:p>
            <a:pPr>
              <a:buClr>
                <a:srgbClr val="C00000"/>
              </a:buClr>
            </a:pPr>
            <a:r>
              <a:rPr lang="ru-RU" sz="4400" b="1" dirty="0" smtClean="0">
                <a:solidFill>
                  <a:srgbClr val="0070C0"/>
                </a:solidFill>
              </a:rPr>
              <a:t>Листок</a:t>
            </a:r>
          </a:p>
          <a:p>
            <a:pPr>
              <a:buClr>
                <a:srgbClr val="C00000"/>
              </a:buClr>
            </a:pPr>
            <a:r>
              <a:rPr lang="ru-RU" sz="4400" b="1" dirty="0" smtClean="0">
                <a:solidFill>
                  <a:srgbClr val="0070C0"/>
                </a:solidFill>
              </a:rPr>
              <a:t>Пирамидка</a:t>
            </a:r>
          </a:p>
          <a:p>
            <a:endParaRPr lang="ru-RU" dirty="0" smtClean="0"/>
          </a:p>
        </p:txBody>
      </p:sp>
      <p:pic>
        <p:nvPicPr>
          <p:cNvPr id="2050" name="Picture 2" descr="C:\Users\Петушары\Desktop\д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995664" cy="4995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1367</TotalTime>
  <Words>615</Words>
  <Application>Microsoft Office PowerPoint</Application>
  <PresentationFormat>Экран (4:3)</PresentationFormat>
  <Paragraphs>77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Что такое «миллефиори»?</vt:lpstr>
      <vt:lpstr>Слайд 7</vt:lpstr>
      <vt:lpstr>Материалы: </vt:lpstr>
      <vt:lpstr>Способы и Приемы лепки в технике «Миллефиори»</vt:lpstr>
      <vt:lpstr>Р у л е т</vt:lpstr>
      <vt:lpstr>Ц в е т о к</vt:lpstr>
      <vt:lpstr>Слайд 12</vt:lpstr>
      <vt:lpstr>Слайд 13</vt:lpstr>
      <vt:lpstr>П е р о</vt:lpstr>
      <vt:lpstr>К а п е л ь к а</vt:lpstr>
      <vt:lpstr>Л и с т о к</vt:lpstr>
      <vt:lpstr>П и р а м и д к а</vt:lpstr>
      <vt:lpstr>Способы лепки в технике «Миллефиори»</vt:lpstr>
      <vt:lpstr>Слайд 19</vt:lpstr>
      <vt:lpstr>Слайд 20</vt:lpstr>
      <vt:lpstr>Слайд 21</vt:lpstr>
      <vt:lpstr>Облепливаем элементами объемную поделку. </vt:lpstr>
      <vt:lpstr>Слайд 23</vt:lpstr>
      <vt:lpstr>Слайд 24</vt:lpstr>
      <vt:lpstr>Формочками выдавливаем нужные элементы и составляем композицию</vt:lpstr>
      <vt:lpstr> Важные условия, которые надо соблюдать при создании элементов в технике Миллефиори: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User</cp:lastModifiedBy>
  <cp:revision>86</cp:revision>
  <dcterms:created xsi:type="dcterms:W3CDTF">2015-11-16T01:54:14Z</dcterms:created>
  <dcterms:modified xsi:type="dcterms:W3CDTF">2026-03-25T06:20:07Z</dcterms:modified>
</cp:coreProperties>
</file>