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93" r:id="rId5"/>
    <p:sldId id="260" r:id="rId6"/>
    <p:sldId id="262" r:id="rId7"/>
    <p:sldId id="263" r:id="rId8"/>
    <p:sldId id="266" r:id="rId9"/>
    <p:sldId id="267" r:id="rId10"/>
    <p:sldId id="280" r:id="rId11"/>
    <p:sldId id="281" r:id="rId12"/>
    <p:sldId id="282" r:id="rId13"/>
    <p:sldId id="288" r:id="rId14"/>
    <p:sldId id="283" r:id="rId15"/>
    <p:sldId id="289" r:id="rId16"/>
    <p:sldId id="285" r:id="rId17"/>
    <p:sldId id="294" r:id="rId18"/>
    <p:sldId id="286" r:id="rId19"/>
    <p:sldId id="28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BE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89" d="100"/>
          <a:sy n="89" d="100"/>
        </p:scale>
        <p:origin x="-20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2/14/2020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media" Target="../media/media1.mp3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3.mp3"/><Relationship Id="rId5" Type="http://schemas.microsoft.com/office/2007/relationships/media" Target="../media/media2.mp3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4366" y="846467"/>
            <a:ext cx="9308109" cy="3586579"/>
          </a:xfrm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/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Формирование нравственно-патриотических чувств детей старшего дошкольного возраста посредством общения с природой родного края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39435" y="5592263"/>
            <a:ext cx="7054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Исполнитель: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Педагог 1-ой 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квалификационной категории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О. Ю.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Пицык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7506" y="2008094"/>
            <a:ext cx="3665376" cy="48499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4838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9556" y="339633"/>
            <a:ext cx="9251461" cy="1120399"/>
          </a:xfrm>
        </p:spPr>
        <p:txBody>
          <a:bodyPr/>
          <a:lstStyle/>
          <a:p>
            <a:pPr algn="l"/>
            <a:r>
              <a:rPr lang="ru-RU" sz="4000" dirty="0">
                <a:solidFill>
                  <a:srgbClr val="002060"/>
                </a:solidFill>
              </a:rPr>
              <a:t>Обобщение результатов по проведенным методикам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92" y="1523999"/>
            <a:ext cx="9718897" cy="49248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86743" y="4624251"/>
            <a:ext cx="1375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20%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85289" y="3681501"/>
            <a:ext cx="1210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50%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45898" y="3986406"/>
            <a:ext cx="108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30%</a:t>
            </a:r>
          </a:p>
        </p:txBody>
      </p:sp>
    </p:spTree>
    <p:extLst>
      <p:ext uri="{BB962C8B-B14F-4D97-AF65-F5344CB8AC3E}">
        <p14:creationId xmlns="" xmlns:p14="http://schemas.microsoft.com/office/powerpoint/2010/main" val="4173282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6846" y="-454955"/>
            <a:ext cx="9691519" cy="1646302"/>
          </a:xfrm>
        </p:spPr>
        <p:txBody>
          <a:bodyPr/>
          <a:lstStyle/>
          <a:p>
            <a:pPr algn="l"/>
            <a:r>
              <a:rPr lang="ru-RU" sz="4800" dirty="0">
                <a:solidFill>
                  <a:srgbClr val="002060"/>
                </a:solidFill>
              </a:rPr>
              <a:t>Практический этап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7105" y="1191347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Цель: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752724" y="2838810"/>
            <a:ext cx="5934075" cy="1066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28949" y="4353518"/>
            <a:ext cx="5305425" cy="990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29000" y="5629275"/>
            <a:ext cx="4743450" cy="11049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8490" y="2662073"/>
            <a:ext cx="4581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Подготовительная часть</a:t>
            </a:r>
            <a:endParaRPr lang="ru-RU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829050" y="4686300"/>
            <a:ext cx="370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Основная часть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4132043" y="5780782"/>
            <a:ext cx="3400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Заключительная часть</a:t>
            </a:r>
            <a:endParaRPr lang="ru-RU" sz="3200" dirty="0"/>
          </a:p>
        </p:txBody>
      </p:sp>
      <p:sp>
        <p:nvSpPr>
          <p:cNvPr id="11" name="Стрелка вниз 10"/>
          <p:cNvSpPr/>
          <p:nvPr/>
        </p:nvSpPr>
        <p:spPr>
          <a:xfrm>
            <a:off x="5441151" y="3926741"/>
            <a:ext cx="600077" cy="4054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5534021" y="5365490"/>
            <a:ext cx="414338" cy="2522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CFA07EF-28FF-4470-B5C6-F6ED5CBFA894}"/>
              </a:ext>
            </a:extLst>
          </p:cNvPr>
          <p:cNvSpPr/>
          <p:nvPr/>
        </p:nvSpPr>
        <p:spPr>
          <a:xfrm>
            <a:off x="1740114" y="1215040"/>
            <a:ext cx="89398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апробация работы по реализации педагогических условий в формировании нравственно-патриотических чувств дошкольников</a:t>
            </a:r>
            <a:r>
              <a:rPr lang="ru-RU" sz="2800" dirty="0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1918159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8391" y="-285751"/>
            <a:ext cx="9075209" cy="1781175"/>
          </a:xfrm>
        </p:spPr>
        <p:txBody>
          <a:bodyPr/>
          <a:lstStyle/>
          <a:p>
            <a:pPr algn="l"/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Практический этап:</a:t>
            </a: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Подготовительная часть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4091" y="1495424"/>
            <a:ext cx="8490837" cy="2899832"/>
          </a:xfrm>
        </p:spPr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rgbClr val="002060"/>
                </a:solidFill>
              </a:rPr>
              <a:t>Задачи данного этапа:</a:t>
            </a:r>
            <a:endParaRPr lang="ru-RU" sz="2000" b="1" dirty="0">
              <a:solidFill>
                <a:srgbClr val="002060"/>
              </a:solidFill>
            </a:endParaRPr>
          </a:p>
          <a:p>
            <a:pPr algn="l"/>
            <a:r>
              <a:rPr lang="ru-RU" b="1" dirty="0">
                <a:solidFill>
                  <a:srgbClr val="002060"/>
                </a:solidFill>
              </a:rPr>
              <a:t>-актуализировать знания и опыт детей, относящийся к чувственной сфере</a:t>
            </a:r>
            <a:endParaRPr lang="ru-RU" sz="2000" b="1" dirty="0">
              <a:solidFill>
                <a:srgbClr val="002060"/>
              </a:solidFill>
            </a:endParaRPr>
          </a:p>
          <a:p>
            <a:pPr algn="l"/>
            <a:r>
              <a:rPr lang="ru-RU" b="1" dirty="0">
                <a:solidFill>
                  <a:srgbClr val="002060"/>
                </a:solidFill>
              </a:rPr>
              <a:t>-привить понятие «чувство»</a:t>
            </a:r>
            <a:endParaRPr lang="ru-RU" sz="2000" b="1" dirty="0">
              <a:solidFill>
                <a:srgbClr val="002060"/>
              </a:solidFill>
            </a:endParaRPr>
          </a:p>
          <a:p>
            <a:pPr algn="l"/>
            <a:r>
              <a:rPr lang="ru-RU" b="1" dirty="0">
                <a:solidFill>
                  <a:srgbClr val="002060"/>
                </a:solidFill>
              </a:rPr>
              <a:t>-познакомить со всем спектром чувств человека, начиная с базовых</a:t>
            </a:r>
            <a:endParaRPr lang="ru-RU" sz="2000" b="1" dirty="0">
              <a:solidFill>
                <a:srgbClr val="002060"/>
              </a:solidFill>
            </a:endParaRPr>
          </a:p>
          <a:p>
            <a:pPr algn="l"/>
            <a:r>
              <a:rPr lang="ru-RU" b="1" dirty="0">
                <a:solidFill>
                  <a:srgbClr val="002060"/>
                </a:solidFill>
              </a:rPr>
              <a:t>-развить умение чувствовать</a:t>
            </a:r>
            <a:endParaRPr lang="ru-RU" sz="2000" b="1" dirty="0">
              <a:solidFill>
                <a:srgbClr val="002060"/>
              </a:solidFill>
            </a:endParaRPr>
          </a:p>
          <a:p>
            <a:pPr algn="l"/>
            <a:r>
              <a:rPr lang="ru-RU" b="1" dirty="0">
                <a:solidFill>
                  <a:srgbClr val="002060"/>
                </a:solidFill>
              </a:rPr>
              <a:t>-способствовать развитию эмоциональной сферы </a:t>
            </a:r>
            <a:endParaRPr lang="ru-RU" sz="2000" b="1" dirty="0">
              <a:solidFill>
                <a:srgbClr val="002060"/>
              </a:solidFill>
            </a:endParaRPr>
          </a:p>
          <a:p>
            <a:pPr algn="l"/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4091" y="4262729"/>
            <a:ext cx="82211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Мной дошкольникам был предложен комплекс занятий «Мир эмоций и чувств»:</a:t>
            </a:r>
          </a:p>
          <a:p>
            <a:r>
              <a:rPr lang="ru-RU" sz="2800" dirty="0"/>
              <a:t>1 блок «Минутки музыки»</a:t>
            </a:r>
          </a:p>
          <a:p>
            <a:r>
              <a:rPr lang="ru-RU" sz="2800" dirty="0"/>
              <a:t>2 блок «Вижу и ощущаю», </a:t>
            </a:r>
          </a:p>
          <a:p>
            <a:r>
              <a:rPr lang="ru-RU" sz="2800" dirty="0"/>
              <a:t>3 блок «Читаем и чувствуем» </a:t>
            </a:r>
          </a:p>
        </p:txBody>
      </p:sp>
    </p:spTree>
    <p:extLst>
      <p:ext uri="{BB962C8B-B14F-4D97-AF65-F5344CB8AC3E}">
        <p14:creationId xmlns="" xmlns:p14="http://schemas.microsoft.com/office/powerpoint/2010/main" val="76282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808" y="-533309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/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Практический этап:</a:t>
            </a:r>
            <a:r>
              <a:rPr lang="ru-RU" sz="2200" dirty="0" smtClean="0">
                <a:solidFill>
                  <a:srgbClr val="FF0000"/>
                </a:solidFill>
              </a:rPr>
              <a:t/>
            </a:r>
            <a:br>
              <a:rPr lang="ru-RU" sz="2200" dirty="0" smtClean="0">
                <a:solidFill>
                  <a:srgbClr val="FF0000"/>
                </a:solidFill>
              </a:rPr>
            </a:br>
            <a:r>
              <a:rPr lang="ru-RU" sz="2200" dirty="0" smtClean="0">
                <a:solidFill>
                  <a:srgbClr val="FF0000"/>
                </a:solidFill>
              </a:rPr>
              <a:t>Подготовительная часть </a:t>
            </a:r>
            <a:br>
              <a:rPr lang="ru-RU" sz="2200" dirty="0" smtClean="0">
                <a:solidFill>
                  <a:srgbClr val="FF0000"/>
                </a:solidFill>
              </a:rPr>
            </a:br>
            <a:r>
              <a:rPr lang="ru-RU" sz="4400" b="1" i="1" dirty="0" smtClean="0">
                <a:solidFill>
                  <a:srgbClr val="002060"/>
                </a:solidFill>
              </a:rPr>
              <a:t>Комплекс </a:t>
            </a:r>
            <a:r>
              <a:rPr lang="ru-RU" sz="4400" b="1" i="1" dirty="0">
                <a:solidFill>
                  <a:srgbClr val="002060"/>
                </a:solidFill>
              </a:rPr>
              <a:t>«Мир эмоций»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6" name="Вивальди_-_Времена года  ">
            <a:hlinkClick r:id="" action="ppaction://media"/>
            <a:extLst>
              <a:ext uri="{FF2B5EF4-FFF2-40B4-BE49-F238E27FC236}">
                <a16:creationId xmlns="" xmlns:a16="http://schemas.microsoft.com/office/drawing/2014/main" id="{90114F5B-6F09-418B-A2B6-9A38F3833B11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803" y="1338491"/>
            <a:ext cx="1156623" cy="1156625"/>
          </a:xfrm>
        </p:spPr>
      </p:pic>
      <p:pic>
        <p:nvPicPr>
          <p:cNvPr id="8" name="Зима">
            <a:hlinkClick r:id="" action="ppaction://media"/>
            <a:extLst>
              <a:ext uri="{FF2B5EF4-FFF2-40B4-BE49-F238E27FC236}">
                <a16:creationId xmlns="" xmlns:a16="http://schemas.microsoft.com/office/drawing/2014/main" id="{C0E80E07-F57D-4A6E-B739-2313CB9ED8F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808" y="2617122"/>
            <a:ext cx="1287618" cy="1287618"/>
          </a:xfrm>
          <a:prstGeom prst="rect">
            <a:avLst/>
          </a:prstGeom>
        </p:spPr>
      </p:pic>
      <p:pic>
        <p:nvPicPr>
          <p:cNvPr id="9" name="01414">
            <a:hlinkClick r:id="" action="ppaction://media"/>
            <a:extLst>
              <a:ext uri="{FF2B5EF4-FFF2-40B4-BE49-F238E27FC236}">
                <a16:creationId xmlns="" xmlns:a16="http://schemas.microsoft.com/office/drawing/2014/main" id="{1AD642BC-642E-46D0-A47B-8CC18AA2968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49943"/>
            <a:ext cx="1467649" cy="14676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22B0246-241D-425E-BDF7-69F1763163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8598" y="1307052"/>
            <a:ext cx="5353235" cy="28428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3BF3F6C-673C-4E3C-BEFA-5A4D58FE6C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5658" y="3707488"/>
            <a:ext cx="5170919" cy="31230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01FF420-F446-46A7-8205-F88ED3A623C4}"/>
              </a:ext>
            </a:extLst>
          </p:cNvPr>
          <p:cNvSpPr txBox="1"/>
          <p:nvPr/>
        </p:nvSpPr>
        <p:spPr>
          <a:xfrm>
            <a:off x="7537142" y="127091"/>
            <a:ext cx="430556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Веселые льдинки</a:t>
            </a:r>
          </a:p>
          <a:p>
            <a:r>
              <a:rPr lang="ru-RU" sz="2200" dirty="0"/>
              <a:t>Под самым карнизом,</a:t>
            </a:r>
            <a:br>
              <a:rPr lang="ru-RU" sz="2200" dirty="0"/>
            </a:br>
            <a:r>
              <a:rPr lang="ru-RU" sz="2200" dirty="0"/>
              <a:t>Над самым оконцем</a:t>
            </a:r>
            <a:br>
              <a:rPr lang="ru-RU" sz="2200" dirty="0"/>
            </a:br>
            <a:r>
              <a:rPr lang="ru-RU" sz="2200" dirty="0"/>
              <a:t>Забралось в сосульки</a:t>
            </a:r>
            <a:br>
              <a:rPr lang="ru-RU" sz="2200" dirty="0"/>
            </a:br>
            <a:r>
              <a:rPr lang="ru-RU" sz="2200" dirty="0"/>
              <a:t>Весеннее солнце.</a:t>
            </a:r>
            <a:br>
              <a:rPr lang="ru-RU" sz="2200" dirty="0"/>
            </a:br>
            <a:r>
              <a:rPr lang="ru-RU" sz="2200" dirty="0"/>
              <a:t>Сверкая, бегут по сосулькам слезинки…</a:t>
            </a:r>
            <a:br>
              <a:rPr lang="ru-RU" sz="2200" dirty="0"/>
            </a:br>
            <a:r>
              <a:rPr lang="ru-RU" sz="2200" dirty="0"/>
              <a:t>И тают сосульки – веселые льдинки.</a:t>
            </a:r>
          </a:p>
          <a:p>
            <a:r>
              <a:rPr lang="ru-RU" sz="2200" dirty="0"/>
              <a:t>Автор: И. Демьянов</a:t>
            </a:r>
          </a:p>
        </p:txBody>
      </p:sp>
    </p:spTree>
    <p:extLst>
      <p:ext uri="{BB962C8B-B14F-4D97-AF65-F5344CB8AC3E}">
        <p14:creationId xmlns="" xmlns:p14="http://schemas.microsoft.com/office/powerpoint/2010/main" val="163257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11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5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2620" y="-702943"/>
            <a:ext cx="9408583" cy="1646302"/>
          </a:xfrm>
        </p:spPr>
        <p:txBody>
          <a:bodyPr/>
          <a:lstStyle/>
          <a:p>
            <a:pPr algn="l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Практический этап:</a:t>
            </a: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Основная часть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654" y="2078416"/>
            <a:ext cx="9970558" cy="885254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работе  реализовала комплекс мероприятий по двум блокам:</a:t>
            </a:r>
          </a:p>
          <a:p>
            <a:pPr algn="l"/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5-конечная звезда 4"/>
          <p:cNvSpPr/>
          <p:nvPr/>
        </p:nvSpPr>
        <p:spPr>
          <a:xfrm>
            <a:off x="-169942" y="2854971"/>
            <a:ext cx="857043" cy="732678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F9CC87E8-B9D1-4154-ACD1-6641EE60C491}"/>
              </a:ext>
            </a:extLst>
          </p:cNvPr>
          <p:cNvSpPr/>
          <p:nvPr/>
        </p:nvSpPr>
        <p:spPr>
          <a:xfrm>
            <a:off x="451633" y="805578"/>
            <a:ext cx="99705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 сформировать чувство принадлежности к группе, нравственности, чувства коллективизма, в процессе общения с природой родного края, на основе усвоенных ранее базовых чувствах.</a:t>
            </a:r>
            <a:endParaRPr lang="ru-RU" sz="2400" b="1" dirty="0"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01EE7D6-A95F-404F-B921-E95D0F031844}"/>
              </a:ext>
            </a:extLst>
          </p:cNvPr>
          <p:cNvSpPr txBox="1"/>
          <p:nvPr/>
        </p:nvSpPr>
        <p:spPr>
          <a:xfrm>
            <a:off x="732620" y="2570703"/>
            <a:ext cx="10191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Блок «Мы – друзья, семья, группа»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8D77189-E4C7-4B63-9179-3B7B5FFA2168}"/>
              </a:ext>
            </a:extLst>
          </p:cNvPr>
          <p:cNvSpPr txBox="1"/>
          <p:nvPr/>
        </p:nvSpPr>
        <p:spPr>
          <a:xfrm>
            <a:off x="732620" y="4552617"/>
            <a:ext cx="8077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Блок «Мы –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Орчане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901295-5648-4A68-ABC9-21AA028AD3B0}"/>
              </a:ext>
            </a:extLst>
          </p:cNvPr>
          <p:cNvSpPr txBox="1"/>
          <p:nvPr/>
        </p:nvSpPr>
        <p:spPr>
          <a:xfrm>
            <a:off x="687101" y="4984797"/>
            <a:ext cx="100981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анкетирование по теме «Нравственно - патриотическое воспитание», опрос с целью выявления их экологической компетентности</a:t>
            </a:r>
          </a:p>
          <a:p>
            <a:pPr marL="285750" indent="-285750">
              <a:buFontTx/>
              <a:buChar char="-"/>
            </a:pPr>
            <a:r>
              <a:rPr lang="ru-RU" dirty="0"/>
              <a:t>родительские собрания «Растим патриотов»,</a:t>
            </a:r>
          </a:p>
          <a:p>
            <a:pPr marL="285750" indent="-285750">
              <a:buFontTx/>
              <a:buChar char="-"/>
            </a:pPr>
            <a:r>
              <a:rPr lang="ru-RU" dirty="0"/>
              <a:t> консультации, акции «Чистый город», «Поможем Елшанке!» «Смастерим скворечник», </a:t>
            </a:r>
          </a:p>
          <a:p>
            <a:pPr marL="285750" indent="-285750">
              <a:buFontTx/>
              <a:buChar char="-"/>
            </a:pPr>
            <a:r>
              <a:rPr lang="ru-RU" dirty="0"/>
              <a:t>-оформление информационных стендов, </a:t>
            </a:r>
            <a:r>
              <a:rPr lang="ru-RU" dirty="0" err="1"/>
              <a:t>экофотогазет</a:t>
            </a:r>
            <a:r>
              <a:rPr lang="ru-RU" dirty="0"/>
              <a:t>, экологических плакатов, организация выставок поделок из природного материала.</a:t>
            </a:r>
            <a:endParaRPr lang="ru-RU" dirty="0">
              <a:effectLst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6A1B3C01-B81C-4FFF-9F6E-ECECE0849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636" y="4682653"/>
            <a:ext cx="926672" cy="7864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7132F76-6B7D-411C-B22D-266F44C9D322}"/>
              </a:ext>
            </a:extLst>
          </p:cNvPr>
          <p:cNvSpPr txBox="1"/>
          <p:nvPr/>
        </p:nvSpPr>
        <p:spPr>
          <a:xfrm>
            <a:off x="627637" y="3093706"/>
            <a:ext cx="109367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-«Экология -забота общая» «Поможем птицам зимой», «Дерево семьи», «Посадим цветы» «Экологический патруль»</a:t>
            </a:r>
          </a:p>
          <a:p>
            <a:r>
              <a:rPr lang="ru-RU" dirty="0"/>
              <a:t>-Данный блок позволяет создавать проблемные ситуации направленные на проявление детьми нравственных чувств посредством общения с природой и межличностного общения («Помоги другу», «Вместе веселее»)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17875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4C1E73C8-5249-4829-9A9B-B5B24135B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7185" y="3393796"/>
            <a:ext cx="3621892" cy="328206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8BB4529C-FEDC-4A18-81A7-6B00CCD2F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761" y="3453580"/>
            <a:ext cx="3164031" cy="34773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Объект 10">
            <a:extLst>
              <a:ext uri="{FF2B5EF4-FFF2-40B4-BE49-F238E27FC236}">
                <a16:creationId xmlns="" xmlns:a16="http://schemas.microsoft.com/office/drawing/2014/main" id="{23BABE12-24A3-4AD9-9E94-B21DACD16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21170813">
            <a:off x="19022" y="-7577"/>
            <a:ext cx="5180645" cy="3150868"/>
          </a:xfr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AE37898-9B96-4987-836A-D476C501E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66690">
            <a:off x="5090399" y="-204813"/>
            <a:ext cx="6305246" cy="40630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00417954-2AC8-4500-9665-8EBA05E1C5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78130">
            <a:off x="-18507" y="3081371"/>
            <a:ext cx="5948352" cy="38331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45389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3336" y="675101"/>
            <a:ext cx="10156434" cy="1096899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002060"/>
                </a:solidFill>
              </a:rPr>
              <a:t>Основой деятельность - коллективная (дети, родители, педагог) находит выражение в  разработке и реализации проекта «Береги тюльпан Шренка»</a:t>
            </a:r>
            <a:endParaRPr lang="ru-RU" sz="4000" b="1" dirty="0">
              <a:solidFill>
                <a:srgbClr val="002060"/>
              </a:solidFill>
            </a:endParaRPr>
          </a:p>
          <a:p>
            <a:pPr algn="l"/>
            <a:r>
              <a:rPr lang="ru-RU" sz="2400" b="1" dirty="0">
                <a:solidFill>
                  <a:srgbClr val="002060"/>
                </a:solidFill>
              </a:rPr>
              <a:t>Проект включает в себя: </a:t>
            </a:r>
            <a:endParaRPr lang="ru-RU" sz="4000" b="1" dirty="0">
              <a:solidFill>
                <a:srgbClr val="002060"/>
              </a:solidFill>
            </a:endParaRPr>
          </a:p>
          <a:p>
            <a:pPr algn="l"/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825532" y="-875074"/>
            <a:ext cx="8598958" cy="1646302"/>
          </a:xfrm>
        </p:spPr>
        <p:txBody>
          <a:bodyPr/>
          <a:lstStyle/>
          <a:p>
            <a:pPr algn="l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Практический этап: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Заключительная часть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295" y="1118587"/>
            <a:ext cx="5762671" cy="601236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8EB57EB-902E-4C06-B35E-07A524CA8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31" y="2280370"/>
            <a:ext cx="926672" cy="7925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D67E487-5F9C-4526-A5E2-5559A1197DBF}"/>
              </a:ext>
            </a:extLst>
          </p:cNvPr>
          <p:cNvSpPr txBox="1"/>
          <p:nvPr/>
        </p:nvSpPr>
        <p:spPr>
          <a:xfrm>
            <a:off x="1120719" y="2400237"/>
            <a:ext cx="9674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/>
              <a:t>Предварительный этап</a:t>
            </a:r>
          </a:p>
          <a:p>
            <a:r>
              <a:rPr lang="ru-RU" dirty="0"/>
              <a:t>- организация круглого стола с участием детей и родителей «Наш общий  дом»</a:t>
            </a:r>
          </a:p>
          <a:p>
            <a:r>
              <a:rPr lang="ru-RU" dirty="0"/>
              <a:t>-создание папок с фотоматериалами о: тюльпанах, красной книге, краснокнижных растениях, цветах, папки «Оренбуржье» с растениями и цветами нашей области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3199E33-C489-4DCD-A503-EC4967E0D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37963"/>
            <a:ext cx="926672" cy="798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FEBA4A6-5A62-48E0-ACEA-6DC0C2CEE2B4}"/>
              </a:ext>
            </a:extLst>
          </p:cNvPr>
          <p:cNvSpPr txBox="1"/>
          <p:nvPr/>
        </p:nvSpPr>
        <p:spPr>
          <a:xfrm>
            <a:off x="970212" y="3742523"/>
            <a:ext cx="10251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/>
              <a:t>Деятельностный этап</a:t>
            </a:r>
          </a:p>
          <a:p>
            <a:r>
              <a:rPr lang="ru-RU" dirty="0"/>
              <a:t> - проведение бесед: ««Моя малая Родина, ее природные богатства»</a:t>
            </a:r>
          </a:p>
          <a:p>
            <a:r>
              <a:rPr lang="ru-RU" dirty="0"/>
              <a:t>- интегрированное занятие по ознакомлению с природой родного края и   аппликация на тему «Фея Цветов»</a:t>
            </a:r>
          </a:p>
          <a:p>
            <a:r>
              <a:rPr lang="ru-RU" dirty="0"/>
              <a:t>работа с минималистичной картой Оренбургской области «Где растут тюльпаны»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0CF09FD-DCB3-4665-9E9F-BBD3E1C91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140" y="5184830"/>
            <a:ext cx="926672" cy="7986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81C81E4-0AFA-4CA7-8AFB-EA5143631F70}"/>
              </a:ext>
            </a:extLst>
          </p:cNvPr>
          <p:cNvSpPr txBox="1"/>
          <p:nvPr/>
        </p:nvSpPr>
        <p:spPr>
          <a:xfrm>
            <a:off x="970212" y="5358789"/>
            <a:ext cx="93583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/>
              <a:t>Результативный этап</a:t>
            </a:r>
          </a:p>
          <a:p>
            <a:r>
              <a:rPr lang="ru-RU" b="1" dirty="0"/>
              <a:t>-</a:t>
            </a:r>
            <a:r>
              <a:rPr lang="ru-RU" dirty="0"/>
              <a:t>семинар с детьми и родителями «Яркие краски Оренбуржья», выступление с докладами</a:t>
            </a:r>
          </a:p>
          <a:p>
            <a:r>
              <a:rPr lang="ru-RU" dirty="0"/>
              <a:t>- выставка всех продуктов деятельности детей и родителей «Спасем красивые цветы»</a:t>
            </a:r>
          </a:p>
          <a:p>
            <a:endParaRPr lang="ru-RU" dirty="0"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5508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01FF7C-65B1-4C5C-A7D4-CAD36B872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DE0761E3-148F-4DE0-B0E9-14755C632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13177">
            <a:off x="228601" y="320040"/>
            <a:ext cx="4492905" cy="3408553"/>
          </a:xfr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AFAA4A6-7AEB-4BA4-98D3-BAAE6019F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38822">
            <a:off x="4246325" y="-113604"/>
            <a:ext cx="3721799" cy="37969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E05ED320-CD1B-4BAF-9E2C-1935102E0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85265">
            <a:off x="-88682" y="3751726"/>
            <a:ext cx="4628694" cy="347152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E183821-4E99-4D7A-A8E2-AD9F566E6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1999">
            <a:off x="7428290" y="4389150"/>
            <a:ext cx="4231250" cy="28355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91A676F-03BC-4901-8B82-5ADC1ABF2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91341">
            <a:off x="8142748" y="444388"/>
            <a:ext cx="3892720" cy="45095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65E2AE0-57E1-44A0-8361-201714540F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3782" y="2699150"/>
            <a:ext cx="3927242" cy="45144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2115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0792" y="-157691"/>
            <a:ext cx="7766936" cy="1646302"/>
          </a:xfrm>
        </p:spPr>
        <p:txBody>
          <a:bodyPr/>
          <a:lstStyle/>
          <a:p>
            <a:pPr algn="l"/>
            <a:r>
              <a:rPr lang="ru-RU" dirty="0">
                <a:solidFill>
                  <a:srgbClr val="002060"/>
                </a:solidFill>
              </a:rPr>
              <a:t>Заключительный этап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8258" y="3282661"/>
            <a:ext cx="8512003" cy="3219450"/>
          </a:xfrm>
        </p:spPr>
        <p:txBody>
          <a:bodyPr>
            <a:normAutofit/>
          </a:bodyPr>
          <a:lstStyle/>
          <a:p>
            <a:pPr algn="l"/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Детям были предложены те же методики, что и на организационно-диагностическом этапе. </a:t>
            </a:r>
          </a:p>
          <a:p>
            <a:pPr algn="l"/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42212" y="665460"/>
            <a:ext cx="8429625" cy="63222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5975" y="1600806"/>
            <a:ext cx="93909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Цель моей работы на данном этапе - определение эффективности педагогических условий формирования нравственно-патриотических чувств старших дошкольников посредством общения с природой родного края </a:t>
            </a:r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3129348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1299634"/>
            <a:ext cx="10172699" cy="1646302"/>
          </a:xfrm>
        </p:spPr>
        <p:txBody>
          <a:bodyPr/>
          <a:lstStyle/>
          <a:p>
            <a:pPr algn="l"/>
            <a:r>
              <a:rPr lang="ru-RU" sz="6000" b="1" i="1" dirty="0">
                <a:solidFill>
                  <a:srgbClr val="002060"/>
                </a:solidFill>
              </a:rPr>
              <a:t>Спасибо за внимание!!!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3080790"/>
            <a:ext cx="9601200" cy="35676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3676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5327" y="-225117"/>
            <a:ext cx="8237199" cy="1856276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Актуальность проблемы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3461" y="1969487"/>
            <a:ext cx="8237198" cy="4117804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solidFill>
                  <a:srgbClr val="04BECC"/>
                </a:solidFill>
              </a:rPr>
              <a:t>Актуальность проблемы состоит в: </a:t>
            </a:r>
          </a:p>
          <a:p>
            <a:pPr marL="342900" indent="-342900" algn="just">
              <a:buFontTx/>
              <a:buChar char="-"/>
            </a:pPr>
            <a:r>
              <a:rPr lang="ru-RU" sz="2400" b="1" dirty="0">
                <a:solidFill>
                  <a:srgbClr val="002060"/>
                </a:solidFill>
              </a:rPr>
              <a:t>В том, что современное общество, для своего полноценного развития, нуждается в людях, с устойчивыми, патриотическими направленностями личности</a:t>
            </a:r>
          </a:p>
          <a:p>
            <a:pPr marL="342900" indent="-342900" algn="just">
              <a:buFontTx/>
              <a:buChar char="-"/>
            </a:pPr>
            <a:r>
              <a:rPr lang="ru-RU" sz="2400" b="1" dirty="0">
                <a:solidFill>
                  <a:srgbClr val="002060"/>
                </a:solidFill>
              </a:rPr>
              <a:t>в потребности разработки методики  формирования нравственно- патриотических чувств посредством общения с природой родного края.  </a:t>
            </a:r>
            <a:endParaRPr lang="ru-RU" sz="3200" b="1" dirty="0">
              <a:solidFill>
                <a:srgbClr val="002060"/>
              </a:solidFill>
            </a:endParaRPr>
          </a:p>
          <a:p>
            <a:pPr algn="just"/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36485" y="2472963"/>
            <a:ext cx="5090432" cy="43850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3020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005" y="593903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2060"/>
                </a:solidFill>
              </a:rPr>
              <a:t>Проблема формирования нравственно-патриотических чувств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005" y="1837945"/>
            <a:ext cx="8596668" cy="415859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dirty="0">
                <a:solidFill>
                  <a:srgbClr val="002060"/>
                </a:solidFill>
              </a:rPr>
              <a:t>нашла отражение в исследованиях :</a:t>
            </a:r>
          </a:p>
          <a:p>
            <a:r>
              <a:rPr lang="ru-RU" sz="3200" dirty="0">
                <a:solidFill>
                  <a:srgbClr val="00B0F0"/>
                </a:solidFill>
              </a:rPr>
              <a:t>Психологов </a:t>
            </a:r>
            <a:r>
              <a:rPr lang="ru-RU" sz="3200" dirty="0" err="1">
                <a:solidFill>
                  <a:schemeClr val="accent2">
                    <a:lumMod val="50000"/>
                  </a:schemeClr>
                </a:solidFill>
              </a:rPr>
              <a:t>Брушлинского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 А. В., Кедрова Б. М., Пономарева Я.  Л., Рубинштейна С. А., Тихомирова О. К. </a:t>
            </a:r>
          </a:p>
          <a:p>
            <a:pPr marL="0" indent="0">
              <a:buNone/>
            </a:pP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3200" dirty="0">
                <a:solidFill>
                  <a:srgbClr val="00B0F0"/>
                </a:solidFill>
              </a:rPr>
              <a:t>Педагогов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 К.Д. Ушинского, А.Н. Радищева, В.Г. Белинского, Н.К. Крупской, В.А. Сухомлинского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244" y="2115766"/>
            <a:ext cx="4525072" cy="47422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4243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55BB53B-1929-48FA-8A07-DA1EEA477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457" y="369902"/>
            <a:ext cx="8596668" cy="132080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В настоящее время доказано: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40B885A3-A8FB-459C-B994-975FC6734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43446" y="1287262"/>
            <a:ext cx="4170321" cy="5570738"/>
          </a:xfr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8700BFF-07CB-48FD-8CD3-6E68C307C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60419" y="2644057"/>
            <a:ext cx="3506148" cy="42139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CEECDF8-71C2-468A-A09C-6FED3B3849A9}"/>
              </a:ext>
            </a:extLst>
          </p:cNvPr>
          <p:cNvSpPr txBox="1"/>
          <p:nvPr/>
        </p:nvSpPr>
        <p:spPr>
          <a:xfrm>
            <a:off x="2645546" y="1056935"/>
            <a:ext cx="635641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ru-RU" sz="2000" dirty="0"/>
              <a:t>эмоциональное восприятие окружающей действительности способствует формированию благоприятной почвы как для развития так и для воспитания, в частности патриотического.</a:t>
            </a:r>
          </a:p>
          <a:p>
            <a:endParaRPr lang="ru-RU" sz="2000" dirty="0"/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ru-RU" sz="2000" dirty="0"/>
              <a:t>дошкольник воспринимает окружающую его действительность эмоционально, поэтому патриотические чувства к родному краю у него проявляются в чувстве восхищения им. </a:t>
            </a:r>
          </a:p>
          <a:p>
            <a:endParaRPr lang="ru-RU" sz="2000" dirty="0"/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ru-RU" sz="2000" dirty="0"/>
              <a:t> устойчивое чувство восхищения и эмоциональное переживание способна вызвать природа.</a:t>
            </a:r>
          </a:p>
          <a:p>
            <a:endParaRPr lang="ru-RU" sz="2000" dirty="0"/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ru-RU" sz="2000" dirty="0"/>
              <a:t>окружающая природа обладает неисчерпаемым потенциалом для патриотического воспитания дошкольников. Она позволяет день за днем пользоваться ее ресурсами, для ознакомления с родной улицей, городом, краем.</a:t>
            </a:r>
            <a:endParaRPr lang="ru-RU" sz="2000" dirty="0"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5734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019" y="-331287"/>
            <a:ext cx="8811821" cy="1826581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002060"/>
                </a:solidFill>
              </a:rPr>
              <a:t>Цель работы: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5705" y="1495294"/>
            <a:ext cx="87405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70C0"/>
                </a:solidFill>
              </a:rPr>
              <a:t>Формирование нравственно - патриотических чувств у детей старшего дошкольного возраста посредством общения с природой родного края </a:t>
            </a:r>
            <a:endParaRPr lang="ru-RU" sz="4400" dirty="0">
              <a:solidFill>
                <a:srgbClr val="0070C0"/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248" y="3429000"/>
            <a:ext cx="7049495" cy="38279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0430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6634" y="-251580"/>
            <a:ext cx="7766936" cy="1646302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002060"/>
                </a:solidFill>
              </a:rPr>
              <a:t>Задачи работы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3838">
            <a:off x="9986711" y="283056"/>
            <a:ext cx="1397359" cy="13973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0010">
            <a:off x="10848107" y="1837138"/>
            <a:ext cx="924583" cy="10794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5485">
            <a:off x="10516543" y="3512442"/>
            <a:ext cx="1465980" cy="14659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7827">
            <a:off x="10296087" y="5191171"/>
            <a:ext cx="1508204" cy="150820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BF78466-1F67-4FAE-B284-8E26E66C5DC6}"/>
              </a:ext>
            </a:extLst>
          </p:cNvPr>
          <p:cNvSpPr/>
          <p:nvPr/>
        </p:nvSpPr>
        <p:spPr>
          <a:xfrm>
            <a:off x="469943" y="1394722"/>
            <a:ext cx="9588238" cy="4679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0"/>
              </a:spcAft>
              <a:buAutoNum type="arabicParenR"/>
            </a:pPr>
            <a:r>
              <a:rPr lang="ru-RU" sz="2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Проанализировать методическую и психолого-педагогическую литературу по проблеме формирования нравственно- патриотических чувств воспитания в процессе общения с природой родного края.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AutoNum type="arabicParenR"/>
            </a:pPr>
            <a:endParaRPr lang="ru-RU" sz="200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AutoNum type="arabicParenR"/>
            </a:pPr>
            <a:r>
              <a:rPr lang="ru-RU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Выявить начальный уровень сформированности нравственно -патриотических чувств дошкольников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AutoNum type="arabicParenR"/>
            </a:pPr>
            <a:endParaRPr lang="ru-RU" sz="2000" dirty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AutoNum type="arabicParenR"/>
            </a:pPr>
            <a:r>
              <a:rPr lang="ru-RU" sz="20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Разработать и реализовать систему мероприятий, направленных на формирование нравственно – патриотических чувств дошкольников посредством общения с природой родного края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AutoNum type="arabicParenR"/>
            </a:pPr>
            <a:endParaRPr lang="ru-RU" sz="2000" dirty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AutoNum type="arabicParenR"/>
            </a:pPr>
            <a:r>
              <a:rPr lang="ru-RU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Проверить эффективность педагогических условий формирования нравственно-патриотических чувств старших дошкольников посредством общения с природой родного края</a:t>
            </a:r>
            <a:endParaRPr lang="ru-RU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2254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570" y="234840"/>
            <a:ext cx="7766936" cy="1646302"/>
          </a:xfrm>
        </p:spPr>
        <p:txBody>
          <a:bodyPr/>
          <a:lstStyle/>
          <a:p>
            <a:pPr algn="l"/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Мной были использованы следующие методы воспитания и обучения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1250" y="1160979"/>
            <a:ext cx="8131003" cy="4683740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rgbClr val="002060"/>
                </a:solidFill>
              </a:rPr>
              <a:t>1) Словесные</a:t>
            </a:r>
          </a:p>
          <a:p>
            <a:pPr algn="l"/>
            <a:r>
              <a:rPr lang="ru-RU" sz="2800" b="1" dirty="0">
                <a:solidFill>
                  <a:srgbClr val="002060"/>
                </a:solidFill>
              </a:rPr>
              <a:t>2)Наглядные</a:t>
            </a:r>
          </a:p>
          <a:p>
            <a:pPr algn="l"/>
            <a:r>
              <a:rPr lang="ru-RU" sz="2800" b="1" dirty="0">
                <a:solidFill>
                  <a:srgbClr val="002060"/>
                </a:solidFill>
              </a:rPr>
              <a:t>3) Игровые методы</a:t>
            </a:r>
          </a:p>
          <a:p>
            <a:pPr algn="l"/>
            <a:r>
              <a:rPr lang="ru-RU" sz="2800" b="1" dirty="0">
                <a:solidFill>
                  <a:srgbClr val="002060"/>
                </a:solidFill>
              </a:rPr>
              <a:t>4)Практические </a:t>
            </a:r>
            <a:endParaRPr lang="ru-RU" sz="4400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D86D82D-329E-4C23-82DB-8413C361DDB5}"/>
              </a:ext>
            </a:extLst>
          </p:cNvPr>
          <p:cNvSpPr txBox="1"/>
          <p:nvPr/>
        </p:nvSpPr>
        <p:spPr>
          <a:xfrm>
            <a:off x="190527" y="3424168"/>
            <a:ext cx="92150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Осуществляла педагогическую деятельность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соответствии с принципами:</a:t>
            </a: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E8A4E06-FB52-44E2-8CA2-73012B0965BC}"/>
              </a:ext>
            </a:extLst>
          </p:cNvPr>
          <p:cNvSpPr txBox="1"/>
          <p:nvPr/>
        </p:nvSpPr>
        <p:spPr>
          <a:xfrm>
            <a:off x="284085" y="4631449"/>
            <a:ext cx="66404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- </a:t>
            </a:r>
            <a:r>
              <a:rPr lang="ru-RU" sz="2800" b="1" dirty="0" err="1">
                <a:solidFill>
                  <a:srgbClr val="002060"/>
                </a:solidFill>
              </a:rPr>
              <a:t>прицип</a:t>
            </a:r>
            <a:r>
              <a:rPr lang="ru-RU" sz="2800" b="1" dirty="0">
                <a:solidFill>
                  <a:srgbClr val="002060"/>
                </a:solidFill>
              </a:rPr>
              <a:t> системности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- принцип </a:t>
            </a:r>
            <a:r>
              <a:rPr lang="ru-RU" sz="2800" b="1" dirty="0" err="1">
                <a:solidFill>
                  <a:srgbClr val="002060"/>
                </a:solidFill>
              </a:rPr>
              <a:t>культуросообразности</a:t>
            </a:r>
            <a:endParaRPr lang="ru-RU" sz="2800" b="1" dirty="0">
              <a:solidFill>
                <a:srgbClr val="002060"/>
              </a:solidFill>
            </a:endParaRPr>
          </a:p>
          <a:p>
            <a:r>
              <a:rPr lang="ru-RU" sz="2800" b="1" dirty="0">
                <a:solidFill>
                  <a:srgbClr val="002060"/>
                </a:solidFill>
              </a:rPr>
              <a:t>- принцип </a:t>
            </a:r>
            <a:r>
              <a:rPr lang="ru-RU" sz="2800" b="1" dirty="0" err="1">
                <a:solidFill>
                  <a:srgbClr val="002060"/>
                </a:solidFill>
              </a:rPr>
              <a:t>природосообразности</a:t>
            </a:r>
            <a:endParaRPr lang="ru-RU" sz="2800" b="1" dirty="0">
              <a:solidFill>
                <a:srgbClr val="002060"/>
              </a:solidFill>
            </a:endParaRPr>
          </a:p>
          <a:p>
            <a:r>
              <a:rPr lang="ru-RU" sz="2800" b="1" dirty="0">
                <a:solidFill>
                  <a:srgbClr val="002060"/>
                </a:solidFill>
              </a:rPr>
              <a:t>- принцип индивидуального подхода</a:t>
            </a:r>
            <a:endParaRPr lang="ru-RU" sz="2800" b="1" dirty="0">
              <a:solidFill>
                <a:srgbClr val="002060"/>
              </a:solidFill>
              <a:effectLst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74EFBDF-7ABE-403F-A9E8-135203542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1057991"/>
            <a:ext cx="6921055" cy="62311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7236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28700" y="-478097"/>
            <a:ext cx="11163300" cy="1736260"/>
          </a:xfrm>
        </p:spPr>
        <p:txBody>
          <a:bodyPr/>
          <a:lstStyle/>
          <a:p>
            <a:pPr algn="l"/>
            <a:r>
              <a:rPr lang="ru-RU" sz="4400" b="1" dirty="0">
                <a:solidFill>
                  <a:srgbClr val="002060"/>
                </a:solidFill>
              </a:rPr>
              <a:t>Этапы работы над проблемой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89437" y="1603907"/>
            <a:ext cx="8620125" cy="12096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12165" y="3384619"/>
            <a:ext cx="7172325" cy="12763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36026" y="5309353"/>
            <a:ext cx="6324601" cy="13811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5338758" y="2808588"/>
            <a:ext cx="700091" cy="581025"/>
          </a:xfrm>
          <a:prstGeom prst="downArrow">
            <a:avLst>
              <a:gd name="adj1" fmla="val 50000"/>
              <a:gd name="adj2" fmla="val 418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трелка вниз 8"/>
          <p:cNvSpPr/>
          <p:nvPr/>
        </p:nvSpPr>
        <p:spPr>
          <a:xfrm>
            <a:off x="5338758" y="4660969"/>
            <a:ext cx="719142" cy="6483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973577" y="1768846"/>
            <a:ext cx="9051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Организационно-диагностический</a:t>
            </a:r>
            <a:endParaRPr lang="ru-RU" sz="8000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83690" y="3661838"/>
            <a:ext cx="5438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002060"/>
                </a:solidFill>
              </a:rPr>
              <a:t>Практический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43246" y="5615194"/>
            <a:ext cx="49196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002060"/>
                </a:solidFill>
              </a:rPr>
              <a:t>Заключительный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529" y="167522"/>
            <a:ext cx="6705600" cy="71391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0734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2122" y="311825"/>
            <a:ext cx="11356047" cy="1646302"/>
          </a:xfrm>
        </p:spPr>
        <p:txBody>
          <a:bodyPr/>
          <a:lstStyle/>
          <a:p>
            <a:pPr algn="l"/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Организационно-диагностический </a:t>
            </a:r>
            <a:b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5775" y="1783883"/>
            <a:ext cx="7766936" cy="1530817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 </a:t>
            </a:r>
            <a:r>
              <a:rPr lang="ru-RU" sz="3000" dirty="0">
                <a:solidFill>
                  <a:schemeClr val="accent1">
                    <a:lumMod val="75000"/>
                  </a:schemeClr>
                </a:solidFill>
              </a:rPr>
              <a:t>Цель: </a:t>
            </a:r>
            <a:r>
              <a:rPr lang="ru-RU" sz="2800" b="1" dirty="0">
                <a:solidFill>
                  <a:srgbClr val="002060"/>
                </a:solidFill>
              </a:rPr>
              <a:t>получение представлений об уровне сформированности нравственно-патриотических чувств дошкольников. </a:t>
            </a:r>
            <a:endParaRPr lang="ru-RU" sz="30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3253" y="3302314"/>
            <a:ext cx="89916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+mj-lt"/>
              </a:rPr>
              <a:t>Мной были подобраны и проведены такие методы исследования как:</a:t>
            </a:r>
          </a:p>
          <a:p>
            <a:endParaRPr lang="ru-RU" sz="2400" dirty="0">
              <a:latin typeface="+mj-lt"/>
            </a:endParaRPr>
          </a:p>
          <a:p>
            <a:r>
              <a:rPr lang="ru-RU" sz="2000" dirty="0">
                <a:latin typeface="+mj-lt"/>
              </a:rPr>
              <a:t>Педагогическое наблюдение</a:t>
            </a:r>
          </a:p>
          <a:p>
            <a:endParaRPr lang="ru-RU" sz="2000" dirty="0">
              <a:latin typeface="+mj-lt"/>
            </a:endParaRPr>
          </a:p>
          <a:p>
            <a:r>
              <a:rPr lang="ru-RU" sz="2000" dirty="0"/>
              <a:t>Беседы</a:t>
            </a:r>
          </a:p>
          <a:p>
            <a:endParaRPr lang="ru-RU" sz="2000" dirty="0"/>
          </a:p>
          <a:p>
            <a:r>
              <a:rPr lang="ru-RU" sz="2000" dirty="0"/>
              <a:t>Изучение продуктов детского творчества, анкетирование родителей, </a:t>
            </a:r>
          </a:p>
          <a:p>
            <a:r>
              <a:rPr lang="ru-RU" sz="2000" dirty="0"/>
              <a:t>Диагностика "Нравственно-патриотическое воспитание детей дошкольного возраста" под ред. А.Я. </a:t>
            </a:r>
            <a:r>
              <a:rPr lang="ru-RU" sz="2000" dirty="0" err="1"/>
              <a:t>Ветохиной</a:t>
            </a:r>
            <a:r>
              <a:rPr lang="ru-RU" sz="2000" dirty="0"/>
              <a:t>.</a:t>
            </a:r>
            <a:endParaRPr lang="ru-RU" sz="2000" dirty="0">
              <a:latin typeface="+mj-lt"/>
            </a:endParaRPr>
          </a:p>
          <a:p>
            <a:endParaRPr lang="ru-RU" sz="2400" dirty="0"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503" y="2324974"/>
            <a:ext cx="3590925" cy="4457700"/>
          </a:xfrm>
          <a:prstGeom prst="rect">
            <a:avLst/>
          </a:prstGeom>
        </p:spPr>
      </p:pic>
      <p:sp>
        <p:nvSpPr>
          <p:cNvPr id="4" name="5-конечная звезда 3"/>
          <p:cNvSpPr/>
          <p:nvPr/>
        </p:nvSpPr>
        <p:spPr>
          <a:xfrm>
            <a:off x="206093" y="4382498"/>
            <a:ext cx="276769" cy="313508"/>
          </a:xfrm>
          <a:prstGeom prst="star5">
            <a:avLst>
              <a:gd name="adj" fmla="val 26635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19" y="4933912"/>
            <a:ext cx="323116" cy="3657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89" y="5583956"/>
            <a:ext cx="323116" cy="3596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548628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1220</TotalTime>
  <Words>824</Words>
  <Application>Microsoft Office PowerPoint</Application>
  <PresentationFormat>Произвольный</PresentationFormat>
  <Paragraphs>110</Paragraphs>
  <Slides>19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Аспект</vt:lpstr>
      <vt:lpstr> Формирование нравственно-патриотических чувств детей старшего дошкольного возраста посредством общения с природой родного края</vt:lpstr>
      <vt:lpstr>Актуальность проблемы</vt:lpstr>
      <vt:lpstr>Проблема формирования нравственно-патриотических чувств</vt:lpstr>
      <vt:lpstr>В настоящее время доказано:</vt:lpstr>
      <vt:lpstr>Цель работы:</vt:lpstr>
      <vt:lpstr>Задачи работы</vt:lpstr>
      <vt:lpstr>Мной были использованы следующие методы воспитания и обучения </vt:lpstr>
      <vt:lpstr>Этапы работы над проблемой</vt:lpstr>
      <vt:lpstr>Организационно-диагностический  этап</vt:lpstr>
      <vt:lpstr>Обобщение результатов по проведенным методикам</vt:lpstr>
      <vt:lpstr>Практический этап</vt:lpstr>
      <vt:lpstr> Практический этап: Подготовительная часть</vt:lpstr>
      <vt:lpstr> Практический этап: Подготовительная часть  Комплекс «Мир эмоций»</vt:lpstr>
      <vt:lpstr>Практический этап: Основная часть</vt:lpstr>
      <vt:lpstr>Слайд 15</vt:lpstr>
      <vt:lpstr>Практический этап: Заключительная часть</vt:lpstr>
      <vt:lpstr>Слайд 17</vt:lpstr>
      <vt:lpstr>Заключительный этап</vt:lpstr>
      <vt:lpstr>Спасибо за внимание!!!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«Развитие творческих способностей младших школьников в процессе театрализованной деятельности».</dc:title>
  <dc:creator>katenka170797@bk.ru</dc:creator>
  <cp:lastModifiedBy>User</cp:lastModifiedBy>
  <cp:revision>78</cp:revision>
  <dcterms:created xsi:type="dcterms:W3CDTF">2019-03-29T09:28:09Z</dcterms:created>
  <dcterms:modified xsi:type="dcterms:W3CDTF">2020-02-14T09:58:06Z</dcterms:modified>
</cp:coreProperties>
</file>