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67" r:id="rId4"/>
    <p:sldId id="285" r:id="rId5"/>
    <p:sldId id="282" r:id="rId6"/>
    <p:sldId id="283" r:id="rId7"/>
    <p:sldId id="284" r:id="rId8"/>
    <p:sldId id="280" r:id="rId9"/>
    <p:sldId id="277" r:id="rId10"/>
    <p:sldId id="279" r:id="rId11"/>
    <p:sldId id="273" r:id="rId12"/>
    <p:sldId id="287" r:id="rId13"/>
    <p:sldId id="288" r:id="rId14"/>
    <p:sldId id="289" r:id="rId15"/>
    <p:sldId id="306" r:id="rId16"/>
    <p:sldId id="326" r:id="rId17"/>
    <p:sldId id="304" r:id="rId18"/>
    <p:sldId id="296" r:id="rId19"/>
    <p:sldId id="275" r:id="rId20"/>
    <p:sldId id="308" r:id="rId21"/>
    <p:sldId id="327" r:id="rId22"/>
    <p:sldId id="286" r:id="rId23"/>
    <p:sldId id="260" r:id="rId24"/>
    <p:sldId id="291" r:id="rId25"/>
    <p:sldId id="292" r:id="rId26"/>
    <p:sldId id="270" r:id="rId27"/>
    <p:sldId id="268" r:id="rId28"/>
    <p:sldId id="261" r:id="rId29"/>
    <p:sldId id="259" r:id="rId30"/>
    <p:sldId id="309" r:id="rId31"/>
    <p:sldId id="294" r:id="rId32"/>
    <p:sldId id="295" r:id="rId33"/>
    <p:sldId id="258" r:id="rId34"/>
    <p:sldId id="297" r:id="rId35"/>
    <p:sldId id="310" r:id="rId36"/>
    <p:sldId id="311" r:id="rId37"/>
    <p:sldId id="265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262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8" autoAdjust="0"/>
    <p:restoredTop sz="89950" autoAdjust="0"/>
  </p:normalViewPr>
  <p:slideViewPr>
    <p:cSldViewPr snapToGrid="0">
      <p:cViewPr varScale="1">
        <p:scale>
          <a:sx n="78" d="100"/>
          <a:sy n="78" d="100"/>
        </p:scale>
        <p:origin x="-61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79F0E9-28E7-453E-817C-B7B417385ED7}" type="datetimeFigureOut">
              <a:rPr lang="ru-RU" smtClean="0"/>
              <a:pPr/>
              <a:t>20.03.2026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242CE-B613-4B1F-B76D-16DC8A8122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4800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E2D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8F5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667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6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7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9.svg"/><Relationship Id="rId5" Type="http://schemas.openxmlformats.org/officeDocument/2006/relationships/image" Target="../media/image38.sv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11" Type="http://schemas.openxmlformats.org/officeDocument/2006/relationships/image" Target="../media/image73.sv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61.jpeg"/><Relationship Id="rId4" Type="http://schemas.openxmlformats.org/officeDocument/2006/relationships/image" Target="../media/image53.jpeg"/><Relationship Id="rId9" Type="http://schemas.openxmlformats.org/officeDocument/2006/relationships/image" Target="../media/image6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11" Type="http://schemas.openxmlformats.org/officeDocument/2006/relationships/image" Target="../media/image73.svg"/><Relationship Id="rId5" Type="http://schemas.openxmlformats.org/officeDocument/2006/relationships/image" Target="../media/image65.jpeg"/><Relationship Id="rId10" Type="http://schemas.openxmlformats.org/officeDocument/2006/relationships/image" Target="../media/image59.pn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93.sv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11" Type="http://schemas.openxmlformats.org/officeDocument/2006/relationships/image" Target="../media/image78.png"/><Relationship Id="rId5" Type="http://schemas.openxmlformats.org/officeDocument/2006/relationships/image" Target="../media/image74.jpeg"/><Relationship Id="rId10" Type="http://schemas.openxmlformats.org/officeDocument/2006/relationships/image" Target="../media/image73.svg"/><Relationship Id="rId4" Type="http://schemas.openxmlformats.org/officeDocument/2006/relationships/image" Target="../media/image73.jpeg"/><Relationship Id="rId9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11" Type="http://schemas.openxmlformats.org/officeDocument/2006/relationships/image" Target="../media/image79.jpeg"/><Relationship Id="rId5" Type="http://schemas.openxmlformats.org/officeDocument/2006/relationships/image" Target="../media/image74.jpeg"/><Relationship Id="rId10" Type="http://schemas.openxmlformats.org/officeDocument/2006/relationships/image" Target="../media/image93.sv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11" Type="http://schemas.openxmlformats.org/officeDocument/2006/relationships/image" Target="../media/image87.jpeg"/><Relationship Id="rId5" Type="http://schemas.openxmlformats.org/officeDocument/2006/relationships/image" Target="../media/image83.jpeg"/><Relationship Id="rId10" Type="http://schemas.openxmlformats.org/officeDocument/2006/relationships/image" Target="../media/image86.png"/><Relationship Id="rId4" Type="http://schemas.openxmlformats.org/officeDocument/2006/relationships/image" Target="../media/image82.jpeg"/><Relationship Id="rId9" Type="http://schemas.openxmlformats.org/officeDocument/2006/relationships/image" Target="../media/image73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10" Type="http://schemas.openxmlformats.org/officeDocument/2006/relationships/image" Target="../media/image73.svg"/><Relationship Id="rId4" Type="http://schemas.openxmlformats.org/officeDocument/2006/relationships/image" Target="../media/image91.jpeg"/><Relationship Id="rId9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jpeg"/><Relationship Id="rId9" Type="http://schemas.openxmlformats.org/officeDocument/2006/relationships/image" Target="../media/image9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svg"/><Relationship Id="rId4" Type="http://schemas.openxmlformats.org/officeDocument/2006/relationships/image" Target="../media/image9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A981D2-9DC0-4772-8C8F-F42038A857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51" y="2404534"/>
            <a:ext cx="9845336" cy="1646302"/>
          </a:xfrm>
        </p:spPr>
        <p:txBody>
          <a:bodyPr/>
          <a:lstStyle/>
          <a:p>
            <a:r>
              <a:rPr lang="ru-RU" sz="4400" dirty="0"/>
              <a:t>Развитие речи детей дошкольного возраста средствами фольклора</a:t>
            </a:r>
            <a:r>
              <a:rPr lang="ru-RU" dirty="0"/>
              <a:t>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7EA750C-1576-49C9-A564-3CBB2A1F68D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Воспитатель МДОАУ</a:t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«Детский сад № 116» </a:t>
            </a:r>
            <a:b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Кудрявцева Е.А.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 descr="https://mdoy.pro/pict/ds_103/13.11/digital-art-castle-rainbow-colorful-2560x1600.jpg">
            <a:extLst>
              <a:ext uri="{FF2B5EF4-FFF2-40B4-BE49-F238E27FC236}">
                <a16:creationId xmlns:a16="http://schemas.microsoft.com/office/drawing/2014/main" xmlns="" id="{3057E7E5-ED80-4BB5-86A7-C14C14CB9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79900"/>
            <a:ext cx="12191999" cy="69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285F2A-08A5-4355-BBF5-69F37425C1C8}"/>
              </a:ext>
            </a:extLst>
          </p:cNvPr>
          <p:cNvSpPr txBox="1"/>
          <p:nvPr/>
        </p:nvSpPr>
        <p:spPr>
          <a:xfrm>
            <a:off x="3994952" y="1133856"/>
            <a:ext cx="785969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речи детей дошкольного возраста средствами фольклора.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32296DC-B05D-4B8E-9D64-9D3CDE7AFCF8}"/>
              </a:ext>
            </a:extLst>
          </p:cNvPr>
          <p:cNvSpPr txBox="1"/>
          <p:nvPr/>
        </p:nvSpPr>
        <p:spPr>
          <a:xfrm>
            <a:off x="6510528" y="5903037"/>
            <a:ext cx="5500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Кудрявцева </a:t>
            </a:r>
            <a:r>
              <a:rPr lang="ru-RU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Алена </a:t>
            </a:r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Александровна, воспитатель </a:t>
            </a:r>
          </a:p>
          <a:p>
            <a:pPr algn="ctr"/>
            <a:r>
              <a:rPr lang="ru-RU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квалификационной категории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34128" y="251104"/>
            <a:ext cx="5981700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95000"/>
              </a:lnSpc>
              <a:buClr>
                <a:srgbClr val="000080"/>
              </a:buClr>
              <a:buSzPts val="2800"/>
            </a:pPr>
            <a:r>
              <a:rPr lang="ru-RU" sz="20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МДОАУ «ЦРР – детский сад № 116 г. Орска»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8" name="Google Shape;36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3314" y="0"/>
            <a:ext cx="1772222" cy="15984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36194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F1AEBFB-86CD-4792-8717-36F1D203B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920" y="0"/>
            <a:ext cx="445008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3559A3-A66D-4139-9C4C-0E8EDDA04233}"/>
              </a:ext>
            </a:extLst>
          </p:cNvPr>
          <p:cNvSpPr txBox="1"/>
          <p:nvPr/>
        </p:nvSpPr>
        <p:spPr>
          <a:xfrm>
            <a:off x="0" y="1"/>
            <a:ext cx="768096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chemeClr val="accent2">
                  <a:lumMod val="75000"/>
                </a:schemeClr>
              </a:solidFill>
              <a:effectLst/>
              <a:latin typeface="-apple-system"/>
            </a:endParaRPr>
          </a:p>
          <a:p>
            <a:pPr algn="ctr"/>
            <a:r>
              <a:rPr lang="ru-RU" dirty="0">
                <a:solidFill>
                  <a:srgbClr val="FF0000"/>
                </a:solidFill>
                <a:latin typeface="-apple-system"/>
              </a:rPr>
              <a:t>Метод работы</a:t>
            </a:r>
            <a:endParaRPr lang="ru-RU" b="0" i="0" dirty="0">
              <a:solidFill>
                <a:srgbClr val="FF0000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разучивание полных текстов;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пение по ролям (воспитатель — «мама», дети — «няньки»);</a:t>
            </a:r>
            <a:endParaRPr lang="ru-RU" b="0" dirty="0">
              <a:solidFill>
                <a:schemeClr val="accent2">
                  <a:lumMod val="75000"/>
                </a:schemeClr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покачивание в такт музыке (стоя, сидя, с игрушкой в руках);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плавные круговые движения ладонями («звёздочки кружатся»)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шаги на месте с высоким подъёмом колен («тихо идём спать»);</a:t>
            </a:r>
          </a:p>
          <a:p>
            <a:pPr algn="l"/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«Кто спит?»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. Педагог показывает картинки спящих персонажей, дети угадывают и поют им колыбельную.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«Волшебные сны».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После прослушивания дети рассказывают, что приснилось малышу из песни.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«Тихое эхо».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Педагог поёт фразу, дети тихо повторяют.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рисование: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«Что приснилось малышу?»(звёзды, облака, сказка)</a:t>
            </a:r>
            <a:endParaRPr lang="ru-RU" b="1" dirty="0">
              <a:solidFill>
                <a:schemeClr val="accent2">
                  <a:lumMod val="75000"/>
                </a:schemeClr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мини-сценки: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«Мама поёт малышу», «Котёнок засыпает»;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пальчиковый театр: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персонажи поют колыбельную друг другу;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кукольный театр: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куклы-зверята укладываются спать под песню;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ролевое пение: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один ребёнок — «мама», другие — «дети», которых нужно убаюкать.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 </a:t>
            </a:r>
            <a:endParaRPr lang="ru-RU" b="0" i="0" dirty="0">
              <a:solidFill>
                <a:schemeClr val="accent2">
                  <a:lumMod val="75000"/>
                </a:schemeClr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объяснение устаревших или непонятных слов («люлька», «пелена»);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поиск рифм в тексте;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составление ассоциативного ряда (ночь — тихая, тёмная, спокойная);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придумывание эпитетов к образам колыбельной (месяц — золотой, сон — сладкий).</a:t>
            </a:r>
          </a:p>
        </p:txBody>
      </p:sp>
    </p:spTree>
    <p:extLst>
      <p:ext uri="{BB962C8B-B14F-4D97-AF65-F5344CB8AC3E}">
        <p14:creationId xmlns:p14="http://schemas.microsoft.com/office/powerpoint/2010/main" xmlns="" val="1354594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24BA22-3994-4785-8081-EAA99C9862C7}"/>
              </a:ext>
            </a:extLst>
          </p:cNvPr>
          <p:cNvSpPr txBox="1"/>
          <p:nvPr/>
        </p:nvSpPr>
        <p:spPr>
          <a:xfrm>
            <a:off x="207264" y="117693"/>
            <a:ext cx="6339840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и былины: Формирование связной речи и словарного запаса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дают сложные синтаксические конструкции, разнообразную лексику и модель повествования. Через пересказ, драматизацию и иллюстрации дети учатся строить связные высказывания, расширяют пассивный и активный словарь, осваивают причинно-следственные связи.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работы.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Пересказ по ролям, создание карточек с эпизодами, иллюстрированная последовательность, вопросы «почему» и «что дальше?» для стимулирования связной речи.</a:t>
            </a:r>
          </a:p>
          <a:p>
            <a:pPr algn="l"/>
            <a:r>
              <a:rPr lang="ru-RU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Словесное рисование</a:t>
            </a:r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придумывание нового начала или конца сказки;</a:t>
            </a:r>
          </a:p>
          <a:p>
            <a:pPr algn="l"/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 нового персонажа;</a:t>
            </a:r>
          </a:p>
          <a:p>
            <a:pPr algn="l"/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сочинение сказки по опорным словам.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развивается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навыков: связность, планирование высказывания, активная лексика, эмоциональная выразительность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3EE4FBD-883C-4DA6-8EF7-BF5910351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981" y="117693"/>
            <a:ext cx="5650017" cy="35868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037E527-9785-49ED-B33E-DE53FBA68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1981" y="3704501"/>
            <a:ext cx="5650019" cy="315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34440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814ACDB-E6F3-44E8-BAE9-6B983749D870}"/>
              </a:ext>
            </a:extLst>
          </p:cNvPr>
          <p:cNvSpPr txBox="1"/>
          <p:nvPr/>
        </p:nvSpPr>
        <p:spPr>
          <a:xfrm>
            <a:off x="341376" y="0"/>
            <a:ext cx="6925056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Примеры увлекательных игр с использованием фольклора для каждой возрастной группы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2–3 года: «Ладушки»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Короткая потешка с движениями. Цель — сенсомоторная координация, </a:t>
            </a:r>
            <a:r>
              <a:rPr lang="ru-RU" dirty="0" err="1">
                <a:solidFill>
                  <a:schemeClr val="accent2">
                    <a:lumMod val="75000"/>
                  </a:schemeClr>
                </a:solidFill>
              </a:rPr>
              <a:t>размечивание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слогов. Формат: воспитатель поёт, дети повторяют и выполняют действия.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3–4 года: Считалка для выбора «Кто водит?»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Дети учатся ритму речи, счету и произношению в игровой ситуации. Вариации: менять темп, вводить простые артикуляционные упражнения.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4–5 лет: Драматизация сказки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Роли, костюмы и карточки эпизодов. Упражнение на пересказ и диалоги, развитие выразительности и связности.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5–7 лет: Игра «Отгадай по описанию»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Загадки в парах: давать описания, дети отгадывают и обосновывают ответ, затем составляют собственные загадки.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Во всех играх важна повторяемость, постепенное усложнение и позитивная обратная связь. Используйте реквизит, музыку и иллюстрации для усиления вовлеченности.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3463F3B-1A01-4A3A-9D66-15800184F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711" y="1050205"/>
            <a:ext cx="4857257" cy="271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1529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14E26EF-18FA-4894-9A5C-A299B1BB9ED2}"/>
              </a:ext>
            </a:extLst>
          </p:cNvPr>
          <p:cNvSpPr txBox="1"/>
          <p:nvPr/>
        </p:nvSpPr>
        <p:spPr>
          <a:xfrm>
            <a:off x="188842" y="99391"/>
            <a:ext cx="6877781" cy="7684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рекомендации для педагогов</a:t>
            </a:r>
            <a:endParaRPr lang="ru-RU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Ежедневная небольшая практика</a:t>
            </a:r>
          </a:p>
          <a:p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10–15 минут потешек или считалок утром/вечером лучше, чем редкие длинные занятия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Комбинируйте жанры</a:t>
            </a:r>
          </a:p>
          <a:p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Сочетание потешек, сказок и загадок развивает разные речевые навыки комплексно.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</a:t>
            </a:r>
          </a:p>
          <a:p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Подстраивайте сложность под ребенка: замедляйте темп для шумных звуков, добавляйте повторения для новых слов.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Используйте наглядность</a:t>
            </a:r>
          </a:p>
          <a:p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Картинки, куклы, последовательные карточки облегчают понимание и помогают пересказывать.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Интегрируйте в повседневность</a:t>
            </a:r>
          </a:p>
          <a:p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Пойте потешки при умывании, считалки — при одевании, обсуждайте пословицы в семейных ситуациях.</a:t>
            </a:r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прогресса</a:t>
            </a:r>
          </a:p>
          <a:p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Фиксируйте изменения: увеличение словарного запаса, улучшение дикции, способность пересказывать — отмечайте и хвалите.</a:t>
            </a:r>
          </a:p>
          <a:p>
            <a:endParaRPr lang="ru-RU" dirty="0"/>
          </a:p>
          <a:p>
            <a:endParaRPr lang="ru-RU" sz="1800" dirty="0">
              <a:solidFill>
                <a:schemeClr val="tx1"/>
              </a:solidFill>
            </a:endParaRPr>
          </a:p>
          <a:p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119B8BD-060E-4860-8678-FF5418CD65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7361" y="0"/>
            <a:ext cx="4974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5012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24B247-3B5B-4920-A223-B9FF99CFDC42}"/>
              </a:ext>
            </a:extLst>
          </p:cNvPr>
          <p:cNvSpPr txBox="1"/>
          <p:nvPr/>
        </p:nvSpPr>
        <p:spPr>
          <a:xfrm>
            <a:off x="426720" y="353568"/>
            <a:ext cx="7534656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Фольклор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— эффективный, экономичный и культурно ценный инструмент развития речи дошкольников. Он обеспечивает комплексное влияние: от фонетики до связного рассказа и логического мышления. Системная и связная работа, включающая регулярные игровые занятия, драматизацию, упражнения на дикцию и работу с метафорой, даёт заметные результаты в речевом развитии.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Ключевые рекомендации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ежедневная короткая практика;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чередование жанров;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вовлечение семьи и использование наглядности;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поощрение самостоятельного творчества ребёнка.</a:t>
            </a:r>
          </a:p>
          <a:p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Ожидаемый </a:t>
            </a:r>
            <a:r>
              <a:rPr lang="ru-RU" b="1" dirty="0">
                <a:solidFill>
                  <a:srgbClr val="FF0000"/>
                </a:solidFill>
              </a:rPr>
              <a:t>эффект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улучшение произношения, расширение словарного запаса, повышение коммуникативной уверенности и развитие образного мышления.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Интегрируя фольклор в повседневную практику, мы создаём радостную, доступную и результативную среду для речевого развития детей.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F86F339-6949-4B80-99F3-C019EFFDF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957" y="3578544"/>
            <a:ext cx="4220115" cy="281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3947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xmlns="" id="{45BBE708-B69C-4728-96B7-97A819157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6722" y="0"/>
            <a:ext cx="4966252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54571E9-63B0-476D-BA1E-54F6C5952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6" y="0"/>
            <a:ext cx="6818244" cy="677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3057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DE4BF58-7FFE-4D4F-AD75-0E5DF59FC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84574" cy="6858000"/>
          </a:xfrm>
          <a:prstGeom prst="rect">
            <a:avLst/>
          </a:prstGeom>
        </p:spPr>
      </p:pic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81A2901F-DC19-423A-96A9-FC3C00576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89451"/>
            <a:ext cx="5989983" cy="676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91081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F5291E7-EDC1-4772-9FA8-C36E58CCB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08899"/>
            <a:ext cx="5597053" cy="64701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0C929C0-35DE-44F6-AEB1-BEB8DBD9B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4" y="159024"/>
            <a:ext cx="5734428" cy="652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1182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D06027-58CE-4D31-8D77-661FFA17E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56" y="150966"/>
            <a:ext cx="7497417" cy="1320800"/>
          </a:xfrm>
        </p:spPr>
        <p:txBody>
          <a:bodyPr>
            <a:norm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Почему</a:t>
            </a:r>
            <a:r>
              <a:rPr lang="en-US" sz="3600" dirty="0">
                <a:solidFill>
                  <a:srgbClr val="FF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Кроссенс</a:t>
            </a:r>
            <a:r>
              <a:rPr lang="en-US" sz="3600" dirty="0">
                <a:solidFill>
                  <a:srgbClr val="FF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в</a:t>
            </a:r>
            <a:r>
              <a:rPr lang="en-US" sz="3600" dirty="0" err="1" smtClean="0">
                <a:solidFill>
                  <a:srgbClr val="FF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ажен</a:t>
            </a:r>
            <a:r>
              <a:rPr lang="en-US" sz="3600" dirty="0" smtClean="0">
                <a:solidFill>
                  <a:srgbClr val="FF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в </a:t>
            </a:r>
            <a:r>
              <a:rPr lang="en-US" sz="3600" dirty="0" err="1">
                <a:solidFill>
                  <a:srgbClr val="FF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Детском</a:t>
            </a:r>
            <a:r>
              <a:rPr lang="en-US" sz="3600" dirty="0">
                <a:solidFill>
                  <a:srgbClr val="FF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Саду</a:t>
            </a:r>
            <a:r>
              <a:rPr lang="en-US" sz="3600" dirty="0">
                <a:solidFill>
                  <a:srgbClr val="FF0000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xmlns="" id="{C966F894-936F-4802-8840-8A19D9959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69642" y="394976"/>
            <a:ext cx="3847375" cy="57710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2221D0-EC8A-4ED5-AD7C-4B8F81C63819}"/>
              </a:ext>
            </a:extLst>
          </p:cNvPr>
          <p:cNvSpPr txBox="1"/>
          <p:nvPr/>
        </p:nvSpPr>
        <p:spPr>
          <a:xfrm>
            <a:off x="209656" y="1471766"/>
            <a:ext cx="764888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Технология «</a:t>
            </a:r>
            <a:r>
              <a:rPr lang="ru-RU" b="1" dirty="0" err="1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Кроссенс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» важна в детском саду для развития речи, так как помогает детям находить взаимосвязи между элементами, анализировать и синтезировать информацию</a:t>
            </a:r>
            <a:r>
              <a:rPr lang="ru-RU" b="0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.   </a:t>
            </a:r>
          </a:p>
          <a:p>
            <a:pPr algn="l"/>
            <a:r>
              <a:rPr lang="ru-RU" b="0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Некоторые преимущества технологии: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1" i="0" dirty="0">
              <a:solidFill>
                <a:schemeClr val="accent1">
                  <a:lumMod val="50000"/>
                </a:schemeClr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Расширение словарного запаса</a:t>
            </a:r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 — дети сталкиваются с новыми словами и понятиями, учатся использовать новые слова в контексте.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1" i="0" dirty="0">
              <a:solidFill>
                <a:schemeClr val="accent1">
                  <a:lumMod val="50000"/>
                </a:schemeClr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Развитие ассоциативного мышления</a:t>
            </a:r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 — </a:t>
            </a:r>
            <a:r>
              <a:rPr lang="ru-RU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кроссенс</a:t>
            </a:r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 основан на установлении связей между различными объектами и понятиями, что помогает детям видеть и устанавливать причинно-следственные связи.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1" i="0" dirty="0">
              <a:solidFill>
                <a:schemeClr val="accent1">
                  <a:lumMod val="50000"/>
                </a:schemeClr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Улучшение навыков описания и повествования</a:t>
            </a:r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 — в процессе работы с </a:t>
            </a:r>
            <a:r>
              <a:rPr lang="ru-RU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кроссенсом</a:t>
            </a:r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 дети учатся описывать объекты, рассказывать истории, связывая их с изображениями и понятиями.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1" i="0" dirty="0">
              <a:solidFill>
                <a:schemeClr val="accent1">
                  <a:lumMod val="50000"/>
                </a:schemeClr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Стимуляция творческого мышления</a:t>
            </a:r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 — </a:t>
            </a:r>
            <a:r>
              <a:rPr lang="ru-RU" b="0" i="0" dirty="0" err="1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кроссенс</a:t>
            </a:r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 побуждает детей искать нестандартные связи между элементами, что развивает креативное мышление и умение видеть вещи с разных сторон.</a:t>
            </a:r>
          </a:p>
        </p:txBody>
      </p:sp>
    </p:spTree>
    <p:extLst>
      <p:ext uri="{BB962C8B-B14F-4D97-AF65-F5344CB8AC3E}">
        <p14:creationId xmlns:p14="http://schemas.microsoft.com/office/powerpoint/2010/main" xmlns="" val="30273023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81A98E7-E368-483E-A43F-C369D3090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522" y="670560"/>
            <a:ext cx="3826217" cy="51016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5BC186A-4EEC-4FE8-A4B1-07631CE83E7E}"/>
              </a:ext>
            </a:extLst>
          </p:cNvPr>
          <p:cNvSpPr txBox="1"/>
          <p:nvPr/>
        </p:nvSpPr>
        <p:spPr>
          <a:xfrm>
            <a:off x="99391" y="9940"/>
            <a:ext cx="5715000" cy="5429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042"/>
              </a:lnSpc>
            </a:pP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Влияние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на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р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азвитие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р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ечи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DM Sans Medium" pitchFamily="34" charset="-122"/>
                <a:cs typeface="Times New Roman" panose="02020603050405020304" pitchFamily="18" charset="0"/>
              </a:rPr>
              <a:t>дошкольников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2DFC743-C0F6-477B-A4C2-77AC153180A3}"/>
              </a:ext>
            </a:extLst>
          </p:cNvPr>
          <p:cNvSpPr txBox="1"/>
          <p:nvPr/>
        </p:nvSpPr>
        <p:spPr>
          <a:xfrm>
            <a:off x="99391" y="581801"/>
            <a:ext cx="1485569" cy="1116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291"/>
              </a:lnSpc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Активный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словарь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B6B6DDB-B3D3-4122-918D-A24E7D056D77}"/>
              </a:ext>
            </a:extLst>
          </p:cNvPr>
          <p:cNvSpPr txBox="1"/>
          <p:nvPr/>
        </p:nvSpPr>
        <p:spPr>
          <a:xfrm>
            <a:off x="0" y="1828800"/>
            <a:ext cx="1584960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800" dirty="0" err="1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Называние</a:t>
            </a:r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5861C79-984A-450E-A499-F137B861FEE3}"/>
              </a:ext>
            </a:extLst>
          </p:cNvPr>
          <p:cNvSpPr txBox="1"/>
          <p:nvPr/>
        </p:nvSpPr>
        <p:spPr>
          <a:xfrm>
            <a:off x="0" y="2550160"/>
            <a:ext cx="19710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Увеличение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числа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обозначаемых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предметов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действий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признаков</a:t>
            </a:r>
            <a:r>
              <a:rPr lang="ru-RU" sz="18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ru-RU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69929E-58E9-4186-BFC7-8392EC61A955}"/>
              </a:ext>
            </a:extLst>
          </p:cNvPr>
          <p:cNvSpPr txBox="1"/>
          <p:nvPr/>
        </p:nvSpPr>
        <p:spPr>
          <a:xfrm>
            <a:off x="2103120" y="622365"/>
            <a:ext cx="3003716" cy="565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291"/>
              </a:lnSpc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Связная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речь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59358C-9960-4FE0-A30F-5083ED969C0E}"/>
              </a:ext>
            </a:extLst>
          </p:cNvPr>
          <p:cNvSpPr txBox="1"/>
          <p:nvPr/>
        </p:nvSpPr>
        <p:spPr>
          <a:xfrm>
            <a:off x="2458720" y="1828800"/>
            <a:ext cx="2103120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1800" dirty="0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</a:t>
            </a:r>
            <a:r>
              <a:rPr lang="en-US" sz="1800" dirty="0" err="1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Связность</a:t>
            </a:r>
            <a:endParaRPr lang="en-US" sz="18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A9894D8-845A-4F47-966F-80BC709107D3}"/>
              </a:ext>
            </a:extLst>
          </p:cNvPr>
          <p:cNvSpPr txBox="1"/>
          <p:nvPr/>
        </p:nvSpPr>
        <p:spPr>
          <a:xfrm>
            <a:off x="4947920" y="546241"/>
            <a:ext cx="3907956" cy="565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291"/>
              </a:lnSpc>
            </a:pP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Диалогическая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речь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28EDCEA-4619-4027-B920-9B1D06977B19}"/>
              </a:ext>
            </a:extLst>
          </p:cNvPr>
          <p:cNvSpPr txBox="1"/>
          <p:nvPr/>
        </p:nvSpPr>
        <p:spPr>
          <a:xfrm>
            <a:off x="2570480" y="2550161"/>
            <a:ext cx="2590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Умение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последовательно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выстраивать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предложения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логические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цепочки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B14CBC1-F533-4B2E-BD13-0EC8BC1611D6}"/>
              </a:ext>
            </a:extLst>
          </p:cNvPr>
          <p:cNvSpPr txBox="1"/>
          <p:nvPr/>
        </p:nvSpPr>
        <p:spPr>
          <a:xfrm>
            <a:off x="5245818" y="1828800"/>
            <a:ext cx="3139440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1800" dirty="0" err="1">
                <a:solidFill>
                  <a:srgbClr val="161613"/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Коммуникация</a:t>
            </a:r>
            <a:endParaRPr lang="en-US" sz="1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F575B7B-50DC-43B4-8F60-B3141A32F06F}"/>
              </a:ext>
            </a:extLst>
          </p:cNvPr>
          <p:cNvSpPr txBox="1"/>
          <p:nvPr/>
        </p:nvSpPr>
        <p:spPr>
          <a:xfrm>
            <a:off x="5772704" y="2550160"/>
            <a:ext cx="25160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Развитие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навыков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задавать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вопросы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вступать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в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диалог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слушать</a:t>
            </a:r>
            <a:r>
              <a:rPr lang="en-US" sz="1800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1800" dirty="0" err="1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партнера</a:t>
            </a:r>
            <a:endParaRPr lang="ru-RU" sz="1800" dirty="0">
              <a:solidFill>
                <a:schemeClr val="accent2">
                  <a:lumMod val="75000"/>
                </a:schemeClr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endParaRPr lang="ru-RU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11BF151-0AC1-4242-8483-52B1323E11E7}"/>
              </a:ext>
            </a:extLst>
          </p:cNvPr>
          <p:cNvSpPr txBox="1"/>
          <p:nvPr/>
        </p:nvSpPr>
        <p:spPr>
          <a:xfrm>
            <a:off x="365760" y="3039837"/>
            <a:ext cx="7914640" cy="3337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83"/>
              </a:lnSpc>
            </a:pPr>
            <a:endParaRPr lang="ru-RU" sz="1800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083"/>
              </a:lnSpc>
            </a:pPr>
            <a:endParaRPr lang="ru-RU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083"/>
              </a:lnSpc>
            </a:pPr>
            <a:endParaRPr lang="ru-RU" sz="1800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083"/>
              </a:lnSpc>
            </a:pPr>
            <a:endParaRPr lang="ru-RU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083"/>
              </a:lnSpc>
            </a:pPr>
            <a:endParaRPr lang="ru-RU" sz="1800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083"/>
              </a:lnSpc>
            </a:pPr>
            <a:endParaRPr lang="ru-RU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083"/>
              </a:lnSpc>
            </a:pPr>
            <a:endParaRPr lang="ru-RU" sz="1800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083"/>
              </a:lnSpc>
            </a:pPr>
            <a:endParaRPr lang="ru-RU" dirty="0">
              <a:solidFill>
                <a:srgbClr val="161613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083"/>
              </a:lnSpc>
            </a:pP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Через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кроссенс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дети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тренируют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морфологические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формы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связки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слов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умение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строить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повествование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—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это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прямой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вклад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в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речевое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развитие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подготовку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к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школьной</a:t>
            </a: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b="1" dirty="0" err="1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деятельности</a:t>
            </a:r>
            <a:r>
              <a:rPr lang="en-US" sz="1800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xmlns="" val="44584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EE1DFF1-4963-4274-BD39-8EC35F1516C1}"/>
              </a:ext>
            </a:extLst>
          </p:cNvPr>
          <p:cNvSpPr txBox="1"/>
          <p:nvPr/>
        </p:nvSpPr>
        <p:spPr>
          <a:xfrm>
            <a:off x="514927" y="452783"/>
            <a:ext cx="88646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Актуальность:</a:t>
            </a:r>
          </a:p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в современном мире, всё чаще живое общение детям заменяет компьютер и телевидение. Сегодня на наших детей со всех сторон поступают потоки различной информации: телевизоры, компьютеры и другая видеотехника работают в каждой квартире без выходных. В течение дня ребенок получает не только те знания, которые ему нужны для развития, но и то, что увлекает нас, взрослых, совсем не предназначенное для детей! Вследствие чего, неуклонно увеличивается количество детей с несформированной связной речью. Вот почему развитие речи становится все более актуальной проблемой в нашем обществе.</a:t>
            </a:r>
          </a:p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Ничто так не обогащает образную сторону речи детей, как фольклор. Дети сейчас очень мало знают потешек, считалок, сказок, которые могли бы им помочь в развитии речи.</a:t>
            </a:r>
          </a:p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Что же такое фольклор?</a:t>
            </a:r>
          </a:p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Фольклор-это устное народное творчество.</a:t>
            </a:r>
          </a:p>
          <a:p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малых форм фольклора дети учатся выражать ту или иную интонацию: огорчение, нежность и ласку.</a:t>
            </a:r>
          </a:p>
          <a:p>
            <a:r>
              <a:rPr lang="ru-RU" sz="1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А.Усова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О.Ушакова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считают, что потешки, сказки, загадки и пословицы являются богатейшим материалом для развития речи детей.  </a:t>
            </a:r>
          </a:p>
        </p:txBody>
      </p:sp>
    </p:spTree>
    <p:extLst>
      <p:ext uri="{BB962C8B-B14F-4D97-AF65-F5344CB8AC3E}">
        <p14:creationId xmlns:p14="http://schemas.microsoft.com/office/powerpoint/2010/main" xmlns="" val="3230587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EB04D42-A25A-45BD-8213-FE09A2222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8114" y="347870"/>
            <a:ext cx="7641070" cy="6052929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Алгоритм составления</a:t>
            </a:r>
          </a:p>
          <a:p>
            <a:pPr algn="l"/>
            <a:r>
              <a:rPr lang="ru-RU" sz="2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Некоторые этапы составления </a:t>
            </a:r>
            <a:r>
              <a:rPr lang="ru-RU" sz="2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кроссенса</a:t>
            </a:r>
            <a:r>
              <a:rPr lang="ru-RU" sz="2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3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Определить тематику</a:t>
            </a:r>
            <a:r>
              <a:rPr lang="ru-RU" sz="2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(можно использовать тему недели, тему занятия или выбрать любую тематику).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3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Выделить элементы</a:t>
            </a:r>
            <a:r>
              <a:rPr lang="ru-RU" sz="2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— изображения, имеющие отношение к теме.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3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Найти связь между элементами</a:t>
            </a:r>
            <a:r>
              <a:rPr lang="ru-RU" sz="2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, определить последовательность. Обычно устанавливают связь по периметру между ячейками (1–2, 2–3 и т. д.).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3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Сконцентрировать смысл</a:t>
            </a:r>
            <a:r>
              <a:rPr lang="ru-RU" sz="2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в одном элементе (центральный квадрат).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3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Выделить отличительные черты</a:t>
            </a:r>
            <a:r>
              <a:rPr lang="ru-RU" sz="2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каждого элемента, заменив прямые образы и ассоциации косвенными, символическими.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3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Построить ассоциативную связь</a:t>
            </a:r>
            <a:r>
              <a:rPr lang="ru-RU" sz="2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между образами элементов. </a:t>
            </a:r>
          </a:p>
          <a:p>
            <a:pPr algn="l"/>
            <a:r>
              <a:rPr lang="ru-RU" sz="2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Читать </a:t>
            </a:r>
            <a:r>
              <a:rPr lang="ru-RU" sz="2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кроссенс</a:t>
            </a:r>
            <a:r>
              <a:rPr lang="ru-RU" sz="2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можно несколькими способами: </a:t>
            </a:r>
            <a:r>
              <a:rPr lang="ru-RU" sz="2300" b="0" i="0" u="none" strike="noStrike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lang="ru-RU" sz="2300" b="0" i="0" dirty="0"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3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Начать</a:t>
            </a:r>
            <a:r>
              <a:rPr lang="ru-RU" sz="2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можно как с первой, так и с любой узнаваемой картинки.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3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Читать</a:t>
            </a:r>
            <a:r>
              <a:rPr lang="ru-RU" sz="2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кроссенс</a:t>
            </a:r>
            <a:r>
              <a:rPr lang="ru-RU" sz="2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можно слева направо, далее сверху вниз, двигаться только вперёд и заканчивать на центральном квадрате — получается цепочка, завёрнутая «улиткой».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sz="2300" b="1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Центральный квадрат</a:t>
            </a:r>
            <a:r>
              <a:rPr lang="ru-RU" sz="2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 связан со всеми картинками, которые несут прямой смысл, — для разгадки этого </a:t>
            </a:r>
            <a:r>
              <a:rPr lang="ru-RU" sz="2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кроссенса</a:t>
            </a:r>
            <a:r>
              <a:rPr lang="ru-RU" sz="2300" b="0" i="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нужно лишь знание фактов.</a:t>
            </a:r>
          </a:p>
          <a:p>
            <a:endParaRPr lang="ru-RU" dirty="0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xmlns="" id="{FEC3EAD0-4120-456A-A7C6-27E79477F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3157" y="0"/>
            <a:ext cx="3672853" cy="550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43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432" y="487680"/>
            <a:ext cx="3803904" cy="570585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41239" y="953790"/>
            <a:ext cx="5437783" cy="422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292"/>
              </a:lnSpc>
            </a:pPr>
            <a:r>
              <a:rPr lang="en-US" sz="2625" dirty="0">
                <a:solidFill>
                  <a:schemeClr val="accent2">
                    <a:lumMod val="50000"/>
                  </a:scheme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Рекомендации Педагогам и Итог</a:t>
            </a:r>
            <a:endParaRPr lang="en-US" sz="2625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541238" y="1745556"/>
            <a:ext cx="2105422" cy="1966019"/>
          </a:xfrm>
          <a:prstGeom prst="roundRect">
            <a:avLst>
              <a:gd name="adj" fmla="val 4651"/>
            </a:avLst>
          </a:prstGeom>
          <a:solidFill>
            <a:srgbClr val="F9F8F5"/>
          </a:solidFill>
          <a:ln/>
        </p:spPr>
      </p:sp>
      <p:sp>
        <p:nvSpPr>
          <p:cNvPr id="5" name="Shape 2"/>
          <p:cNvSpPr/>
          <p:nvPr/>
        </p:nvSpPr>
        <p:spPr>
          <a:xfrm>
            <a:off x="541238" y="1726506"/>
            <a:ext cx="2105422" cy="76200"/>
          </a:xfrm>
          <a:prstGeom prst="roundRect">
            <a:avLst>
              <a:gd name="adj" fmla="val 26639"/>
            </a:avLst>
          </a:prstGeom>
          <a:solidFill>
            <a:srgbClr val="28282F"/>
          </a:solidFill>
          <a:ln/>
        </p:spPr>
      </p:sp>
      <p:sp>
        <p:nvSpPr>
          <p:cNvPr id="6" name="Shape 3"/>
          <p:cNvSpPr/>
          <p:nvPr/>
        </p:nvSpPr>
        <p:spPr>
          <a:xfrm>
            <a:off x="1390998" y="1542654"/>
            <a:ext cx="405904" cy="405904"/>
          </a:xfrm>
          <a:prstGeom prst="roundRect">
            <a:avLst>
              <a:gd name="adj" fmla="val 187729"/>
            </a:avLst>
          </a:prstGeom>
          <a:solidFill>
            <a:srgbClr val="28282F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512738" y="1664394"/>
            <a:ext cx="162322" cy="16232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95523" y="2083793"/>
            <a:ext cx="1691482" cy="211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92" dirty="0">
                <a:solidFill>
                  <a:schemeClr val="accent2">
                    <a:lumMod val="50000"/>
                  </a:scheme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Начинайте просто</a:t>
            </a:r>
            <a:endParaRPr lang="en-US" sz="1292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Text 5"/>
          <p:cNvSpPr/>
          <p:nvPr/>
        </p:nvSpPr>
        <p:spPr>
          <a:xfrm>
            <a:off x="695523" y="2361604"/>
            <a:ext cx="1796852" cy="9302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Для младших групп — цепочки из 3–4 картинок, постепенное усложнение</a:t>
            </a:r>
            <a:r>
              <a:rPr lang="en-US" sz="1042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042" dirty="0"/>
          </a:p>
        </p:txBody>
      </p:sp>
      <p:sp>
        <p:nvSpPr>
          <p:cNvPr id="10" name="Shape 6"/>
          <p:cNvSpPr/>
          <p:nvPr/>
        </p:nvSpPr>
        <p:spPr>
          <a:xfrm>
            <a:off x="2757289" y="1745556"/>
            <a:ext cx="2105422" cy="1966019"/>
          </a:xfrm>
          <a:prstGeom prst="roundRect">
            <a:avLst>
              <a:gd name="adj" fmla="val 4651"/>
            </a:avLst>
          </a:prstGeom>
          <a:solidFill>
            <a:srgbClr val="F9F8F5"/>
          </a:solidFill>
          <a:ln/>
        </p:spPr>
      </p:sp>
      <p:sp>
        <p:nvSpPr>
          <p:cNvPr id="11" name="Shape 7"/>
          <p:cNvSpPr/>
          <p:nvPr/>
        </p:nvSpPr>
        <p:spPr>
          <a:xfrm>
            <a:off x="2757289" y="1726506"/>
            <a:ext cx="2105422" cy="76200"/>
          </a:xfrm>
          <a:prstGeom prst="roundRect">
            <a:avLst>
              <a:gd name="adj" fmla="val 26639"/>
            </a:avLst>
          </a:prstGeom>
          <a:solidFill>
            <a:srgbClr val="28282F"/>
          </a:solidFill>
          <a:ln/>
        </p:spPr>
      </p:sp>
      <p:sp>
        <p:nvSpPr>
          <p:cNvPr id="12" name="Shape 8"/>
          <p:cNvSpPr/>
          <p:nvPr/>
        </p:nvSpPr>
        <p:spPr>
          <a:xfrm>
            <a:off x="3607049" y="1542654"/>
            <a:ext cx="405904" cy="405904"/>
          </a:xfrm>
          <a:prstGeom prst="roundRect">
            <a:avLst>
              <a:gd name="adj" fmla="val 187729"/>
            </a:avLst>
          </a:prstGeom>
          <a:solidFill>
            <a:srgbClr val="28282F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728789" y="1664394"/>
            <a:ext cx="162322" cy="16232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911574" y="2083793"/>
            <a:ext cx="1784152" cy="211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92" dirty="0">
                <a:solidFill>
                  <a:schemeClr val="accent2">
                    <a:lumMod val="50000"/>
                  </a:scheme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Индивидуализируйте</a:t>
            </a:r>
            <a:endParaRPr lang="en-US" sz="1292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Text 10"/>
          <p:cNvSpPr/>
          <p:nvPr/>
        </p:nvSpPr>
        <p:spPr>
          <a:xfrm>
            <a:off x="2911574" y="2361604"/>
            <a:ext cx="1796852" cy="10673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Учитывайте словарный запас и темп каждого ребёнка — предлагайте подсказки.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Shape 11"/>
          <p:cNvSpPr/>
          <p:nvPr/>
        </p:nvSpPr>
        <p:spPr>
          <a:xfrm>
            <a:off x="4973340" y="1745556"/>
            <a:ext cx="2105422" cy="1966019"/>
          </a:xfrm>
          <a:prstGeom prst="roundRect">
            <a:avLst>
              <a:gd name="adj" fmla="val 4651"/>
            </a:avLst>
          </a:prstGeom>
          <a:solidFill>
            <a:srgbClr val="F9F8F5"/>
          </a:solidFill>
          <a:ln/>
        </p:spPr>
      </p:sp>
      <p:sp>
        <p:nvSpPr>
          <p:cNvPr id="17" name="Shape 12"/>
          <p:cNvSpPr/>
          <p:nvPr/>
        </p:nvSpPr>
        <p:spPr>
          <a:xfrm>
            <a:off x="4973340" y="1726506"/>
            <a:ext cx="2105422" cy="76200"/>
          </a:xfrm>
          <a:prstGeom prst="roundRect">
            <a:avLst>
              <a:gd name="adj" fmla="val 26639"/>
            </a:avLst>
          </a:prstGeom>
          <a:solidFill>
            <a:srgbClr val="28282F"/>
          </a:solidFill>
          <a:ln/>
        </p:spPr>
      </p:sp>
      <p:sp>
        <p:nvSpPr>
          <p:cNvPr id="18" name="Shape 13"/>
          <p:cNvSpPr/>
          <p:nvPr/>
        </p:nvSpPr>
        <p:spPr>
          <a:xfrm>
            <a:off x="5823100" y="1542654"/>
            <a:ext cx="405904" cy="405904"/>
          </a:xfrm>
          <a:prstGeom prst="roundRect">
            <a:avLst>
              <a:gd name="adj" fmla="val 187729"/>
            </a:avLst>
          </a:prstGeom>
          <a:solidFill>
            <a:srgbClr val="28282F"/>
          </a:solidFill>
          <a:ln/>
        </p:spPr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5944840" y="1664394"/>
            <a:ext cx="162322" cy="162322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5127625" y="2083793"/>
            <a:ext cx="1796852" cy="422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sz="1292" dirty="0">
                <a:solidFill>
                  <a:schemeClr val="accent2">
                    <a:lumMod val="50000"/>
                  </a:scheme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Делайте игру волшебной</a:t>
            </a:r>
            <a:endParaRPr lang="en-US" sz="1292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Text 15"/>
          <p:cNvSpPr/>
          <p:nvPr/>
        </p:nvSpPr>
        <p:spPr>
          <a:xfrm>
            <a:off x="5197574" y="2295228"/>
            <a:ext cx="1796852" cy="12620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sz="1600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Превращайте задания в истории, роли и мини‑спектакли для эмоционального запоминания.</a:t>
            </a: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Shape 16"/>
          <p:cNvSpPr/>
          <p:nvPr/>
        </p:nvSpPr>
        <p:spPr>
          <a:xfrm>
            <a:off x="541238" y="4106267"/>
            <a:ext cx="6789091" cy="1164034"/>
          </a:xfrm>
          <a:prstGeom prst="roundRect">
            <a:avLst>
              <a:gd name="adj" fmla="val 7855"/>
            </a:avLst>
          </a:prstGeom>
          <a:solidFill>
            <a:srgbClr val="F9F8F5"/>
          </a:solidFill>
          <a:ln/>
        </p:spPr>
      </p:sp>
      <p:sp>
        <p:nvSpPr>
          <p:cNvPr id="23" name="Shape 17"/>
          <p:cNvSpPr/>
          <p:nvPr/>
        </p:nvSpPr>
        <p:spPr>
          <a:xfrm>
            <a:off x="541239" y="4006057"/>
            <a:ext cx="6537523" cy="76200"/>
          </a:xfrm>
          <a:prstGeom prst="roundRect">
            <a:avLst>
              <a:gd name="adj" fmla="val 26639"/>
            </a:avLst>
          </a:prstGeom>
          <a:solidFill>
            <a:srgbClr val="28282F"/>
          </a:solidFill>
          <a:ln/>
        </p:spPr>
      </p:sp>
      <p:sp>
        <p:nvSpPr>
          <p:cNvPr id="24" name="Shape 18"/>
          <p:cNvSpPr/>
          <p:nvPr/>
        </p:nvSpPr>
        <p:spPr>
          <a:xfrm>
            <a:off x="3607049" y="3822205"/>
            <a:ext cx="405904" cy="405904"/>
          </a:xfrm>
          <a:prstGeom prst="roundRect">
            <a:avLst>
              <a:gd name="adj" fmla="val 187729"/>
            </a:avLst>
          </a:prstGeom>
          <a:solidFill>
            <a:srgbClr val="28282F"/>
          </a:solidFill>
          <a:ln/>
        </p:spPr>
      </p:sp>
      <p:pic>
        <p:nvPicPr>
          <p:cNvPr id="25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728789" y="3943945"/>
            <a:ext cx="162322" cy="162322"/>
          </a:xfrm>
          <a:prstGeom prst="rect">
            <a:avLst/>
          </a:prstGeom>
        </p:spPr>
      </p:pic>
      <p:sp>
        <p:nvSpPr>
          <p:cNvPr id="26" name="Text 19"/>
          <p:cNvSpPr/>
          <p:nvPr/>
        </p:nvSpPr>
        <p:spPr>
          <a:xfrm>
            <a:off x="695524" y="4363343"/>
            <a:ext cx="1975048" cy="2114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1625"/>
              </a:lnSpc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DM Sans Medium" pitchFamily="34" charset="0"/>
                <a:ea typeface="DM Sans Medium" pitchFamily="34" charset="-122"/>
                <a:cs typeface="DM Sans Medium" pitchFamily="34" charset="-120"/>
              </a:rPr>
              <a:t>Отслеживайте прогресс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Text 20"/>
          <p:cNvSpPr/>
          <p:nvPr/>
        </p:nvSpPr>
        <p:spPr>
          <a:xfrm>
            <a:off x="695524" y="4641156"/>
            <a:ext cx="6228953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Фиксируйте изменения в речи и умении строить повествование — используйте примеры для родительских отчётов</a:t>
            </a:r>
            <a:r>
              <a:rPr lang="en-US" sz="1042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042" dirty="0"/>
          </a:p>
        </p:txBody>
      </p:sp>
      <p:sp>
        <p:nvSpPr>
          <p:cNvPr id="28" name="Text 21"/>
          <p:cNvSpPr/>
          <p:nvPr/>
        </p:nvSpPr>
        <p:spPr>
          <a:xfrm>
            <a:off x="541238" y="5313660"/>
            <a:ext cx="6992623" cy="7447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1542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Кроссенс — доступный и мощный инструмент: от картинки к слову, от слова к мыслям. Регулярная работа формирует богатую, связную речь и развивает мышление, подготавливая детей к успешному обучению в школе</a:t>
            </a:r>
            <a:r>
              <a:rPr lang="en-US" sz="1042" dirty="0">
                <a:solidFill>
                  <a:srgbClr val="161613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042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xmlns="" id="{6F3BA13A-7E9D-44B1-B6A4-1822DD1B9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152" y="335280"/>
            <a:ext cx="4047744" cy="6071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40DB95E-275D-45B7-858C-3E37FE623179}"/>
              </a:ext>
            </a:extLst>
          </p:cNvPr>
          <p:cNvSpPr txBox="1"/>
          <p:nvPr/>
        </p:nvSpPr>
        <p:spPr>
          <a:xfrm>
            <a:off x="457201" y="407504"/>
            <a:ext cx="716280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/>
                <a:latin typeface="YS Text"/>
              </a:rPr>
              <a:t>Результаты</a:t>
            </a:r>
          </a:p>
          <a:p>
            <a:pPr algn="l"/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YS Text"/>
              </a:rPr>
              <a:t>Некоторые результаты применения технологии «</a:t>
            </a:r>
            <a:r>
              <a:rPr lang="ru-RU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YS Text"/>
              </a:rPr>
              <a:t>Кроссенс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YS Text"/>
              </a:rPr>
              <a:t>» в детском саду:</a:t>
            </a:r>
          </a:p>
          <a:p>
            <a:pPr algn="l"/>
            <a:endParaRPr lang="ru-RU" b="0" i="0" dirty="0">
              <a:solidFill>
                <a:schemeClr val="accent2">
                  <a:lumMod val="75000"/>
                </a:schemeClr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YS Text"/>
              </a:rPr>
              <a:t>Повышение уровня развития познавательных процессов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YS Text"/>
              </a:rPr>
              <a:t> — игровые упражнения помогают формировать навыки пространственной ориентировки. 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chemeClr val="accent2">
                  <a:lumMod val="75000"/>
                </a:schemeClr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YS Text"/>
              </a:rPr>
              <a:t>Совершенствование речи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YS Text"/>
              </a:rPr>
              <a:t> — дети учатся находить ассоциативные связи, задавать вопросы, делать выводы, составлять рассказы. 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ru-RU" b="0" i="0" dirty="0">
              <a:solidFill>
                <a:schemeClr val="accent2">
                  <a:lumMod val="75000"/>
                </a:schemeClr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YS Text"/>
              </a:rPr>
              <a:t>Повышение мотивации детей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YS Text"/>
              </a:rPr>
              <a:t> в продуктивно-исследовательской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xmlns="" val="280297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5708c82f81425bebb0eccc0e863db8c3.jpeg">
            <a:extLst>
              <a:ext uri="{FF2B5EF4-FFF2-40B4-BE49-F238E27FC236}">
                <a16:creationId xmlns:a16="http://schemas.microsoft.com/office/drawing/2014/main" xmlns="" id="{4C8619BE-D6C4-450E-AEA7-D3A56636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8464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445A325-ADDF-4238-9C64-19069B198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18608" y="159048"/>
            <a:ext cx="8495824" cy="6425302"/>
          </a:xfrm>
        </p:spPr>
      </p:pic>
    </p:spTree>
    <p:extLst>
      <p:ext uri="{BB962C8B-B14F-4D97-AF65-F5344CB8AC3E}">
        <p14:creationId xmlns:p14="http://schemas.microsoft.com/office/powerpoint/2010/main" xmlns="" val="11163792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56E5735B-C267-46C9-BE1E-3F093A403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05286" y="650171"/>
            <a:ext cx="4146120" cy="5528160"/>
          </a:xfrm>
        </p:spPr>
      </p:pic>
    </p:spTree>
    <p:extLst>
      <p:ext uri="{BB962C8B-B14F-4D97-AF65-F5344CB8AC3E}">
        <p14:creationId xmlns:p14="http://schemas.microsoft.com/office/powerpoint/2010/main" xmlns="" val="317350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4">
            <a:extLst>
              <a:ext uri="{FF2B5EF4-FFF2-40B4-BE49-F238E27FC236}">
                <a16:creationId xmlns:a16="http://schemas.microsoft.com/office/drawing/2014/main" xmlns="" id="{6251A6BE-A7FC-4F2D-A2C6-369D3EF64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7424" y="51992"/>
            <a:ext cx="9346450" cy="643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78582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Открытки-с-Золушкой-скачать-бесплатно-Открытки-с-Золушкой-онлайн-17144.gif">
            <a:extLst>
              <a:ext uri="{FF2B5EF4-FFF2-40B4-BE49-F238E27FC236}">
                <a16:creationId xmlns:a16="http://schemas.microsoft.com/office/drawing/2014/main" xmlns="" id="{4DFC7184-D5E2-4231-AF7C-D35A27C9DC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79521" y="553328"/>
            <a:ext cx="7064477" cy="534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604899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4D4349E-9BBB-4AD3-90D3-7A9B335C50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35724" y="359764"/>
            <a:ext cx="2614190" cy="36032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CC135B-FBBB-4129-BDD9-114F3485A2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6807" y="359764"/>
            <a:ext cx="2278505" cy="22785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59B32A4-8EAF-409D-B986-3B27F82E7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2262" y="359765"/>
            <a:ext cx="3223462" cy="223544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9F242F1-5EA9-419A-BBA1-A33ED48A5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5447" y="2623279"/>
            <a:ext cx="2278504" cy="360951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95D26CE-B499-424D-BE7D-0E35AA9139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4129" y="3962990"/>
            <a:ext cx="2665785" cy="22354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E06595F-1673-4A2A-A6F4-08A768CF70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81769" y="4430985"/>
            <a:ext cx="2665786" cy="18209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15CB11-4A43-420E-9667-4167C58774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74988" y="2595207"/>
            <a:ext cx="1719698" cy="183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6235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dc53d5cadbe2cfe2f1bcf1ce6eav.gif">
            <a:extLst>
              <a:ext uri="{FF2B5EF4-FFF2-40B4-BE49-F238E27FC236}">
                <a16:creationId xmlns:a16="http://schemas.microsoft.com/office/drawing/2014/main" xmlns="" id="{3A45AE94-FC0D-45D1-9D98-C4F5B9D3F4E3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6302" y="0"/>
            <a:ext cx="5108715" cy="681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0733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6F8534D-70E9-422C-ACC4-294B168FBAB2}"/>
              </a:ext>
            </a:extLst>
          </p:cNvPr>
          <p:cNvSpPr txBox="1"/>
          <p:nvPr/>
        </p:nvSpPr>
        <p:spPr>
          <a:xfrm>
            <a:off x="258418" y="149087"/>
            <a:ext cx="6772511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Цель работы: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sz="16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речь детей дошкольного возраста  по средством использования  фольклора.</a:t>
            </a:r>
          </a:p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Задачи:</a:t>
            </a:r>
            <a:r>
              <a:rPr lang="ru-RU" sz="20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 algn="ctr"/>
            <a:endParaRPr lang="ru-RU" sz="20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представления детей о разных формах фольклора;</a:t>
            </a:r>
          </a:p>
          <a:p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грамматическую сторону речи, диалогическую и монологическую связную речь;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обогатить словарный запас; воспитать звуковую культуру речи (правильное звукопроизношение, умение регулировать темп, громкость, дыхание);</a:t>
            </a:r>
          </a:p>
          <a:p>
            <a:pPr algn="l"/>
            <a:r>
              <a:rPr lang="ru-RU" b="0" i="0" u="none" strike="noStrike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-Показать детям красоту русского языка через устное народное творчество , выраженное в песнях, припевках, </a:t>
            </a:r>
            <a:r>
              <a:rPr lang="ru-RU" sz="1800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закличках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сказках, поговорках;</a:t>
            </a:r>
          </a:p>
          <a:p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интерес к фольклору;</a:t>
            </a:r>
          </a:p>
          <a:p>
            <a:endParaRPr lang="ru-RU" sz="1800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любовь к народному искусству и народным традициям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8F707AB-3E00-471F-B5FD-FF7206C47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929" y="65226"/>
            <a:ext cx="5045661" cy="672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6786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31B095B-2D8E-4CEE-804D-FDE2F6947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120" t="-3145" r="19658" b="3145"/>
          <a:stretch/>
        </p:blipFill>
        <p:spPr>
          <a:xfrm>
            <a:off x="1085850" y="134987"/>
            <a:ext cx="3308838" cy="31126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9061F7E-D75E-45C0-AC94-D9E777DB39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94688" y="248029"/>
            <a:ext cx="3028571" cy="302857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E83F4D7-C841-405C-A6D4-C23530E8F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5616" y="3247646"/>
            <a:ext cx="3149306" cy="27241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3280388-EC0F-47FB-BE24-B18422A6E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3259" y="248029"/>
            <a:ext cx="4223602" cy="62484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BF62A0A-B836-4EF0-AFE0-DDDD0B114E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02920" y="3274409"/>
            <a:ext cx="3020339" cy="322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914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a3bbdb908efb0f3f40f88ca5f6ts.gif">
            <a:extLst>
              <a:ext uri="{FF2B5EF4-FFF2-40B4-BE49-F238E27FC236}">
                <a16:creationId xmlns:a16="http://schemas.microsoft.com/office/drawing/2014/main" xmlns="" id="{7F67C83D-8DEF-40AB-95C8-AD3B3F6F00CF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7218" y="46762"/>
            <a:ext cx="5410862" cy="64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879428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A9C5A1-2E56-4184-AA25-259AC74A8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User\Desktop\43585c6528bb7c4875ffb39afcb41470.gif">
            <a:extLst>
              <a:ext uri="{FF2B5EF4-FFF2-40B4-BE49-F238E27FC236}">
                <a16:creationId xmlns:a16="http://schemas.microsoft.com/office/drawing/2014/main" xmlns="" id="{149F79FC-59F2-4B92-BAFB-D3D7E9858B1C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865"/>
            <a:ext cx="12192000" cy="679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5D6D54A-0DF3-4A1A-A46D-BCC47601A126}"/>
              </a:ext>
            </a:extLst>
          </p:cNvPr>
          <p:cNvSpPr txBox="1"/>
          <p:nvPr/>
        </p:nvSpPr>
        <p:spPr>
          <a:xfrm>
            <a:off x="1920741" y="1561068"/>
            <a:ext cx="61098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ru-RU" sz="4000" b="1" dirty="0">
                <a:solidFill>
                  <a:srgbClr val="7030A0"/>
                </a:solidFill>
              </a:rPr>
              <a:t>Вы молодцы!</a:t>
            </a:r>
            <a:r>
              <a:rPr lang="ru-RU" sz="4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3081053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268C22-11A9-476E-A667-B6C4A39ED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ADB7B3-F7FA-4124-8ED9-28A81C6879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ED8B0785-63E4-44C0-A1D6-B2B49B85A6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166267207"/>
              </p:ext>
            </p:extLst>
          </p:nvPr>
        </p:nvGraphicFramePr>
        <p:xfrm>
          <a:off x="315884" y="249073"/>
          <a:ext cx="11084186" cy="6234854"/>
        </p:xfrm>
        <a:graphic>
          <a:graphicData uri="http://schemas.openxmlformats.org/presentationml/2006/ole">
            <p:oleObj spid="_x0000_s2062" name="Acrobat Document" r:id="rId3" imgW="6192000" imgH="3474000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511133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736ED7-D9E1-47D9-928A-2A3B03018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BA228B64-CCEF-4168-BB24-6B4F16EC25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243" y="370098"/>
            <a:ext cx="10876096" cy="611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36614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2AB39041-70E1-4A71-A065-89F7D1464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4019546" cy="230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7A05AD3B-32FF-4BD8-AF68-D794ED08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9546" y="0"/>
            <a:ext cx="4152908" cy="230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68720F8B-DF5B-4D3A-9B45-F11AF563A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55" y="0"/>
            <a:ext cx="4019546" cy="230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3102561D-CCB8-470D-95CA-05E3CCAB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54" y="2302669"/>
            <a:ext cx="4019546" cy="224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F7ADE7E1-D1B7-4890-A7E6-0F41DD569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54" y="4543424"/>
            <a:ext cx="4019546" cy="231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24D690E2-1F0C-4D04-9D2C-E42E0FB7F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9545" y="4540251"/>
            <a:ext cx="4152908" cy="23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CBA7B673-D749-441F-AD67-C272B3D70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41837"/>
            <a:ext cx="4019544" cy="231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149F1336-94A1-4372-8FB1-478471777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99495"/>
            <a:ext cx="4019544" cy="224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87C5271D-C1FD-46CA-941A-9DE7E413BF76}"/>
              </a:ext>
            </a:extLst>
          </p:cNvPr>
          <p:cNvSpPr/>
          <p:nvPr/>
        </p:nvSpPr>
        <p:spPr>
          <a:xfrm>
            <a:off x="4019543" y="2301082"/>
            <a:ext cx="4152907" cy="2239168"/>
          </a:xfrm>
          <a:prstGeom prst="rect">
            <a:avLst/>
          </a:prstGeom>
          <a:solidFill>
            <a:srgbClr val="0D0D0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 descr="Знак вопроса">
            <a:extLst>
              <a:ext uri="{FF2B5EF4-FFF2-40B4-BE49-F238E27FC236}">
                <a16:creationId xmlns:a16="http://schemas.microsoft.com/office/drawing/2014/main" xmlns="" id="{F54D036A-0B3C-402E-9A0F-21A0A08C95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001812" y="2299494"/>
            <a:ext cx="2188368" cy="2239168"/>
          </a:xfrm>
          <a:prstGeom prst="rect">
            <a:avLst/>
          </a:prstGeom>
        </p:spPr>
      </p:pic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xmlns="" id="{4479771D-436C-4C71-A5A0-794E6C9BB668}"/>
              </a:ext>
            </a:extLst>
          </p:cNvPr>
          <p:cNvSpPr/>
          <p:nvPr/>
        </p:nvSpPr>
        <p:spPr>
          <a:xfrm>
            <a:off x="3528410" y="996951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: вправо 62">
            <a:extLst>
              <a:ext uri="{FF2B5EF4-FFF2-40B4-BE49-F238E27FC236}">
                <a16:creationId xmlns:a16="http://schemas.microsoft.com/office/drawing/2014/main" xmlns="" id="{4E962ACC-F614-4E70-B435-63FB266C2789}"/>
              </a:ext>
            </a:extLst>
          </p:cNvPr>
          <p:cNvSpPr/>
          <p:nvPr/>
        </p:nvSpPr>
        <p:spPr>
          <a:xfrm>
            <a:off x="7681321" y="996157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: вправо 63">
            <a:extLst>
              <a:ext uri="{FF2B5EF4-FFF2-40B4-BE49-F238E27FC236}">
                <a16:creationId xmlns:a16="http://schemas.microsoft.com/office/drawing/2014/main" xmlns="" id="{FCC4A783-D8A4-414C-AE1B-4F7AED23E176}"/>
              </a:ext>
            </a:extLst>
          </p:cNvPr>
          <p:cNvSpPr/>
          <p:nvPr/>
        </p:nvSpPr>
        <p:spPr>
          <a:xfrm rot="10800000">
            <a:off x="7681321" y="5545535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: вправо 64">
            <a:extLst>
              <a:ext uri="{FF2B5EF4-FFF2-40B4-BE49-F238E27FC236}">
                <a16:creationId xmlns:a16="http://schemas.microsoft.com/office/drawing/2014/main" xmlns="" id="{F8B14644-FF95-4335-B5C2-EECF71788F51}"/>
              </a:ext>
            </a:extLst>
          </p:cNvPr>
          <p:cNvSpPr/>
          <p:nvPr/>
        </p:nvSpPr>
        <p:spPr>
          <a:xfrm rot="10800000">
            <a:off x="3528410" y="553720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: вправо 65">
            <a:extLst>
              <a:ext uri="{FF2B5EF4-FFF2-40B4-BE49-F238E27FC236}">
                <a16:creationId xmlns:a16="http://schemas.microsoft.com/office/drawing/2014/main" xmlns="" id="{AC9CDA17-0485-4C65-AF9E-36981404ABD3}"/>
              </a:ext>
            </a:extLst>
          </p:cNvPr>
          <p:cNvSpPr/>
          <p:nvPr/>
        </p:nvSpPr>
        <p:spPr>
          <a:xfrm>
            <a:off x="3528407" y="327819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: вниз 67">
            <a:extLst>
              <a:ext uri="{FF2B5EF4-FFF2-40B4-BE49-F238E27FC236}">
                <a16:creationId xmlns:a16="http://schemas.microsoft.com/office/drawing/2014/main" xmlns="" id="{AB514C24-49B1-4CAB-86F1-4E084675DDD1}"/>
              </a:ext>
            </a:extLst>
          </p:cNvPr>
          <p:cNvSpPr/>
          <p:nvPr/>
        </p:nvSpPr>
        <p:spPr>
          <a:xfrm>
            <a:off x="10028636" y="1808359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: вниз 68">
            <a:extLst>
              <a:ext uri="{FF2B5EF4-FFF2-40B4-BE49-F238E27FC236}">
                <a16:creationId xmlns:a16="http://schemas.microsoft.com/office/drawing/2014/main" xmlns="" id="{3A85CB70-F5B7-45E5-B6BF-13F895738C31}"/>
              </a:ext>
            </a:extLst>
          </p:cNvPr>
          <p:cNvSpPr/>
          <p:nvPr/>
        </p:nvSpPr>
        <p:spPr>
          <a:xfrm>
            <a:off x="10028636" y="4047527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: вверх 69">
            <a:extLst>
              <a:ext uri="{FF2B5EF4-FFF2-40B4-BE49-F238E27FC236}">
                <a16:creationId xmlns:a16="http://schemas.microsoft.com/office/drawing/2014/main" xmlns="" id="{9A27EE4A-3F5D-4D19-AA8A-A48EAC7A1C57}"/>
              </a:ext>
            </a:extLst>
          </p:cNvPr>
          <p:cNvSpPr/>
          <p:nvPr/>
        </p:nvSpPr>
        <p:spPr>
          <a:xfrm>
            <a:off x="1856179" y="4047526"/>
            <a:ext cx="307182" cy="982269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62815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87C5271D-C1FD-46CA-941A-9DE7E413BF76}"/>
              </a:ext>
            </a:extLst>
          </p:cNvPr>
          <p:cNvSpPr/>
          <p:nvPr/>
        </p:nvSpPr>
        <p:spPr>
          <a:xfrm>
            <a:off x="4019545" y="2296415"/>
            <a:ext cx="4152907" cy="2239168"/>
          </a:xfrm>
          <a:prstGeom prst="rect">
            <a:avLst/>
          </a:prstGeom>
          <a:solidFill>
            <a:srgbClr val="0D0D0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xmlns="" id="{2AB39041-70E1-4A71-A065-89F7D1464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4019546" cy="230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7A05AD3B-32FF-4BD8-AF68-D794ED08D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9546" y="0"/>
            <a:ext cx="4152908" cy="230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68720F8B-DF5B-4D3A-9B45-F11AF563A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55" y="0"/>
            <a:ext cx="4019546" cy="230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3102561D-CCB8-470D-95CA-05E3CCABB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54" y="2302669"/>
            <a:ext cx="4019546" cy="224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F7ADE7E1-D1B7-4890-A7E6-0F41DD569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54" y="4543424"/>
            <a:ext cx="4019546" cy="231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24D690E2-1F0C-4D04-9D2C-E42E0FB7F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9545" y="4540251"/>
            <a:ext cx="4152908" cy="23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CBA7B673-D749-441F-AD67-C272B3D708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41837"/>
            <a:ext cx="4019544" cy="231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149F1336-94A1-4372-8FB1-478471777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96415"/>
            <a:ext cx="4019544" cy="224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xmlns="" id="{4479771D-436C-4C71-A5A0-794E6C9BB668}"/>
              </a:ext>
            </a:extLst>
          </p:cNvPr>
          <p:cNvSpPr/>
          <p:nvPr/>
        </p:nvSpPr>
        <p:spPr>
          <a:xfrm>
            <a:off x="3528410" y="996951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: вправо 62">
            <a:extLst>
              <a:ext uri="{FF2B5EF4-FFF2-40B4-BE49-F238E27FC236}">
                <a16:creationId xmlns:a16="http://schemas.microsoft.com/office/drawing/2014/main" xmlns="" id="{4E962ACC-F614-4E70-B435-63FB266C2789}"/>
              </a:ext>
            </a:extLst>
          </p:cNvPr>
          <p:cNvSpPr/>
          <p:nvPr/>
        </p:nvSpPr>
        <p:spPr>
          <a:xfrm>
            <a:off x="7681321" y="996157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: вправо 63">
            <a:extLst>
              <a:ext uri="{FF2B5EF4-FFF2-40B4-BE49-F238E27FC236}">
                <a16:creationId xmlns:a16="http://schemas.microsoft.com/office/drawing/2014/main" xmlns="" id="{FCC4A783-D8A4-414C-AE1B-4F7AED23E176}"/>
              </a:ext>
            </a:extLst>
          </p:cNvPr>
          <p:cNvSpPr/>
          <p:nvPr/>
        </p:nvSpPr>
        <p:spPr>
          <a:xfrm rot="10800000">
            <a:off x="7681321" y="5545535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: вправо 64">
            <a:extLst>
              <a:ext uri="{FF2B5EF4-FFF2-40B4-BE49-F238E27FC236}">
                <a16:creationId xmlns:a16="http://schemas.microsoft.com/office/drawing/2014/main" xmlns="" id="{F8B14644-FF95-4335-B5C2-EECF71788F51}"/>
              </a:ext>
            </a:extLst>
          </p:cNvPr>
          <p:cNvSpPr/>
          <p:nvPr/>
        </p:nvSpPr>
        <p:spPr>
          <a:xfrm rot="10800000">
            <a:off x="3528410" y="553720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: вниз 67">
            <a:extLst>
              <a:ext uri="{FF2B5EF4-FFF2-40B4-BE49-F238E27FC236}">
                <a16:creationId xmlns:a16="http://schemas.microsoft.com/office/drawing/2014/main" xmlns="" id="{AB514C24-49B1-4CAB-86F1-4E084675DDD1}"/>
              </a:ext>
            </a:extLst>
          </p:cNvPr>
          <p:cNvSpPr/>
          <p:nvPr/>
        </p:nvSpPr>
        <p:spPr>
          <a:xfrm>
            <a:off x="10028636" y="1808359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: вниз 68">
            <a:extLst>
              <a:ext uri="{FF2B5EF4-FFF2-40B4-BE49-F238E27FC236}">
                <a16:creationId xmlns:a16="http://schemas.microsoft.com/office/drawing/2014/main" xmlns="" id="{3A85CB70-F5B7-45E5-B6BF-13F895738C31}"/>
              </a:ext>
            </a:extLst>
          </p:cNvPr>
          <p:cNvSpPr/>
          <p:nvPr/>
        </p:nvSpPr>
        <p:spPr>
          <a:xfrm>
            <a:off x="10028636" y="4047527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: вверх 69">
            <a:extLst>
              <a:ext uri="{FF2B5EF4-FFF2-40B4-BE49-F238E27FC236}">
                <a16:creationId xmlns:a16="http://schemas.microsoft.com/office/drawing/2014/main" xmlns="" id="{9A27EE4A-3F5D-4D19-AA8A-A48EAC7A1C57}"/>
              </a:ext>
            </a:extLst>
          </p:cNvPr>
          <p:cNvSpPr/>
          <p:nvPr/>
        </p:nvSpPr>
        <p:spPr>
          <a:xfrm>
            <a:off x="1856179" y="4047526"/>
            <a:ext cx="307182" cy="982269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DBEBA8E-21A9-4944-9C2A-134962530BF5}"/>
              </a:ext>
            </a:extLst>
          </p:cNvPr>
          <p:cNvSpPr txBox="1"/>
          <p:nvPr/>
        </p:nvSpPr>
        <p:spPr>
          <a:xfrm flipH="1">
            <a:off x="4265109" y="3185166"/>
            <a:ext cx="415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Василиса Премудрая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647EB3C-A9DA-45E8-90A0-57E3515DB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6" t="-461" r="3290" b="38674"/>
          <a:stretch/>
        </p:blipFill>
        <p:spPr bwMode="auto">
          <a:xfrm>
            <a:off x="4019540" y="2271706"/>
            <a:ext cx="4152908" cy="226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Стрелка: вправо 65">
            <a:extLst>
              <a:ext uri="{FF2B5EF4-FFF2-40B4-BE49-F238E27FC236}">
                <a16:creationId xmlns:a16="http://schemas.microsoft.com/office/drawing/2014/main" xmlns="" id="{AC9CDA17-0485-4C65-AF9E-36981404ABD3}"/>
              </a:ext>
            </a:extLst>
          </p:cNvPr>
          <p:cNvSpPr/>
          <p:nvPr/>
        </p:nvSpPr>
        <p:spPr>
          <a:xfrm>
            <a:off x="3528407" y="327819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872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>
            <a:extLst>
              <a:ext uri="{FF2B5EF4-FFF2-40B4-BE49-F238E27FC236}">
                <a16:creationId xmlns:a16="http://schemas.microsoft.com/office/drawing/2014/main" xmlns="" id="{3BCA1BB4-0A53-4138-9AFF-BEB511655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09" t="2120" r="3581"/>
          <a:stretch/>
        </p:blipFill>
        <p:spPr bwMode="auto">
          <a:xfrm>
            <a:off x="0" y="2297910"/>
            <a:ext cx="4019540" cy="223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xmlns="" id="{B091F82E-CAF5-4B67-AC09-73A60AA0B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718" y="4534099"/>
            <a:ext cx="4030258" cy="232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2429E863-0357-4434-B792-7D3278AFE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9540" y="4535884"/>
            <a:ext cx="4163614" cy="232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xmlns="" id="{CB67093C-8C90-44A8-A9C7-286FD421E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3154" y="4534297"/>
            <a:ext cx="4019545" cy="23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017DC352-20ED-4412-96E8-1FBDC31DD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3154" y="2304057"/>
            <a:ext cx="4008835" cy="223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0C0EA428-C1D3-4180-A8F2-E914C05F1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44" y="1986"/>
            <a:ext cx="4019545" cy="231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0F0FDD47-1EE0-4BEE-A955-A9D4F359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9541" y="-4760"/>
            <a:ext cx="4152907" cy="230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8242BC6-FA1E-4550-AD05-50BC2F6CE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6"/>
            <a:ext cx="4019544" cy="229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87C5271D-C1FD-46CA-941A-9DE7E413BF76}"/>
              </a:ext>
            </a:extLst>
          </p:cNvPr>
          <p:cNvSpPr/>
          <p:nvPr/>
        </p:nvSpPr>
        <p:spPr>
          <a:xfrm>
            <a:off x="4019543" y="2301082"/>
            <a:ext cx="4163611" cy="2239168"/>
          </a:xfrm>
          <a:prstGeom prst="rect">
            <a:avLst/>
          </a:prstGeom>
          <a:solidFill>
            <a:srgbClr val="0D0D0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 descr="Знак вопроса">
            <a:extLst>
              <a:ext uri="{FF2B5EF4-FFF2-40B4-BE49-F238E27FC236}">
                <a16:creationId xmlns:a16="http://schemas.microsoft.com/office/drawing/2014/main" xmlns="" id="{F54D036A-0B3C-402E-9A0F-21A0A08C95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001812" y="2299494"/>
            <a:ext cx="2188368" cy="2239168"/>
          </a:xfrm>
          <a:prstGeom prst="rect">
            <a:avLst/>
          </a:prstGeom>
        </p:spPr>
      </p:pic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xmlns="" id="{4479771D-436C-4C71-A5A0-794E6C9BB668}"/>
              </a:ext>
            </a:extLst>
          </p:cNvPr>
          <p:cNvSpPr/>
          <p:nvPr/>
        </p:nvSpPr>
        <p:spPr>
          <a:xfrm>
            <a:off x="3528410" y="996951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: вправо 62">
            <a:extLst>
              <a:ext uri="{FF2B5EF4-FFF2-40B4-BE49-F238E27FC236}">
                <a16:creationId xmlns:a16="http://schemas.microsoft.com/office/drawing/2014/main" xmlns="" id="{4E962ACC-F614-4E70-B435-63FB266C2789}"/>
              </a:ext>
            </a:extLst>
          </p:cNvPr>
          <p:cNvSpPr/>
          <p:nvPr/>
        </p:nvSpPr>
        <p:spPr>
          <a:xfrm>
            <a:off x="7681321" y="996157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: вправо 63">
            <a:extLst>
              <a:ext uri="{FF2B5EF4-FFF2-40B4-BE49-F238E27FC236}">
                <a16:creationId xmlns:a16="http://schemas.microsoft.com/office/drawing/2014/main" xmlns="" id="{FCC4A783-D8A4-414C-AE1B-4F7AED23E176}"/>
              </a:ext>
            </a:extLst>
          </p:cNvPr>
          <p:cNvSpPr/>
          <p:nvPr/>
        </p:nvSpPr>
        <p:spPr>
          <a:xfrm rot="10800000">
            <a:off x="7681321" y="5545535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: вправо 64">
            <a:extLst>
              <a:ext uri="{FF2B5EF4-FFF2-40B4-BE49-F238E27FC236}">
                <a16:creationId xmlns:a16="http://schemas.microsoft.com/office/drawing/2014/main" xmlns="" id="{F8B14644-FF95-4335-B5C2-EECF71788F51}"/>
              </a:ext>
            </a:extLst>
          </p:cNvPr>
          <p:cNvSpPr/>
          <p:nvPr/>
        </p:nvSpPr>
        <p:spPr>
          <a:xfrm rot="10800000">
            <a:off x="3528410" y="553720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: вправо 65">
            <a:extLst>
              <a:ext uri="{FF2B5EF4-FFF2-40B4-BE49-F238E27FC236}">
                <a16:creationId xmlns:a16="http://schemas.microsoft.com/office/drawing/2014/main" xmlns="" id="{AC9CDA17-0485-4C65-AF9E-36981404ABD3}"/>
              </a:ext>
            </a:extLst>
          </p:cNvPr>
          <p:cNvSpPr/>
          <p:nvPr/>
        </p:nvSpPr>
        <p:spPr>
          <a:xfrm>
            <a:off x="3528407" y="327819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: вниз 67">
            <a:extLst>
              <a:ext uri="{FF2B5EF4-FFF2-40B4-BE49-F238E27FC236}">
                <a16:creationId xmlns:a16="http://schemas.microsoft.com/office/drawing/2014/main" xmlns="" id="{AB514C24-49B1-4CAB-86F1-4E084675DDD1}"/>
              </a:ext>
            </a:extLst>
          </p:cNvPr>
          <p:cNvSpPr/>
          <p:nvPr/>
        </p:nvSpPr>
        <p:spPr>
          <a:xfrm>
            <a:off x="10028636" y="1808359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: вниз 68">
            <a:extLst>
              <a:ext uri="{FF2B5EF4-FFF2-40B4-BE49-F238E27FC236}">
                <a16:creationId xmlns:a16="http://schemas.microsoft.com/office/drawing/2014/main" xmlns="" id="{3A85CB70-F5B7-45E5-B6BF-13F895738C31}"/>
              </a:ext>
            </a:extLst>
          </p:cNvPr>
          <p:cNvSpPr/>
          <p:nvPr/>
        </p:nvSpPr>
        <p:spPr>
          <a:xfrm>
            <a:off x="10028636" y="4047527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: вверх 69">
            <a:extLst>
              <a:ext uri="{FF2B5EF4-FFF2-40B4-BE49-F238E27FC236}">
                <a16:creationId xmlns:a16="http://schemas.microsoft.com/office/drawing/2014/main" xmlns="" id="{9A27EE4A-3F5D-4D19-AA8A-A48EAC7A1C57}"/>
              </a:ext>
            </a:extLst>
          </p:cNvPr>
          <p:cNvSpPr/>
          <p:nvPr/>
        </p:nvSpPr>
        <p:spPr>
          <a:xfrm>
            <a:off x="1856179" y="4047526"/>
            <a:ext cx="307182" cy="982269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2417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>
            <a:extLst>
              <a:ext uri="{FF2B5EF4-FFF2-40B4-BE49-F238E27FC236}">
                <a16:creationId xmlns:a16="http://schemas.microsoft.com/office/drawing/2014/main" xmlns="" id="{3BCA1BB4-0A53-4138-9AFF-BEB511655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09" t="2120" r="3581"/>
          <a:stretch/>
        </p:blipFill>
        <p:spPr bwMode="auto">
          <a:xfrm>
            <a:off x="0" y="2297910"/>
            <a:ext cx="4019540" cy="223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xmlns="" id="{B091F82E-CAF5-4B67-AC09-73A60AA0B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718" y="4534099"/>
            <a:ext cx="4030258" cy="2323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2429E863-0357-4434-B792-7D3278AFE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9540" y="4535884"/>
            <a:ext cx="4163614" cy="232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xmlns="" id="{CB67093C-8C90-44A8-A9C7-286FD421E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3154" y="4534297"/>
            <a:ext cx="4019545" cy="23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xmlns="" id="{017DC352-20ED-4412-96E8-1FBDC31DD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3154" y="2304057"/>
            <a:ext cx="4008835" cy="223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0C0EA428-C1D3-4180-A8F2-E914C05F1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44" y="1986"/>
            <a:ext cx="4019545" cy="231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xmlns="" id="{0F0FDD47-1EE0-4BEE-A955-A9D4F359A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9541" y="-4760"/>
            <a:ext cx="4152907" cy="230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8242BC6-FA1E-4550-AD05-50BC2F6CED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586"/>
            <a:ext cx="4019544" cy="2299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87C5271D-C1FD-46CA-941A-9DE7E413BF76}"/>
              </a:ext>
            </a:extLst>
          </p:cNvPr>
          <p:cNvSpPr/>
          <p:nvPr/>
        </p:nvSpPr>
        <p:spPr>
          <a:xfrm>
            <a:off x="4019543" y="2301082"/>
            <a:ext cx="4163611" cy="2239168"/>
          </a:xfrm>
          <a:prstGeom prst="rect">
            <a:avLst/>
          </a:prstGeom>
          <a:solidFill>
            <a:srgbClr val="0D0D0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xmlns="" id="{4479771D-436C-4C71-A5A0-794E6C9BB668}"/>
              </a:ext>
            </a:extLst>
          </p:cNvPr>
          <p:cNvSpPr/>
          <p:nvPr/>
        </p:nvSpPr>
        <p:spPr>
          <a:xfrm>
            <a:off x="3528410" y="996951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: вправо 62">
            <a:extLst>
              <a:ext uri="{FF2B5EF4-FFF2-40B4-BE49-F238E27FC236}">
                <a16:creationId xmlns:a16="http://schemas.microsoft.com/office/drawing/2014/main" xmlns="" id="{4E962ACC-F614-4E70-B435-63FB266C2789}"/>
              </a:ext>
            </a:extLst>
          </p:cNvPr>
          <p:cNvSpPr/>
          <p:nvPr/>
        </p:nvSpPr>
        <p:spPr>
          <a:xfrm>
            <a:off x="7681321" y="996157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: вправо 63">
            <a:extLst>
              <a:ext uri="{FF2B5EF4-FFF2-40B4-BE49-F238E27FC236}">
                <a16:creationId xmlns:a16="http://schemas.microsoft.com/office/drawing/2014/main" xmlns="" id="{FCC4A783-D8A4-414C-AE1B-4F7AED23E176}"/>
              </a:ext>
            </a:extLst>
          </p:cNvPr>
          <p:cNvSpPr/>
          <p:nvPr/>
        </p:nvSpPr>
        <p:spPr>
          <a:xfrm rot="10800000">
            <a:off x="7681321" y="5545535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: вправо 64">
            <a:extLst>
              <a:ext uri="{FF2B5EF4-FFF2-40B4-BE49-F238E27FC236}">
                <a16:creationId xmlns:a16="http://schemas.microsoft.com/office/drawing/2014/main" xmlns="" id="{F8B14644-FF95-4335-B5C2-EECF71788F51}"/>
              </a:ext>
            </a:extLst>
          </p:cNvPr>
          <p:cNvSpPr/>
          <p:nvPr/>
        </p:nvSpPr>
        <p:spPr>
          <a:xfrm rot="10800000">
            <a:off x="3528410" y="553720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: вниз 67">
            <a:extLst>
              <a:ext uri="{FF2B5EF4-FFF2-40B4-BE49-F238E27FC236}">
                <a16:creationId xmlns:a16="http://schemas.microsoft.com/office/drawing/2014/main" xmlns="" id="{AB514C24-49B1-4CAB-86F1-4E084675DDD1}"/>
              </a:ext>
            </a:extLst>
          </p:cNvPr>
          <p:cNvSpPr/>
          <p:nvPr/>
        </p:nvSpPr>
        <p:spPr>
          <a:xfrm>
            <a:off x="10028636" y="1808359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: вниз 68">
            <a:extLst>
              <a:ext uri="{FF2B5EF4-FFF2-40B4-BE49-F238E27FC236}">
                <a16:creationId xmlns:a16="http://schemas.microsoft.com/office/drawing/2014/main" xmlns="" id="{3A85CB70-F5B7-45E5-B6BF-13F895738C31}"/>
              </a:ext>
            </a:extLst>
          </p:cNvPr>
          <p:cNvSpPr/>
          <p:nvPr/>
        </p:nvSpPr>
        <p:spPr>
          <a:xfrm>
            <a:off x="10028636" y="4047527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: вверх 69">
            <a:extLst>
              <a:ext uri="{FF2B5EF4-FFF2-40B4-BE49-F238E27FC236}">
                <a16:creationId xmlns:a16="http://schemas.microsoft.com/office/drawing/2014/main" xmlns="" id="{9A27EE4A-3F5D-4D19-AA8A-A48EAC7A1C57}"/>
              </a:ext>
            </a:extLst>
          </p:cNvPr>
          <p:cNvSpPr/>
          <p:nvPr/>
        </p:nvSpPr>
        <p:spPr>
          <a:xfrm>
            <a:off x="1856179" y="4047526"/>
            <a:ext cx="307182" cy="982269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95C4A53-A96A-4123-ADE7-D5B0DB904393}"/>
              </a:ext>
            </a:extLst>
          </p:cNvPr>
          <p:cNvSpPr txBox="1"/>
          <p:nvPr/>
        </p:nvSpPr>
        <p:spPr>
          <a:xfrm flipH="1">
            <a:off x="4019534" y="3185172"/>
            <a:ext cx="415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Иван-царевич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045226D-686D-4276-B73D-032B08768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277" t="8640" r="37169" b="57830"/>
          <a:stretch/>
        </p:blipFill>
        <p:spPr bwMode="auto">
          <a:xfrm>
            <a:off x="4019533" y="2296716"/>
            <a:ext cx="4163617" cy="224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Стрелка: вправо 65">
            <a:extLst>
              <a:ext uri="{FF2B5EF4-FFF2-40B4-BE49-F238E27FC236}">
                <a16:creationId xmlns:a16="http://schemas.microsoft.com/office/drawing/2014/main" xmlns="" id="{AC9CDA17-0485-4C65-AF9E-36981404ABD3}"/>
              </a:ext>
            </a:extLst>
          </p:cNvPr>
          <p:cNvSpPr/>
          <p:nvPr/>
        </p:nvSpPr>
        <p:spPr>
          <a:xfrm>
            <a:off x="3528407" y="327819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314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654DE15A-0728-457E-A7CA-B858443A0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93539"/>
            <a:ext cx="4019529" cy="224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EA539289-D6A2-4BFA-BC76-16C29361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4" y="4543419"/>
            <a:ext cx="4015227" cy="231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C7949AB9-816C-4B0A-8A79-45A121E6F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9530" y="4537271"/>
            <a:ext cx="4163614" cy="232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ADFFD0A0-9585-44F5-8027-4B37A3628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49" y="2297910"/>
            <a:ext cx="4019551" cy="224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CD3FEDE8-2EDA-4C3C-AFF0-31F8D7A9A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3154" y="4540453"/>
            <a:ext cx="4008835" cy="23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CA915882-D616-4DEC-BBA2-D2305A5F9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3154" y="-5553"/>
            <a:ext cx="4008835" cy="231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DEBBA5C-2BEB-4E2F-B5A5-E52194CF2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9540" y="3175"/>
            <a:ext cx="4163614" cy="230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C0EE95C-C0F6-4AF6-818A-F454E3BF629E}"/>
              </a:ext>
            </a:extLst>
          </p:cNvPr>
          <p:cNvSpPr/>
          <p:nvPr/>
        </p:nvSpPr>
        <p:spPr>
          <a:xfrm>
            <a:off x="0" y="-5553"/>
            <a:ext cx="4019540" cy="23066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87C5271D-C1FD-46CA-941A-9DE7E413BF76}"/>
              </a:ext>
            </a:extLst>
          </p:cNvPr>
          <p:cNvSpPr/>
          <p:nvPr/>
        </p:nvSpPr>
        <p:spPr>
          <a:xfrm>
            <a:off x="4019543" y="2301082"/>
            <a:ext cx="4163611" cy="2239168"/>
          </a:xfrm>
          <a:prstGeom prst="rect">
            <a:avLst/>
          </a:prstGeom>
          <a:solidFill>
            <a:srgbClr val="0D0D0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 descr="Знак вопроса">
            <a:extLst>
              <a:ext uri="{FF2B5EF4-FFF2-40B4-BE49-F238E27FC236}">
                <a16:creationId xmlns:a16="http://schemas.microsoft.com/office/drawing/2014/main" xmlns="" id="{F54D036A-0B3C-402E-9A0F-21A0A08C9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001812" y="2299494"/>
            <a:ext cx="2188368" cy="2239168"/>
          </a:xfrm>
          <a:prstGeom prst="rect">
            <a:avLst/>
          </a:prstGeom>
        </p:spPr>
      </p:pic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xmlns="" id="{4479771D-436C-4C71-A5A0-794E6C9BB668}"/>
              </a:ext>
            </a:extLst>
          </p:cNvPr>
          <p:cNvSpPr/>
          <p:nvPr/>
        </p:nvSpPr>
        <p:spPr>
          <a:xfrm>
            <a:off x="3528410" y="996951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: вправо 62">
            <a:extLst>
              <a:ext uri="{FF2B5EF4-FFF2-40B4-BE49-F238E27FC236}">
                <a16:creationId xmlns:a16="http://schemas.microsoft.com/office/drawing/2014/main" xmlns="" id="{4E962ACC-F614-4E70-B435-63FB266C2789}"/>
              </a:ext>
            </a:extLst>
          </p:cNvPr>
          <p:cNvSpPr/>
          <p:nvPr/>
        </p:nvSpPr>
        <p:spPr>
          <a:xfrm>
            <a:off x="7681321" y="996157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: вправо 63">
            <a:extLst>
              <a:ext uri="{FF2B5EF4-FFF2-40B4-BE49-F238E27FC236}">
                <a16:creationId xmlns:a16="http://schemas.microsoft.com/office/drawing/2014/main" xmlns="" id="{FCC4A783-D8A4-414C-AE1B-4F7AED23E176}"/>
              </a:ext>
            </a:extLst>
          </p:cNvPr>
          <p:cNvSpPr/>
          <p:nvPr/>
        </p:nvSpPr>
        <p:spPr>
          <a:xfrm rot="10800000">
            <a:off x="7681321" y="5545535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: вправо 64">
            <a:extLst>
              <a:ext uri="{FF2B5EF4-FFF2-40B4-BE49-F238E27FC236}">
                <a16:creationId xmlns:a16="http://schemas.microsoft.com/office/drawing/2014/main" xmlns="" id="{F8B14644-FF95-4335-B5C2-EECF71788F51}"/>
              </a:ext>
            </a:extLst>
          </p:cNvPr>
          <p:cNvSpPr/>
          <p:nvPr/>
        </p:nvSpPr>
        <p:spPr>
          <a:xfrm rot="10800000">
            <a:off x="3528410" y="553720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: вправо 65">
            <a:extLst>
              <a:ext uri="{FF2B5EF4-FFF2-40B4-BE49-F238E27FC236}">
                <a16:creationId xmlns:a16="http://schemas.microsoft.com/office/drawing/2014/main" xmlns="" id="{AC9CDA17-0485-4C65-AF9E-36981404ABD3}"/>
              </a:ext>
            </a:extLst>
          </p:cNvPr>
          <p:cNvSpPr/>
          <p:nvPr/>
        </p:nvSpPr>
        <p:spPr>
          <a:xfrm>
            <a:off x="3528407" y="327819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: вниз 67">
            <a:extLst>
              <a:ext uri="{FF2B5EF4-FFF2-40B4-BE49-F238E27FC236}">
                <a16:creationId xmlns:a16="http://schemas.microsoft.com/office/drawing/2014/main" xmlns="" id="{AB514C24-49B1-4CAB-86F1-4E084675DDD1}"/>
              </a:ext>
            </a:extLst>
          </p:cNvPr>
          <p:cNvSpPr/>
          <p:nvPr/>
        </p:nvSpPr>
        <p:spPr>
          <a:xfrm>
            <a:off x="10028636" y="1808359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: вверх 69">
            <a:extLst>
              <a:ext uri="{FF2B5EF4-FFF2-40B4-BE49-F238E27FC236}">
                <a16:creationId xmlns:a16="http://schemas.microsoft.com/office/drawing/2014/main" xmlns="" id="{9A27EE4A-3F5D-4D19-AA8A-A48EAC7A1C57}"/>
              </a:ext>
            </a:extLst>
          </p:cNvPr>
          <p:cNvSpPr/>
          <p:nvPr/>
        </p:nvSpPr>
        <p:spPr>
          <a:xfrm>
            <a:off x="1856179" y="4047526"/>
            <a:ext cx="307182" cy="982269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Закрыть">
            <a:extLst>
              <a:ext uri="{FF2B5EF4-FFF2-40B4-BE49-F238E27FC236}">
                <a16:creationId xmlns:a16="http://schemas.microsoft.com/office/drawing/2014/main" xmlns="" id="{DB048169-E684-48BA-9ABB-AE47073BF55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8577929" y="2848376"/>
            <a:ext cx="3208590" cy="32085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227C22-F1BB-4DFD-9453-A4FB409D205B}"/>
              </a:ext>
            </a:extLst>
          </p:cNvPr>
          <p:cNvSpPr txBox="1"/>
          <p:nvPr/>
        </p:nvSpPr>
        <p:spPr>
          <a:xfrm>
            <a:off x="498866" y="728495"/>
            <a:ext cx="2714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&gt;</a:t>
            </a:r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65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</a:t>
            </a:r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лет</a:t>
            </a:r>
          </a:p>
        </p:txBody>
      </p:sp>
      <p:sp>
        <p:nvSpPr>
          <p:cNvPr id="69" name="Стрелка: вниз 68">
            <a:extLst>
              <a:ext uri="{FF2B5EF4-FFF2-40B4-BE49-F238E27FC236}">
                <a16:creationId xmlns:a16="http://schemas.microsoft.com/office/drawing/2014/main" xmlns="" id="{3A85CB70-F5B7-45E5-B6BF-13F895738C31}"/>
              </a:ext>
            </a:extLst>
          </p:cNvPr>
          <p:cNvSpPr/>
          <p:nvPr/>
        </p:nvSpPr>
        <p:spPr>
          <a:xfrm>
            <a:off x="10028636" y="4047527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243197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3BB7F4-559B-41EE-8AC6-AB2E0E459656}"/>
              </a:ext>
            </a:extLst>
          </p:cNvPr>
          <p:cNvSpPr txBox="1"/>
          <p:nvPr/>
        </p:nvSpPr>
        <p:spPr>
          <a:xfrm>
            <a:off x="268453" y="283700"/>
            <a:ext cx="11300695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ru-RU" sz="3200" b="1" dirty="0">
                <a:solidFill>
                  <a:srgbClr val="FF0000"/>
                </a:solidFill>
              </a:rPr>
              <a:t>Что относится к детскому фольклору: 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Потешки и прибаутки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2800" b="1" dirty="0" err="1">
                <a:solidFill>
                  <a:schemeClr val="accent2">
                    <a:lumMod val="50000"/>
                  </a:schemeClr>
                </a:solidFill>
              </a:rPr>
              <a:t>Заклички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Считалки и скороговорки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Колыбельные 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Сказки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Былины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Загадки</a:t>
            </a:r>
          </a:p>
          <a:p>
            <a:pPr>
              <a:buClr>
                <a:srgbClr val="FF0000"/>
              </a:buClr>
              <a:buFont typeface="Wingdings" pitchFamily="2" charset="2"/>
              <a:buChar char="q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Пословицы и поговорки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ru-RU" b="1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ru-RU" b="1" u="sn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Каждый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жанр обогащает разные стороны речевого развития — комбинируйте для наилучшего эффекта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dirty="0"/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730E969-611A-4386-BE35-64E0E8247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441" y="917448"/>
            <a:ext cx="5291091" cy="3247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36089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654DE15A-0728-457E-A7CA-B858443A0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293539"/>
            <a:ext cx="4019529" cy="224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EA539289-D6A2-4BFA-BC76-16C293619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84" y="4543419"/>
            <a:ext cx="4015227" cy="231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C7949AB9-816C-4B0A-8A79-45A121E6F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9530" y="4537271"/>
            <a:ext cx="4163614" cy="232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ADFFD0A0-9585-44F5-8027-4B37A3628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2449" y="2297910"/>
            <a:ext cx="4019551" cy="2245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CD3FEDE8-2EDA-4C3C-AFF0-31F8D7A9A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3154" y="4540453"/>
            <a:ext cx="4008835" cy="23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CA915882-D616-4DEC-BBA2-D2305A5F9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3154" y="-5553"/>
            <a:ext cx="4008835" cy="231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BDEBBA5C-2BEB-4E2F-B5A5-E52194CF2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9540" y="3175"/>
            <a:ext cx="4163614" cy="230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C0EE95C-C0F6-4AF6-818A-F454E3BF629E}"/>
              </a:ext>
            </a:extLst>
          </p:cNvPr>
          <p:cNvSpPr/>
          <p:nvPr/>
        </p:nvSpPr>
        <p:spPr>
          <a:xfrm>
            <a:off x="0" y="-5553"/>
            <a:ext cx="4019540" cy="23066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87C5271D-C1FD-46CA-941A-9DE7E413BF76}"/>
              </a:ext>
            </a:extLst>
          </p:cNvPr>
          <p:cNvSpPr/>
          <p:nvPr/>
        </p:nvSpPr>
        <p:spPr>
          <a:xfrm>
            <a:off x="4019543" y="2301082"/>
            <a:ext cx="4163611" cy="2239168"/>
          </a:xfrm>
          <a:prstGeom prst="rect">
            <a:avLst/>
          </a:prstGeom>
          <a:solidFill>
            <a:srgbClr val="0D0D0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xmlns="" id="{4479771D-436C-4C71-A5A0-794E6C9BB668}"/>
              </a:ext>
            </a:extLst>
          </p:cNvPr>
          <p:cNvSpPr/>
          <p:nvPr/>
        </p:nvSpPr>
        <p:spPr>
          <a:xfrm>
            <a:off x="3528410" y="996951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: вправо 62">
            <a:extLst>
              <a:ext uri="{FF2B5EF4-FFF2-40B4-BE49-F238E27FC236}">
                <a16:creationId xmlns:a16="http://schemas.microsoft.com/office/drawing/2014/main" xmlns="" id="{4E962ACC-F614-4E70-B435-63FB266C2789}"/>
              </a:ext>
            </a:extLst>
          </p:cNvPr>
          <p:cNvSpPr/>
          <p:nvPr/>
        </p:nvSpPr>
        <p:spPr>
          <a:xfrm>
            <a:off x="7681321" y="996157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: вправо 63">
            <a:extLst>
              <a:ext uri="{FF2B5EF4-FFF2-40B4-BE49-F238E27FC236}">
                <a16:creationId xmlns:a16="http://schemas.microsoft.com/office/drawing/2014/main" xmlns="" id="{FCC4A783-D8A4-414C-AE1B-4F7AED23E176}"/>
              </a:ext>
            </a:extLst>
          </p:cNvPr>
          <p:cNvSpPr/>
          <p:nvPr/>
        </p:nvSpPr>
        <p:spPr>
          <a:xfrm rot="10800000">
            <a:off x="7681321" y="5545535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: вправо 64">
            <a:extLst>
              <a:ext uri="{FF2B5EF4-FFF2-40B4-BE49-F238E27FC236}">
                <a16:creationId xmlns:a16="http://schemas.microsoft.com/office/drawing/2014/main" xmlns="" id="{F8B14644-FF95-4335-B5C2-EECF71788F51}"/>
              </a:ext>
            </a:extLst>
          </p:cNvPr>
          <p:cNvSpPr/>
          <p:nvPr/>
        </p:nvSpPr>
        <p:spPr>
          <a:xfrm rot="10800000">
            <a:off x="3528410" y="553720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: вниз 67">
            <a:extLst>
              <a:ext uri="{FF2B5EF4-FFF2-40B4-BE49-F238E27FC236}">
                <a16:creationId xmlns:a16="http://schemas.microsoft.com/office/drawing/2014/main" xmlns="" id="{AB514C24-49B1-4CAB-86F1-4E084675DDD1}"/>
              </a:ext>
            </a:extLst>
          </p:cNvPr>
          <p:cNvSpPr/>
          <p:nvPr/>
        </p:nvSpPr>
        <p:spPr>
          <a:xfrm>
            <a:off x="10028636" y="1808359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: вверх 69">
            <a:extLst>
              <a:ext uri="{FF2B5EF4-FFF2-40B4-BE49-F238E27FC236}">
                <a16:creationId xmlns:a16="http://schemas.microsoft.com/office/drawing/2014/main" xmlns="" id="{9A27EE4A-3F5D-4D19-AA8A-A48EAC7A1C57}"/>
              </a:ext>
            </a:extLst>
          </p:cNvPr>
          <p:cNvSpPr/>
          <p:nvPr/>
        </p:nvSpPr>
        <p:spPr>
          <a:xfrm>
            <a:off x="1856179" y="4047526"/>
            <a:ext cx="307182" cy="982269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Закрыть">
            <a:extLst>
              <a:ext uri="{FF2B5EF4-FFF2-40B4-BE49-F238E27FC236}">
                <a16:creationId xmlns:a16="http://schemas.microsoft.com/office/drawing/2014/main" xmlns="" id="{DB048169-E684-48BA-9ABB-AE47073BF5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577929" y="2848376"/>
            <a:ext cx="3208590" cy="32085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227C22-F1BB-4DFD-9453-A4FB409D205B}"/>
              </a:ext>
            </a:extLst>
          </p:cNvPr>
          <p:cNvSpPr txBox="1"/>
          <p:nvPr/>
        </p:nvSpPr>
        <p:spPr>
          <a:xfrm>
            <a:off x="498866" y="728495"/>
            <a:ext cx="2714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&gt;</a:t>
            </a:r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65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 </a:t>
            </a:r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лет</a:t>
            </a:r>
          </a:p>
        </p:txBody>
      </p:sp>
      <p:sp>
        <p:nvSpPr>
          <p:cNvPr id="69" name="Стрелка: вниз 68">
            <a:extLst>
              <a:ext uri="{FF2B5EF4-FFF2-40B4-BE49-F238E27FC236}">
                <a16:creationId xmlns:a16="http://schemas.microsoft.com/office/drawing/2014/main" xmlns="" id="{3A85CB70-F5B7-45E5-B6BF-13F895738C31}"/>
              </a:ext>
            </a:extLst>
          </p:cNvPr>
          <p:cNvSpPr/>
          <p:nvPr/>
        </p:nvSpPr>
        <p:spPr>
          <a:xfrm>
            <a:off x="10028636" y="4047527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05A9FC-50CE-43C5-9543-3D6D6FA3FAC1}"/>
              </a:ext>
            </a:extLst>
          </p:cNvPr>
          <p:cNvSpPr txBox="1"/>
          <p:nvPr/>
        </p:nvSpPr>
        <p:spPr>
          <a:xfrm flipH="1">
            <a:off x="4013157" y="3013501"/>
            <a:ext cx="4152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Старичок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(дедушка)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C0774FA2-9F28-461E-8821-408F888B6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12" t="17396" r="6540" b="45613"/>
          <a:stretch/>
        </p:blipFill>
        <p:spPr bwMode="auto">
          <a:xfrm>
            <a:off x="4019519" y="2297909"/>
            <a:ext cx="4146548" cy="224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Стрелка: вправо 65">
            <a:extLst>
              <a:ext uri="{FF2B5EF4-FFF2-40B4-BE49-F238E27FC236}">
                <a16:creationId xmlns:a16="http://schemas.microsoft.com/office/drawing/2014/main" xmlns="" id="{AC9CDA17-0485-4C65-AF9E-36981404ABD3}"/>
              </a:ext>
            </a:extLst>
          </p:cNvPr>
          <p:cNvSpPr/>
          <p:nvPr/>
        </p:nvSpPr>
        <p:spPr>
          <a:xfrm>
            <a:off x="3528407" y="327819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980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87C5271D-C1FD-46CA-941A-9DE7E413BF76}"/>
              </a:ext>
            </a:extLst>
          </p:cNvPr>
          <p:cNvSpPr/>
          <p:nvPr/>
        </p:nvSpPr>
        <p:spPr>
          <a:xfrm>
            <a:off x="3528407" y="2261787"/>
            <a:ext cx="4994087" cy="2610252"/>
          </a:xfrm>
          <a:prstGeom prst="rect">
            <a:avLst/>
          </a:prstGeom>
          <a:solidFill>
            <a:srgbClr val="0D0D0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xmlns="" id="{E1B2C25C-FE4D-4F1B-AD2E-B7C3F4A5C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543819"/>
            <a:ext cx="4025888" cy="231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230E40B9-5309-43F0-8141-97132313C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5900" y="4544408"/>
            <a:ext cx="4157241" cy="231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81335E1A-C323-4520-A818-75EF17BF0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3143" y="0"/>
            <a:ext cx="4008857" cy="231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AC4F571C-DCA2-4946-BF4F-3F6E4FC3E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6773" y="4537271"/>
            <a:ext cx="4015227" cy="232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10C98C1C-7B4D-4C19-9077-652DF7AB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3143" y="2312986"/>
            <a:ext cx="4008857" cy="22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C3EDEFF-F98E-4FD2-A284-3255A7BFE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952"/>
            <a:ext cx="4025900" cy="230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2CA2DFE-71BC-4430-8249-09A72F73B062}"/>
              </a:ext>
            </a:extLst>
          </p:cNvPr>
          <p:cNvSpPr/>
          <p:nvPr/>
        </p:nvSpPr>
        <p:spPr>
          <a:xfrm>
            <a:off x="4025911" y="0"/>
            <a:ext cx="4157232" cy="23129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" name="Рисунок 60" descr="Знак вопроса">
            <a:extLst>
              <a:ext uri="{FF2B5EF4-FFF2-40B4-BE49-F238E27FC236}">
                <a16:creationId xmlns:a16="http://schemas.microsoft.com/office/drawing/2014/main" xmlns="" id="{F54D036A-0B3C-402E-9A0F-21A0A08C95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001812" y="2299494"/>
            <a:ext cx="2188368" cy="2239168"/>
          </a:xfrm>
          <a:prstGeom prst="rect">
            <a:avLst/>
          </a:prstGeom>
        </p:spPr>
      </p:pic>
      <p:sp>
        <p:nvSpPr>
          <p:cNvPr id="64" name="Стрелка: вправо 63">
            <a:extLst>
              <a:ext uri="{FF2B5EF4-FFF2-40B4-BE49-F238E27FC236}">
                <a16:creationId xmlns:a16="http://schemas.microsoft.com/office/drawing/2014/main" xmlns="" id="{FCC4A783-D8A4-414C-AE1B-4F7AED23E176}"/>
              </a:ext>
            </a:extLst>
          </p:cNvPr>
          <p:cNvSpPr/>
          <p:nvPr/>
        </p:nvSpPr>
        <p:spPr>
          <a:xfrm rot="10800000">
            <a:off x="7681321" y="5545535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: вправо 64">
            <a:extLst>
              <a:ext uri="{FF2B5EF4-FFF2-40B4-BE49-F238E27FC236}">
                <a16:creationId xmlns:a16="http://schemas.microsoft.com/office/drawing/2014/main" xmlns="" id="{F8B14644-FF95-4335-B5C2-EECF71788F51}"/>
              </a:ext>
            </a:extLst>
          </p:cNvPr>
          <p:cNvSpPr/>
          <p:nvPr/>
        </p:nvSpPr>
        <p:spPr>
          <a:xfrm rot="10800000">
            <a:off x="3528410" y="553720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: вниз 67">
            <a:extLst>
              <a:ext uri="{FF2B5EF4-FFF2-40B4-BE49-F238E27FC236}">
                <a16:creationId xmlns:a16="http://schemas.microsoft.com/office/drawing/2014/main" xmlns="" id="{AB514C24-49B1-4CAB-86F1-4E084675DDD1}"/>
              </a:ext>
            </a:extLst>
          </p:cNvPr>
          <p:cNvSpPr/>
          <p:nvPr/>
        </p:nvSpPr>
        <p:spPr>
          <a:xfrm>
            <a:off x="10028636" y="1808359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: вниз 68">
            <a:extLst>
              <a:ext uri="{FF2B5EF4-FFF2-40B4-BE49-F238E27FC236}">
                <a16:creationId xmlns:a16="http://schemas.microsoft.com/office/drawing/2014/main" xmlns="" id="{3A85CB70-F5B7-45E5-B6BF-13F895738C31}"/>
              </a:ext>
            </a:extLst>
          </p:cNvPr>
          <p:cNvSpPr/>
          <p:nvPr/>
        </p:nvSpPr>
        <p:spPr>
          <a:xfrm>
            <a:off x="10028636" y="4047527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F5ABD7B-87BA-4C4E-828A-86F8C1BC3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9529" y="-5952"/>
            <a:ext cx="4146524" cy="231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xmlns="" id="{4479771D-436C-4C71-A5A0-794E6C9BB668}"/>
              </a:ext>
            </a:extLst>
          </p:cNvPr>
          <p:cNvSpPr/>
          <p:nvPr/>
        </p:nvSpPr>
        <p:spPr>
          <a:xfrm>
            <a:off x="3528410" y="996951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: вправо 62">
            <a:extLst>
              <a:ext uri="{FF2B5EF4-FFF2-40B4-BE49-F238E27FC236}">
                <a16:creationId xmlns:a16="http://schemas.microsoft.com/office/drawing/2014/main" xmlns="" id="{4E962ACC-F614-4E70-B435-63FB266C2789}"/>
              </a:ext>
            </a:extLst>
          </p:cNvPr>
          <p:cNvSpPr/>
          <p:nvPr/>
        </p:nvSpPr>
        <p:spPr>
          <a:xfrm>
            <a:off x="7681321" y="996157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BC23B181-2355-48D4-B861-E2327445E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" y="2296924"/>
            <a:ext cx="4025900" cy="224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Стрелка: вправо 65">
            <a:extLst>
              <a:ext uri="{FF2B5EF4-FFF2-40B4-BE49-F238E27FC236}">
                <a16:creationId xmlns:a16="http://schemas.microsoft.com/office/drawing/2014/main" xmlns="" id="{AC9CDA17-0485-4C65-AF9E-36981404ABD3}"/>
              </a:ext>
            </a:extLst>
          </p:cNvPr>
          <p:cNvSpPr/>
          <p:nvPr/>
        </p:nvSpPr>
        <p:spPr>
          <a:xfrm>
            <a:off x="3528407" y="327819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: вверх 69">
            <a:extLst>
              <a:ext uri="{FF2B5EF4-FFF2-40B4-BE49-F238E27FC236}">
                <a16:creationId xmlns:a16="http://schemas.microsoft.com/office/drawing/2014/main" xmlns="" id="{9A27EE4A-3F5D-4D19-AA8A-A48EAC7A1C57}"/>
              </a:ext>
            </a:extLst>
          </p:cNvPr>
          <p:cNvSpPr/>
          <p:nvPr/>
        </p:nvSpPr>
        <p:spPr>
          <a:xfrm>
            <a:off x="1856179" y="4047526"/>
            <a:ext cx="307182" cy="982269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506406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87C5271D-C1FD-46CA-941A-9DE7E413BF76}"/>
              </a:ext>
            </a:extLst>
          </p:cNvPr>
          <p:cNvSpPr/>
          <p:nvPr/>
        </p:nvSpPr>
        <p:spPr>
          <a:xfrm>
            <a:off x="3378994" y="2107406"/>
            <a:ext cx="5093493" cy="2764632"/>
          </a:xfrm>
          <a:prstGeom prst="rect">
            <a:avLst/>
          </a:prstGeom>
          <a:solidFill>
            <a:srgbClr val="0D0D0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14">
            <a:extLst>
              <a:ext uri="{FF2B5EF4-FFF2-40B4-BE49-F238E27FC236}">
                <a16:creationId xmlns:a16="http://schemas.microsoft.com/office/drawing/2014/main" xmlns="" id="{E1B2C25C-FE4D-4F1B-AD2E-B7C3F4A5C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543819"/>
            <a:ext cx="4025888" cy="231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230E40B9-5309-43F0-8141-97132313C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5900" y="4544408"/>
            <a:ext cx="4157241" cy="231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xmlns="" id="{81335E1A-C323-4520-A818-75EF17BF0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3143" y="0"/>
            <a:ext cx="4008857" cy="231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xmlns="" id="{AC4F571C-DCA2-4946-BF4F-3F6E4FC3E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6773" y="4537271"/>
            <a:ext cx="4015227" cy="232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10C98C1C-7B4D-4C19-9077-652DF7ABC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3143" y="2312986"/>
            <a:ext cx="4008857" cy="22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FC3EDEFF-F98E-4FD2-A284-3255A7BFE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952"/>
            <a:ext cx="4025900" cy="230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2CA2DFE-71BC-4430-8249-09A72F73B062}"/>
              </a:ext>
            </a:extLst>
          </p:cNvPr>
          <p:cNvSpPr/>
          <p:nvPr/>
        </p:nvSpPr>
        <p:spPr>
          <a:xfrm>
            <a:off x="4025911" y="0"/>
            <a:ext cx="4157232" cy="23129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: вправо 63">
            <a:extLst>
              <a:ext uri="{FF2B5EF4-FFF2-40B4-BE49-F238E27FC236}">
                <a16:creationId xmlns:a16="http://schemas.microsoft.com/office/drawing/2014/main" xmlns="" id="{FCC4A783-D8A4-414C-AE1B-4F7AED23E176}"/>
              </a:ext>
            </a:extLst>
          </p:cNvPr>
          <p:cNvSpPr/>
          <p:nvPr/>
        </p:nvSpPr>
        <p:spPr>
          <a:xfrm rot="10800000">
            <a:off x="7681321" y="5545535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: вправо 64">
            <a:extLst>
              <a:ext uri="{FF2B5EF4-FFF2-40B4-BE49-F238E27FC236}">
                <a16:creationId xmlns:a16="http://schemas.microsoft.com/office/drawing/2014/main" xmlns="" id="{F8B14644-FF95-4335-B5C2-EECF71788F51}"/>
              </a:ext>
            </a:extLst>
          </p:cNvPr>
          <p:cNvSpPr/>
          <p:nvPr/>
        </p:nvSpPr>
        <p:spPr>
          <a:xfrm rot="10800000">
            <a:off x="3528410" y="553720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: вниз 67">
            <a:extLst>
              <a:ext uri="{FF2B5EF4-FFF2-40B4-BE49-F238E27FC236}">
                <a16:creationId xmlns:a16="http://schemas.microsoft.com/office/drawing/2014/main" xmlns="" id="{AB514C24-49B1-4CAB-86F1-4E084675DDD1}"/>
              </a:ext>
            </a:extLst>
          </p:cNvPr>
          <p:cNvSpPr/>
          <p:nvPr/>
        </p:nvSpPr>
        <p:spPr>
          <a:xfrm>
            <a:off x="10028636" y="1808359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: вниз 68">
            <a:extLst>
              <a:ext uri="{FF2B5EF4-FFF2-40B4-BE49-F238E27FC236}">
                <a16:creationId xmlns:a16="http://schemas.microsoft.com/office/drawing/2014/main" xmlns="" id="{3A85CB70-F5B7-45E5-B6BF-13F895738C31}"/>
              </a:ext>
            </a:extLst>
          </p:cNvPr>
          <p:cNvSpPr/>
          <p:nvPr/>
        </p:nvSpPr>
        <p:spPr>
          <a:xfrm>
            <a:off x="10028636" y="4047527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F5ABD7B-87BA-4C4E-828A-86F8C1BC3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9529" y="-5952"/>
            <a:ext cx="4146524" cy="231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xmlns="" id="{4479771D-436C-4C71-A5A0-794E6C9BB668}"/>
              </a:ext>
            </a:extLst>
          </p:cNvPr>
          <p:cNvSpPr/>
          <p:nvPr/>
        </p:nvSpPr>
        <p:spPr>
          <a:xfrm>
            <a:off x="3528410" y="996951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: вправо 62">
            <a:extLst>
              <a:ext uri="{FF2B5EF4-FFF2-40B4-BE49-F238E27FC236}">
                <a16:creationId xmlns:a16="http://schemas.microsoft.com/office/drawing/2014/main" xmlns="" id="{4E962ACC-F614-4E70-B435-63FB266C2789}"/>
              </a:ext>
            </a:extLst>
          </p:cNvPr>
          <p:cNvSpPr/>
          <p:nvPr/>
        </p:nvSpPr>
        <p:spPr>
          <a:xfrm>
            <a:off x="7681321" y="996157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40" name="Picture 16">
            <a:extLst>
              <a:ext uri="{FF2B5EF4-FFF2-40B4-BE49-F238E27FC236}">
                <a16:creationId xmlns:a16="http://schemas.microsoft.com/office/drawing/2014/main" xmlns="" id="{BC23B181-2355-48D4-B861-E2327445E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296924"/>
            <a:ext cx="4025886" cy="224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Стрелка: вверх 69">
            <a:extLst>
              <a:ext uri="{FF2B5EF4-FFF2-40B4-BE49-F238E27FC236}">
                <a16:creationId xmlns:a16="http://schemas.microsoft.com/office/drawing/2014/main" xmlns="" id="{9A27EE4A-3F5D-4D19-AA8A-A48EAC7A1C57}"/>
              </a:ext>
            </a:extLst>
          </p:cNvPr>
          <p:cNvSpPr/>
          <p:nvPr/>
        </p:nvSpPr>
        <p:spPr>
          <a:xfrm>
            <a:off x="1856179" y="4047526"/>
            <a:ext cx="307182" cy="982269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116C09-980D-4B60-834E-4AC5622C61AB}"/>
              </a:ext>
            </a:extLst>
          </p:cNvPr>
          <p:cNvSpPr txBox="1"/>
          <p:nvPr/>
        </p:nvSpPr>
        <p:spPr>
          <a:xfrm flipH="1">
            <a:off x="3953854" y="3194295"/>
            <a:ext cx="415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Баба Яга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42B17916-0E02-4EE8-A070-BAE9A3850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7049" y="2305445"/>
            <a:ext cx="4152909" cy="223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Стрелка: вправо 65">
            <a:extLst>
              <a:ext uri="{FF2B5EF4-FFF2-40B4-BE49-F238E27FC236}">
                <a16:creationId xmlns:a16="http://schemas.microsoft.com/office/drawing/2014/main" xmlns="" id="{AC9CDA17-0485-4C65-AF9E-36981404ABD3}"/>
              </a:ext>
            </a:extLst>
          </p:cNvPr>
          <p:cNvSpPr/>
          <p:nvPr/>
        </p:nvSpPr>
        <p:spPr>
          <a:xfrm>
            <a:off x="3528407" y="327819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724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87C5271D-C1FD-46CA-941A-9DE7E413BF76}"/>
              </a:ext>
            </a:extLst>
          </p:cNvPr>
          <p:cNvSpPr/>
          <p:nvPr/>
        </p:nvSpPr>
        <p:spPr>
          <a:xfrm>
            <a:off x="3565313" y="2258259"/>
            <a:ext cx="4994087" cy="2610252"/>
          </a:xfrm>
          <a:prstGeom prst="rect">
            <a:avLst/>
          </a:prstGeom>
          <a:solidFill>
            <a:srgbClr val="0D0D0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7C5A802F-FC08-4102-A72E-BE59A3E59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676" y="2294731"/>
            <a:ext cx="4036561" cy="223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7F482592-6558-497D-8B2C-32781C350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5887" y="-4678"/>
            <a:ext cx="4152512" cy="23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89FA420C-6209-4D50-8796-684A26E86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33899"/>
            <a:ext cx="4025886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8A8CF67-1D33-48CA-8E5C-F21BD9C07E0B}"/>
              </a:ext>
            </a:extLst>
          </p:cNvPr>
          <p:cNvSpPr/>
          <p:nvPr/>
        </p:nvSpPr>
        <p:spPr>
          <a:xfrm>
            <a:off x="8164534" y="4533899"/>
            <a:ext cx="4038138" cy="23241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0C435510-8C34-48F3-841D-401C303BB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519"/>
          <a:stretch/>
        </p:blipFill>
        <p:spPr bwMode="auto">
          <a:xfrm>
            <a:off x="8162963" y="4457700"/>
            <a:ext cx="404898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66CEFB9-0CA1-411F-8149-DFEB0B2AA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5885" y="4530373"/>
            <a:ext cx="4140225" cy="232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2595F768-DCFD-4CBD-B9CC-5D6A863D9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748"/>
            <a:ext cx="4025886" cy="231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75F9FC1-3DA7-4C97-B505-0CD4EB54C43B}"/>
              </a:ext>
            </a:extLst>
          </p:cNvPr>
          <p:cNvSpPr/>
          <p:nvPr/>
        </p:nvSpPr>
        <p:spPr>
          <a:xfrm>
            <a:off x="8176774" y="2296922"/>
            <a:ext cx="4035172" cy="22369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2A342A5-B32E-484C-B779-2B6CCFDBB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6772" y="-5459"/>
            <a:ext cx="4035173" cy="230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 descr="Знак вопроса">
            <a:extLst>
              <a:ext uri="{FF2B5EF4-FFF2-40B4-BE49-F238E27FC236}">
                <a16:creationId xmlns:a16="http://schemas.microsoft.com/office/drawing/2014/main" xmlns="" id="{F54D036A-0B3C-402E-9A0F-21A0A08C95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5001812" y="2299494"/>
            <a:ext cx="2188368" cy="2239168"/>
          </a:xfrm>
          <a:prstGeom prst="rect">
            <a:avLst/>
          </a:prstGeom>
        </p:spPr>
      </p:pic>
      <p:sp>
        <p:nvSpPr>
          <p:cNvPr id="64" name="Стрелка: вправо 63">
            <a:extLst>
              <a:ext uri="{FF2B5EF4-FFF2-40B4-BE49-F238E27FC236}">
                <a16:creationId xmlns:a16="http://schemas.microsoft.com/office/drawing/2014/main" xmlns="" id="{FCC4A783-D8A4-414C-AE1B-4F7AED23E176}"/>
              </a:ext>
            </a:extLst>
          </p:cNvPr>
          <p:cNvSpPr/>
          <p:nvPr/>
        </p:nvSpPr>
        <p:spPr>
          <a:xfrm rot="10800000">
            <a:off x="7681321" y="5545535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: вправо 64">
            <a:extLst>
              <a:ext uri="{FF2B5EF4-FFF2-40B4-BE49-F238E27FC236}">
                <a16:creationId xmlns:a16="http://schemas.microsoft.com/office/drawing/2014/main" xmlns="" id="{F8B14644-FF95-4335-B5C2-EECF71788F51}"/>
              </a:ext>
            </a:extLst>
          </p:cNvPr>
          <p:cNvSpPr/>
          <p:nvPr/>
        </p:nvSpPr>
        <p:spPr>
          <a:xfrm rot="10800000">
            <a:off x="3528410" y="553720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: вниз 67">
            <a:extLst>
              <a:ext uri="{FF2B5EF4-FFF2-40B4-BE49-F238E27FC236}">
                <a16:creationId xmlns:a16="http://schemas.microsoft.com/office/drawing/2014/main" xmlns="" id="{AB514C24-49B1-4CAB-86F1-4E084675DDD1}"/>
              </a:ext>
            </a:extLst>
          </p:cNvPr>
          <p:cNvSpPr/>
          <p:nvPr/>
        </p:nvSpPr>
        <p:spPr>
          <a:xfrm>
            <a:off x="10028636" y="1808359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: вниз 68">
            <a:extLst>
              <a:ext uri="{FF2B5EF4-FFF2-40B4-BE49-F238E27FC236}">
                <a16:creationId xmlns:a16="http://schemas.microsoft.com/office/drawing/2014/main" xmlns="" id="{3A85CB70-F5B7-45E5-B6BF-13F895738C31}"/>
              </a:ext>
            </a:extLst>
          </p:cNvPr>
          <p:cNvSpPr/>
          <p:nvPr/>
        </p:nvSpPr>
        <p:spPr>
          <a:xfrm>
            <a:off x="10028636" y="4047527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xmlns="" id="{4479771D-436C-4C71-A5A0-794E6C9BB668}"/>
              </a:ext>
            </a:extLst>
          </p:cNvPr>
          <p:cNvSpPr/>
          <p:nvPr/>
        </p:nvSpPr>
        <p:spPr>
          <a:xfrm>
            <a:off x="3528410" y="996951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: вправо 62">
            <a:extLst>
              <a:ext uri="{FF2B5EF4-FFF2-40B4-BE49-F238E27FC236}">
                <a16:creationId xmlns:a16="http://schemas.microsoft.com/office/drawing/2014/main" xmlns="" id="{4E962ACC-F614-4E70-B435-63FB266C2789}"/>
              </a:ext>
            </a:extLst>
          </p:cNvPr>
          <p:cNvSpPr/>
          <p:nvPr/>
        </p:nvSpPr>
        <p:spPr>
          <a:xfrm>
            <a:off x="7681321" y="996157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: вправо 65">
            <a:extLst>
              <a:ext uri="{FF2B5EF4-FFF2-40B4-BE49-F238E27FC236}">
                <a16:creationId xmlns:a16="http://schemas.microsoft.com/office/drawing/2014/main" xmlns="" id="{AC9CDA17-0485-4C65-AF9E-36981404ABD3}"/>
              </a:ext>
            </a:extLst>
          </p:cNvPr>
          <p:cNvSpPr/>
          <p:nvPr/>
        </p:nvSpPr>
        <p:spPr>
          <a:xfrm>
            <a:off x="3528407" y="327819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: вверх 69">
            <a:extLst>
              <a:ext uri="{FF2B5EF4-FFF2-40B4-BE49-F238E27FC236}">
                <a16:creationId xmlns:a16="http://schemas.microsoft.com/office/drawing/2014/main" xmlns="" id="{9A27EE4A-3F5D-4D19-AA8A-A48EAC7A1C57}"/>
              </a:ext>
            </a:extLst>
          </p:cNvPr>
          <p:cNvSpPr/>
          <p:nvPr/>
        </p:nvSpPr>
        <p:spPr>
          <a:xfrm>
            <a:off x="1856179" y="4047526"/>
            <a:ext cx="307182" cy="982269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C5497A-9FC3-43E5-A732-AA7B212396E1}"/>
              </a:ext>
            </a:extLst>
          </p:cNvPr>
          <p:cNvSpPr txBox="1"/>
          <p:nvPr/>
        </p:nvSpPr>
        <p:spPr>
          <a:xfrm>
            <a:off x="8750389" y="2931396"/>
            <a:ext cx="2857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3 года</a:t>
            </a:r>
          </a:p>
        </p:txBody>
      </p:sp>
    </p:spTree>
    <p:extLst>
      <p:ext uri="{BB962C8B-B14F-4D97-AF65-F5344CB8AC3E}">
        <p14:creationId xmlns:p14="http://schemas.microsoft.com/office/powerpoint/2010/main" xmlns="" val="19811813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87C5271D-C1FD-46CA-941A-9DE7E413BF76}"/>
              </a:ext>
            </a:extLst>
          </p:cNvPr>
          <p:cNvSpPr/>
          <p:nvPr/>
        </p:nvSpPr>
        <p:spPr>
          <a:xfrm>
            <a:off x="3598953" y="2280245"/>
            <a:ext cx="4994087" cy="2610252"/>
          </a:xfrm>
          <a:prstGeom prst="rect">
            <a:avLst/>
          </a:prstGeom>
          <a:solidFill>
            <a:srgbClr val="0D0D0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7C5A802F-FC08-4102-A72E-BE59A3E59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676" y="2294731"/>
            <a:ext cx="4036561" cy="223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7F482592-6558-497D-8B2C-32781C350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5887" y="-4678"/>
            <a:ext cx="4152512" cy="23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xmlns="" id="{89FA420C-6209-4D50-8796-684A26E86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33899"/>
            <a:ext cx="4025886" cy="232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8A8CF67-1D33-48CA-8E5C-F21BD9C07E0B}"/>
              </a:ext>
            </a:extLst>
          </p:cNvPr>
          <p:cNvSpPr/>
          <p:nvPr/>
        </p:nvSpPr>
        <p:spPr>
          <a:xfrm>
            <a:off x="8164534" y="4533899"/>
            <a:ext cx="4038138" cy="23241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xmlns="" id="{0C435510-8C34-48F3-841D-401C303BB9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519"/>
          <a:stretch/>
        </p:blipFill>
        <p:spPr bwMode="auto">
          <a:xfrm>
            <a:off x="8162963" y="4457700"/>
            <a:ext cx="4048982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66CEFB9-0CA1-411F-8149-DFEB0B2AA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5885" y="4530373"/>
            <a:ext cx="4140225" cy="232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2595F768-DCFD-4CBD-B9CC-5D6A863D9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748"/>
            <a:ext cx="4025886" cy="231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75F9FC1-3DA7-4C97-B505-0CD4EB54C43B}"/>
              </a:ext>
            </a:extLst>
          </p:cNvPr>
          <p:cNvSpPr/>
          <p:nvPr/>
        </p:nvSpPr>
        <p:spPr>
          <a:xfrm>
            <a:off x="8176774" y="2296922"/>
            <a:ext cx="4035172" cy="22369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E2A342A5-B32E-484C-B779-2B6CCFDBB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6772" y="-5459"/>
            <a:ext cx="4035173" cy="230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Стрелка: вправо 63">
            <a:extLst>
              <a:ext uri="{FF2B5EF4-FFF2-40B4-BE49-F238E27FC236}">
                <a16:creationId xmlns:a16="http://schemas.microsoft.com/office/drawing/2014/main" xmlns="" id="{FCC4A783-D8A4-414C-AE1B-4F7AED23E176}"/>
              </a:ext>
            </a:extLst>
          </p:cNvPr>
          <p:cNvSpPr/>
          <p:nvPr/>
        </p:nvSpPr>
        <p:spPr>
          <a:xfrm rot="10800000">
            <a:off x="7681321" y="5545535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: вправо 64">
            <a:extLst>
              <a:ext uri="{FF2B5EF4-FFF2-40B4-BE49-F238E27FC236}">
                <a16:creationId xmlns:a16="http://schemas.microsoft.com/office/drawing/2014/main" xmlns="" id="{F8B14644-FF95-4335-B5C2-EECF71788F51}"/>
              </a:ext>
            </a:extLst>
          </p:cNvPr>
          <p:cNvSpPr/>
          <p:nvPr/>
        </p:nvSpPr>
        <p:spPr>
          <a:xfrm rot="10800000">
            <a:off x="3528410" y="553720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: вниз 67">
            <a:extLst>
              <a:ext uri="{FF2B5EF4-FFF2-40B4-BE49-F238E27FC236}">
                <a16:creationId xmlns:a16="http://schemas.microsoft.com/office/drawing/2014/main" xmlns="" id="{AB514C24-49B1-4CAB-86F1-4E084675DDD1}"/>
              </a:ext>
            </a:extLst>
          </p:cNvPr>
          <p:cNvSpPr/>
          <p:nvPr/>
        </p:nvSpPr>
        <p:spPr>
          <a:xfrm>
            <a:off x="10028636" y="1808359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: вниз 68">
            <a:extLst>
              <a:ext uri="{FF2B5EF4-FFF2-40B4-BE49-F238E27FC236}">
                <a16:creationId xmlns:a16="http://schemas.microsoft.com/office/drawing/2014/main" xmlns="" id="{3A85CB70-F5B7-45E5-B6BF-13F895738C31}"/>
              </a:ext>
            </a:extLst>
          </p:cNvPr>
          <p:cNvSpPr/>
          <p:nvPr/>
        </p:nvSpPr>
        <p:spPr>
          <a:xfrm>
            <a:off x="10028636" y="4047527"/>
            <a:ext cx="307182" cy="982269"/>
          </a:xfrm>
          <a:prstGeom prst="down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: вправо 61">
            <a:extLst>
              <a:ext uri="{FF2B5EF4-FFF2-40B4-BE49-F238E27FC236}">
                <a16:creationId xmlns:a16="http://schemas.microsoft.com/office/drawing/2014/main" xmlns="" id="{4479771D-436C-4C71-A5A0-794E6C9BB668}"/>
              </a:ext>
            </a:extLst>
          </p:cNvPr>
          <p:cNvSpPr/>
          <p:nvPr/>
        </p:nvSpPr>
        <p:spPr>
          <a:xfrm>
            <a:off x="3528410" y="996951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: вправо 62">
            <a:extLst>
              <a:ext uri="{FF2B5EF4-FFF2-40B4-BE49-F238E27FC236}">
                <a16:creationId xmlns:a16="http://schemas.microsoft.com/office/drawing/2014/main" xmlns="" id="{4E962ACC-F614-4E70-B435-63FB266C2789}"/>
              </a:ext>
            </a:extLst>
          </p:cNvPr>
          <p:cNvSpPr/>
          <p:nvPr/>
        </p:nvSpPr>
        <p:spPr>
          <a:xfrm>
            <a:off x="7681321" y="996157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: вверх 69">
            <a:extLst>
              <a:ext uri="{FF2B5EF4-FFF2-40B4-BE49-F238E27FC236}">
                <a16:creationId xmlns:a16="http://schemas.microsoft.com/office/drawing/2014/main" xmlns="" id="{9A27EE4A-3F5D-4D19-AA8A-A48EAC7A1C57}"/>
              </a:ext>
            </a:extLst>
          </p:cNvPr>
          <p:cNvSpPr/>
          <p:nvPr/>
        </p:nvSpPr>
        <p:spPr>
          <a:xfrm>
            <a:off x="1856179" y="4047526"/>
            <a:ext cx="307182" cy="982269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BC5497A-9FC3-43E5-A732-AA7B212396E1}"/>
              </a:ext>
            </a:extLst>
          </p:cNvPr>
          <p:cNvSpPr txBox="1"/>
          <p:nvPr/>
        </p:nvSpPr>
        <p:spPr>
          <a:xfrm>
            <a:off x="8750389" y="2931396"/>
            <a:ext cx="28573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3 года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062F4DC-2293-4E54-BCB3-7374A9E406BD}"/>
              </a:ext>
            </a:extLst>
          </p:cNvPr>
          <p:cNvSpPr txBox="1"/>
          <p:nvPr/>
        </p:nvSpPr>
        <p:spPr>
          <a:xfrm flipH="1">
            <a:off x="4183234" y="3213249"/>
            <a:ext cx="4152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Кощей Бессмертный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950EF40A-1016-4E28-8FA1-610593E76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3599" y="2308771"/>
            <a:ext cx="4163174" cy="222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Стрелка: вправо 65">
            <a:extLst>
              <a:ext uri="{FF2B5EF4-FFF2-40B4-BE49-F238E27FC236}">
                <a16:creationId xmlns:a16="http://schemas.microsoft.com/office/drawing/2014/main" xmlns="" id="{AC9CDA17-0485-4C65-AF9E-36981404ABD3}"/>
              </a:ext>
            </a:extLst>
          </p:cNvPr>
          <p:cNvSpPr/>
          <p:nvPr/>
        </p:nvSpPr>
        <p:spPr>
          <a:xfrm>
            <a:off x="3528407" y="3278190"/>
            <a:ext cx="982269" cy="307181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238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1E2D13-4488-45FF-B60E-E8C7F2DD9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F0CB59C-6C8C-4C3B-B449-B0A21E23695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D0D0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7AFDE2B7-BB12-41A8-9C16-B18A89A1C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3584" y="1671637"/>
            <a:ext cx="4364832" cy="5029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976755-BCB3-4C56-9EEC-A85AF56AF700}"/>
              </a:ext>
            </a:extLst>
          </p:cNvPr>
          <p:cNvSpPr txBox="1"/>
          <p:nvPr/>
        </p:nvSpPr>
        <p:spPr>
          <a:xfrm>
            <a:off x="-79772" y="367576"/>
            <a:ext cx="1235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-52"/>
              </a:rPr>
              <a:t>Молодцы! Вы дали правильный ответ!</a:t>
            </a:r>
          </a:p>
        </p:txBody>
      </p:sp>
      <p:pic>
        <p:nvPicPr>
          <p:cNvPr id="10" name="Рисунок 9" descr="Контур улыбающегося лица">
            <a:extLst>
              <a:ext uri="{FF2B5EF4-FFF2-40B4-BE49-F238E27FC236}">
                <a16:creationId xmlns:a16="http://schemas.microsoft.com/office/drawing/2014/main" xmlns="" id="{7BAF39E7-0861-490E-B6A6-E621FB0E0A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766197" y="1012031"/>
            <a:ext cx="659606" cy="65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16887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31E2D13-4488-45FF-B60E-E8C7F2DD9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F0CB59C-6C8C-4C3B-B449-B0A21E23695F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solidFill>
            <a:srgbClr val="0D0D0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976755-BCB3-4C56-9EEC-A85AF56AF700}"/>
              </a:ext>
            </a:extLst>
          </p:cNvPr>
          <p:cNvSpPr txBox="1"/>
          <p:nvPr/>
        </p:nvSpPr>
        <p:spPr>
          <a:xfrm>
            <a:off x="-79774" y="1743848"/>
            <a:ext cx="1235154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URNALISM" pitchFamily="2" charset="0"/>
              </a:rPr>
              <a:t>Спасибо за внимание!</a:t>
            </a:r>
          </a:p>
        </p:txBody>
      </p:sp>
      <p:pic>
        <p:nvPicPr>
          <p:cNvPr id="8" name="Рисунок 7" descr="Контур улыбающегося лица">
            <a:extLst>
              <a:ext uri="{FF2B5EF4-FFF2-40B4-BE49-F238E27FC236}">
                <a16:creationId xmlns:a16="http://schemas.microsoft.com/office/drawing/2014/main" xmlns="" id="{5E8EE0C2-318E-4D9D-8581-FAF209F0B2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38799" y="38437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765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BCEBD8-6BF8-41B8-9C48-F669D519C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5281" y="0"/>
            <a:ext cx="533671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70C00BC-82F6-4255-960B-E93E75AEDB58}"/>
              </a:ext>
            </a:extLst>
          </p:cNvPr>
          <p:cNvSpPr txBox="1"/>
          <p:nvPr/>
        </p:nvSpPr>
        <p:spPr>
          <a:xfrm>
            <a:off x="69575" y="79513"/>
            <a:ext cx="6785706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Потешки и прибаутки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идеальный инструмент для формирования фонематического слуха и чувства ритма. Короткие рифмованные строки с повторяющимися звуками помогают выделять и различать фонемы, развивать интонацию и дыхание.</a:t>
            </a:r>
          </a:p>
          <a:p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Прибаутка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это короткое, весёлое или остроумное высказывание, часто в стихотворной форме, которое вставляют в разговор для придания ему живости и игривости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работы.</a:t>
            </a:r>
            <a:endParaRPr lang="ru-RU" b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Пальчиковые и двигательные игры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связывание текста с действиями (например, «Ладушки», «Сорока-ворона»).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Выразительное чтение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с яркой интонацией и мимикой.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Совместное проговаривание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хором или поочерёдно с детьми.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Инсценировка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разыгрывание сюжета с игрушками или в ролях.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Повторение с вариациями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менять темп, громкость, интонацию.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 наглядности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картинки, игрушки, предметы из текста.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 в режим дня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потешки при умывании, кормлении, засыпании.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030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EB22F6C-D689-41CB-89CC-E67C862CF557}"/>
              </a:ext>
            </a:extLst>
          </p:cNvPr>
          <p:cNvSpPr txBox="1"/>
          <p:nvPr/>
        </p:nvSpPr>
        <p:spPr>
          <a:xfrm>
            <a:off x="228600" y="188843"/>
            <a:ext cx="6989064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Считалки и скороговорки: </a:t>
            </a:r>
          </a:p>
          <a:p>
            <a:endParaRPr lang="ru-RU" b="1" dirty="0"/>
          </a:p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Развитие темпа речи и дикции</a:t>
            </a:r>
          </a:p>
          <a:p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Считалки вводят понятие счета в речевом материале и поддерживают игровые взаимодействия.</a:t>
            </a: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Скороговорки — концентрированная тренировка артикуляционного аппарата. Они улучшают четкость произношения, темп и дыхательную координацию.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Методы работы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1.медленное проговаривание с прогрессией к быстрому темпу;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2.разделение на слоги и выделение проблемных звуков;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3.игровые соревнования на артикуляционную точность (командные игры).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dirty="0">
                <a:solidFill>
                  <a:srgbClr val="FF0000"/>
                </a:solidFill>
              </a:rPr>
              <a:t>Пример скороговорки</a:t>
            </a:r>
          </a:p>
          <a:p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«Три тридцать три утки тащили трубку» — проговаривать по слогам, затем целиком, добавляя мимические упражнения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0622570-CF45-421B-8246-8940AAB32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267" y="146304"/>
            <a:ext cx="3041581" cy="39624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10779CE-C234-4D39-9AE4-C6C6BB0AEF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5088" y="2865119"/>
            <a:ext cx="2999232" cy="388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718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D99EDA2-3B5B-47C9-B25D-09B8EA387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700" y="0"/>
            <a:ext cx="55663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AC79B15-2DAC-4EFE-939F-B0A273637168}"/>
              </a:ext>
            </a:extLst>
          </p:cNvPr>
          <p:cNvSpPr txBox="1"/>
          <p:nvPr/>
        </p:nvSpPr>
        <p:spPr>
          <a:xfrm>
            <a:off x="79514" y="178905"/>
            <a:ext cx="6546186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Развивают фонематический слух и ритм.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концентрат народной мудрости; работа с ними развивает метафорическое мышление и умение интерпретировать непрямые значения.</a:t>
            </a:r>
          </a:p>
          <a:p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Поговорка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 </a:t>
            </a: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краткое устойчивое выражение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которое метко оценивает какое-либо жизненное явление.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гры для работы с поговорками :</a:t>
            </a:r>
            <a:endParaRPr lang="ru-RU" b="1" i="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«Закончи пословицу или поговорку». 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«Замени пословицами». 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«Ошибки наборщика». 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i="0" dirty="0">
                <a:solidFill>
                  <a:schemeClr val="accent2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«Путаницы».  </a:t>
            </a:r>
          </a:p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 работы с пословицей.</a:t>
            </a:r>
          </a:p>
          <a:p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Разбор пословицы «Без труда не вытащишь и рыбку из пруда»: обсуждение значения, подбор ситуаций из жизни ребенка, создание мини-рассказа.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/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81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149AD5-E91E-4502-ABA4-6A3BC8C7A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1438" y="0"/>
            <a:ext cx="466056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65ACDBD-CFAD-4C76-8D42-24FB98259595}"/>
              </a:ext>
            </a:extLst>
          </p:cNvPr>
          <p:cNvSpPr txBox="1"/>
          <p:nvPr/>
        </p:nvSpPr>
        <p:spPr>
          <a:xfrm>
            <a:off x="138926" y="0"/>
            <a:ext cx="7308353" cy="8125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ru-RU" dirty="0">
              <a:solidFill>
                <a:schemeClr val="tx1"/>
              </a:solidFill>
            </a:endParaRPr>
          </a:p>
          <a:p>
            <a:r>
              <a:rPr lang="ru-RU" b="1" u="sng" dirty="0">
                <a:solidFill>
                  <a:srgbClr val="FF0000"/>
                </a:solidFill>
              </a:rPr>
              <a:t>Загадки</a:t>
            </a:r>
            <a:r>
              <a:rPr lang="ru-RU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требуют умения оперировать образами и гипотезами, стимулируют аналитическое мышление, учат формулировать предположения и аргументы.</a:t>
            </a:r>
          </a:p>
          <a:p>
            <a:pPr algn="l"/>
            <a:r>
              <a:rPr lang="ru-RU" b="1" i="1" dirty="0">
                <a:solidFill>
                  <a:srgbClr val="FF0000"/>
                </a:solidFill>
                <a:effectLst/>
                <a:latin typeface="-apple-system"/>
              </a:rPr>
              <a:t>Виды загадок</a:t>
            </a:r>
          </a:p>
          <a:p>
            <a:pPr algn="l">
              <a:buFont typeface="+mj-lt"/>
              <a:buAutoNum type="arabicPeriod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Прямые загадки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</a:t>
            </a:r>
          </a:p>
          <a:p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2.Загадки‑рифмовки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3.Загадки‑обманки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4.Загадки на образное мышление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5.Метафорические загадки</a:t>
            </a:r>
            <a:endParaRPr lang="ru-RU" b="0" i="0" dirty="0">
              <a:solidFill>
                <a:schemeClr val="accent2">
                  <a:lumMod val="75000"/>
                </a:schemeClr>
              </a:solidFill>
              <a:effectLst/>
              <a:latin typeface="-apple-system"/>
            </a:endParaRPr>
          </a:p>
          <a:p>
            <a:pPr algn="l"/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6.Загадки с противоречием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</a:t>
            </a:r>
          </a:p>
          <a:p>
            <a:pPr algn="l"/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7.Загадки с неполным описанием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 </a:t>
            </a:r>
          </a:p>
          <a:p>
            <a:pPr algn="l"/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8.Математические загадки</a:t>
            </a:r>
            <a:endParaRPr lang="ru-RU" b="0" i="0" dirty="0">
              <a:solidFill>
                <a:schemeClr val="accent2">
                  <a:lumMod val="75000"/>
                </a:schemeClr>
              </a:solidFill>
              <a:effectLst/>
              <a:latin typeface="-apple-system"/>
            </a:endParaRPr>
          </a:p>
          <a:p>
            <a:pPr algn="l"/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9.Сюжетные загадки («</a:t>
            </a:r>
            <a:r>
              <a:rPr lang="ru-RU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данетки</a:t>
            </a: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»)</a:t>
            </a:r>
            <a:endParaRPr lang="ru-RU" b="0" i="0" dirty="0">
              <a:solidFill>
                <a:schemeClr val="accent2">
                  <a:lumMod val="75000"/>
                </a:schemeClr>
              </a:solidFill>
              <a:effectLst/>
              <a:latin typeface="-apple-system"/>
            </a:endParaRPr>
          </a:p>
          <a:p>
            <a:pPr algn="l"/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10.Логические загадки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b="1" u="sng" dirty="0">
                <a:solidFill>
                  <a:srgbClr val="FF0000"/>
                </a:solidFill>
              </a:rPr>
              <a:t>Методы работы</a:t>
            </a:r>
            <a:r>
              <a:rPr lang="ru-RU" b="1" u="sng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Подбор простых загадок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Наглядность </a:t>
            </a:r>
            <a:endParaRPr lang="ru-RU" b="0" i="0" dirty="0">
              <a:solidFill>
                <a:schemeClr val="accent2">
                  <a:lumMod val="75000"/>
                </a:schemeClr>
              </a:solidFill>
              <a:effectLst/>
              <a:latin typeface="-apple-system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Игровые приёмы</a:t>
            </a:r>
            <a:endParaRPr lang="ru-RU" b="0" i="0" dirty="0">
              <a:solidFill>
                <a:schemeClr val="accent2">
                  <a:lumMod val="75000"/>
                </a:schemeClr>
              </a:solidFill>
              <a:effectLst/>
              <a:latin typeface="-apple-system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Повторение и проговаривание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</a:t>
            </a: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отгадки вместе с детьми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Обучение алгоритму отгадывания.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-apple-system"/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Игра «Да‑нет»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 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Соревновательные элементы.</a:t>
            </a:r>
            <a:endParaRPr lang="ru-RU" b="0" i="0" dirty="0">
              <a:solidFill>
                <a:schemeClr val="accent2">
                  <a:lumMod val="75000"/>
                </a:schemeClr>
              </a:solidFill>
              <a:effectLst/>
              <a:latin typeface="-apple-system"/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0785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B0EF22-7762-4078-977B-F014A1331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091" y="0"/>
            <a:ext cx="465285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4870C43-5114-4A5A-A646-482B91C618BF}"/>
              </a:ext>
            </a:extLst>
          </p:cNvPr>
          <p:cNvSpPr txBox="1"/>
          <p:nvPr/>
        </p:nvSpPr>
        <p:spPr>
          <a:xfrm>
            <a:off x="208722" y="327564"/>
            <a:ext cx="648031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 err="1">
                <a:solidFill>
                  <a:srgbClr val="FF0000"/>
                </a:solidFill>
                <a:effectLst/>
                <a:latin typeface="-apple-system"/>
              </a:rPr>
              <a:t>Закличка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— это жанр устного народного творчества, короткая рифмованная песенка или приговорка, обычно обращённая к явлениям природы, животным, растениям или временам года. Её цель </a:t>
            </a:r>
            <a:r>
              <a:rPr lang="ru-RU" b="0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«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позвать», «вызвать» желаемое: дождь, солнце, весну, урожай и т. д.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B36E7AE-1C7F-424C-8E07-A23FC10A072E}"/>
              </a:ext>
            </a:extLst>
          </p:cNvPr>
          <p:cNvSpPr txBox="1"/>
          <p:nvPr/>
        </p:nvSpPr>
        <p:spPr>
          <a:xfrm>
            <a:off x="208722" y="2279904"/>
            <a:ext cx="706672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dirty="0">
                <a:solidFill>
                  <a:srgbClr val="FF0000"/>
                </a:solidFill>
                <a:latin typeface="-apple-system"/>
              </a:rPr>
              <a:t>Методы работы .</a:t>
            </a:r>
            <a:endParaRPr lang="ru-RU" b="1" i="0" dirty="0">
              <a:solidFill>
                <a:srgbClr val="FF0000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Разучивание</a:t>
            </a: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и выразительное чтение.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Дети запоминают </a:t>
            </a:r>
            <a:r>
              <a:rPr lang="ru-RU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закличку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и читают её с нужной интонацией — радостно, призывно, нараспев.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Сопровождение движениями.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Можно добавить жесты: тянуться к солнцу, изображать капли дождя, кружиться как ветерок.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Музыкальное сопровождение.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</a:t>
            </a:r>
            <a:r>
              <a:rPr lang="ru-RU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Пропевание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</a:t>
            </a:r>
            <a:r>
              <a:rPr lang="ru-RU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закличек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под простую мелодию или народные инструменты (бубен, ложки).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Творческое дополнение.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Предложить детям придумать свою строчку или новую </a:t>
            </a:r>
            <a:r>
              <a:rPr lang="ru-RU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закличку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по аналогии.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Театрализация.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Разыгрывание мини-сценок: например, дети «зовут» весну, а один из них изображает весну, которая «приходит».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Связь с наблюдениями за природой.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Использовать </a:t>
            </a:r>
            <a:r>
              <a:rPr lang="ru-RU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заклички</a:t>
            </a:r>
            <a:r>
              <a:rPr lang="ru-RU" b="0" i="0" dirty="0">
                <a:solidFill>
                  <a:schemeClr val="accent2">
                    <a:lumMod val="75000"/>
                  </a:schemeClr>
                </a:solidFill>
                <a:effectLst/>
                <a:latin typeface="-apple-system"/>
              </a:rPr>
              <a:t> во время прогулок: «Позовём солнышко!» или «Попросим дождик остановиться».</a:t>
            </a:r>
          </a:p>
        </p:txBody>
      </p:sp>
    </p:spTree>
    <p:extLst>
      <p:ext uri="{BB962C8B-B14F-4D97-AF65-F5344CB8AC3E}">
        <p14:creationId xmlns:p14="http://schemas.microsoft.com/office/powerpoint/2010/main" xmlns="" val="4145427376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410</TotalTime>
  <Words>1014</Words>
  <Application>Microsoft Office PowerPoint</Application>
  <PresentationFormat>Произвольный</PresentationFormat>
  <Paragraphs>267</Paragraphs>
  <Slides>46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Аспект</vt:lpstr>
      <vt:lpstr>Acrobat Document</vt:lpstr>
      <vt:lpstr>Развитие речи детей дошкольного возраста средствами фольклора.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Почему Кроссенс важен в Детском Саду?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46</cp:revision>
  <dcterms:created xsi:type="dcterms:W3CDTF">2026-03-18T06:13:09Z</dcterms:created>
  <dcterms:modified xsi:type="dcterms:W3CDTF">2026-03-20T09:32:25Z</dcterms:modified>
</cp:coreProperties>
</file>