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71" r:id="rId5"/>
    <p:sldId id="272" r:id="rId6"/>
    <p:sldId id="276" r:id="rId7"/>
    <p:sldId id="277" r:id="rId8"/>
    <p:sldId id="258" r:id="rId9"/>
    <p:sldId id="278" r:id="rId10"/>
    <p:sldId id="284" r:id="rId11"/>
    <p:sldId id="282" r:id="rId12"/>
    <p:sldId id="264" r:id="rId13"/>
    <p:sldId id="280" r:id="rId14"/>
    <p:sldId id="286" r:id="rId15"/>
    <p:sldId id="281" r:id="rId16"/>
    <p:sldId id="265" r:id="rId17"/>
    <p:sldId id="283" r:id="rId18"/>
    <p:sldId id="259" r:id="rId19"/>
    <p:sldId id="266" r:id="rId20"/>
    <p:sldId id="270" r:id="rId21"/>
    <p:sldId id="262" r:id="rId22"/>
    <p:sldId id="261" r:id="rId23"/>
    <p:sldId id="260" r:id="rId24"/>
    <p:sldId id="273" r:id="rId25"/>
    <p:sldId id="263" r:id="rId26"/>
    <p:sldId id="268" r:id="rId27"/>
    <p:sldId id="275" r:id="rId28"/>
    <p:sldId id="274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A76F7-F64A-4503-A8D4-637F3C64AD63}" type="datetimeFigureOut">
              <a:rPr lang="ru-RU" smtClean="0"/>
              <a:pPr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814318" cy="156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475656" y="1889264"/>
            <a:ext cx="66247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двигательных навыков у  детей старшего дошкольного возраста посредством подготовки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сдаче норм ВФСК «ГТО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555776" y="5621940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Мустафина Г.Н., инструктор по физической культуре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МДОАУ «ЦРР- детский сад № 116 г. Орска»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04448" cy="56207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скоростно-силовых возможностей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7848872" cy="5904656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у стены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же, но в упоре стоя у подоконника или стола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стоя на коленях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лежа на скамейке или стуле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поочередное поднимание рук вперед-вверх из упора лежа на скамейке или на стуле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одновременное поднимание ног из положения лежа на животе на скамейке или на стуле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одновременное поднимание рук из положения лежа на животе на скамейке или на стуле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одновременное поднимание рук и ног из положения лежа на животе на скамейке или на стуле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поочередно переставлять руки вперед, а затем назад из упора лежа на полу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поочередно переставлять руки вперед, а затем назад из упора присев в упор лежа и обратно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лежа на полу (3-4 серии по 5-6 раз, повторяя упражнение с небольшим паузами между сериями)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 с гантелями для развития силы рук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набивного мяча вдаль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на турнике или на «шведской стенке» (Подъём коленей к груди из положения виса на перекладине, планка)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подъем ног из положения лежа на наклонной доске (угол наклона можно менять)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лодочка - одновременный подъём и удержание рук и ног над полом.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Конкурсы ДОУ№116\Конкурсы 2023-2024\Конкурс 2024 Детский сад\Детский сад года 2023\ДОУ116 Спорт\20200824_092945.mp4_snapshot_00.04_[2024.02.08_20.05.20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476500" cy="3543300"/>
          </a:xfrm>
          <a:prstGeom prst="rect">
            <a:avLst/>
          </a:prstGeom>
          <a:noFill/>
        </p:spPr>
      </p:pic>
      <p:pic>
        <p:nvPicPr>
          <p:cNvPr id="4" name="Рисунок 3" descr="C:\Users\User\Desktop\ДОУ116 Спорт\20201013_102511.mp4_snapshot_00.27_[2024.02.08_20.20.16].jpg"/>
          <p:cNvPicPr/>
          <p:nvPr/>
        </p:nvPicPr>
        <p:blipFill>
          <a:blip r:embed="rId3" cstate="print"/>
          <a:srcRect r="-86" b="29958"/>
          <a:stretch>
            <a:fillRect/>
          </a:stretch>
        </p:blipFill>
        <p:spPr bwMode="auto">
          <a:xfrm>
            <a:off x="6012160" y="2420888"/>
            <a:ext cx="28803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ДОУ116 Спорт\CIMG15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3387296" cy="23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ДОУ116 Спорт\CIMG14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88640"/>
            <a:ext cx="344815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Конкурсы ДОУ№116\Конкурсы 2023-2024\Конкурс 2024 Детский сад\Детский сад года 2023\ДОУ116 Спорт\20201006_103249.mp4_snapshot_00.02_[2024.02.08_20.11.13].jpg"/>
          <p:cNvPicPr/>
          <p:nvPr/>
        </p:nvPicPr>
        <p:blipFill>
          <a:blip r:embed="rId6" cstate="print"/>
          <a:srcRect t="19217" r="-17" b="29960"/>
          <a:stretch>
            <a:fillRect/>
          </a:stretch>
        </p:blipFill>
        <p:spPr bwMode="auto">
          <a:xfrm>
            <a:off x="3707904" y="4149080"/>
            <a:ext cx="2160240" cy="254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онкурсы ДОУ№116\Конкурсы 2023-2024\Конкурс 2024 Детский сад\Детский сад года 2023\ДОУ116 Спорт\20201012_112816.mp4_snapshot_00.04_[2024.02.08_20.18.25].jpg"/>
          <p:cNvPicPr/>
          <p:nvPr/>
        </p:nvPicPr>
        <p:blipFill>
          <a:blip r:embed="rId7" cstate="print"/>
          <a:srcRect r="-97" b="36476"/>
          <a:stretch>
            <a:fillRect/>
          </a:stretch>
        </p:blipFill>
        <p:spPr bwMode="auto">
          <a:xfrm>
            <a:off x="2843808" y="404664"/>
            <a:ext cx="25202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04448" cy="56207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скоростно-силовых возможностей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764704"/>
            <a:ext cx="7848872" cy="5361459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вверх на двух ногах на месте с поворотом кругом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прыгать вверх, смещая ноги вправо, влево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вверх из глубокого приседа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продвижением вперед на расстояние 5—6 м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боком с продвижением вперед, перепрыгивая через линию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продвижением вперед с зажатым между ног предметом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попеременно на одной и другой ноге, продвигаясь вперед с активными взмахами рук, поднимая ногу коленом вперед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через линию или веревку на одной ноге вперед и назад, вправо и влево, на месте и с продвижением вперед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с поворотом на 180°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короткой скакалкой: на двух ногах с промежуточными прыжками и без них, с ноги на ногу, на одной ноге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через короткую скакалку в беге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продвижением вперёд ноги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врозь-ноги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скрестно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руки вверх-вниз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прыгать из обруча в обруч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в длину с места.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 упражнения на развитие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координационных способностей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980728"/>
            <a:ext cx="8208912" cy="5877272"/>
          </a:xfrm>
        </p:spPr>
        <p:txBody>
          <a:bodyPr>
            <a:normAutofit fontScale="55000" lnSpcReduction="20000"/>
          </a:bodyPr>
          <a:lstStyle/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теннисного мяча вверх и ловля одной рукой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мяча друг другу с хлопком, с поворотом, с отскоком от земли, в косом направлении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мяча друг другу в разных положениях: стоя лицом и спиной, стоя на коленях, сидя по-турецки, лежа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теннисного мяча вдаль на расстояние 6-12 м правой и левой рукой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теннисного мяча в горизонтальную цель правой и левой рукой с расстояния 4-5 м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в вертикальную цель </a:t>
            </a:r>
            <a:r>
              <a:rPr lang="ru-RU" sz="3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(высота 2м)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правой и левой рукой, постепенно увеличивая расстояние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теннисного мяча в вертикальные цели разного размера, обозначенные на стене и расположенные на различной высоте, с расстояния 4-6 м.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и ловля мяча от стены с разными заданиями: с отскоком от земли, с поворотом кругом, по косому направлению, с перепрыгиванием через отскочивший мяч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предметов (мячи, мешочки с песком, шишки, камешки, снежки) из-за спины через плечо на дальность правой и левой рукой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предметов (мячи, мешочки с песком, снежки) из-за спины через плечо в вертикальную и горизонтальную цель с расстояния 3,5-4 м правой и левой рукой.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Конкурсы ДОУ№116\Конкурсы 2023-2024\Конкурс 2024 Детский сад\Детский сад года 2023\ДОУ116 Спорт\20201006_111324.mp4_snapshot_00.33_[2024.02.08_20.14.48].jpg"/>
          <p:cNvPicPr/>
          <p:nvPr/>
        </p:nvPicPr>
        <p:blipFill>
          <a:blip r:embed="rId2" cstate="print"/>
          <a:srcRect t="21832" r="430" b="18249"/>
          <a:stretch>
            <a:fillRect/>
          </a:stretch>
        </p:blipFill>
        <p:spPr bwMode="auto">
          <a:xfrm>
            <a:off x="395536" y="188640"/>
            <a:ext cx="24482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Конкурсы ДОУ№116\Конкурсы 2023-2024\Конкурс 2024 Детский сад\Детский сад года 2023\ДОУ116 Спорт\20201021_104028.mp4_snapshot_01.08_[2024.02.08_20.29.22].jpg"/>
          <p:cNvPicPr/>
          <p:nvPr/>
        </p:nvPicPr>
        <p:blipFill>
          <a:blip r:embed="rId3" cstate="print"/>
          <a:srcRect r="-21" b="24277"/>
          <a:stretch>
            <a:fillRect/>
          </a:stretch>
        </p:blipFill>
        <p:spPr bwMode="auto">
          <a:xfrm>
            <a:off x="3059832" y="260648"/>
            <a:ext cx="1739104" cy="28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Рисунок 37" descr="20201014_110157.mp4_snapshot_00.23_[2024.02.08_20.23.15]"/>
          <p:cNvPicPr>
            <a:picLocks noChangeAspect="1" noChangeArrowheads="1"/>
          </p:cNvPicPr>
          <p:nvPr/>
        </p:nvPicPr>
        <p:blipFill>
          <a:blip r:embed="rId4" cstate="print"/>
          <a:srcRect t="15819" b="11723"/>
          <a:stretch>
            <a:fillRect/>
          </a:stretch>
        </p:blipFill>
        <p:spPr bwMode="auto">
          <a:xfrm>
            <a:off x="5076056" y="260648"/>
            <a:ext cx="1895475" cy="2962275"/>
          </a:xfrm>
          <a:prstGeom prst="rect">
            <a:avLst/>
          </a:prstGeom>
          <a:noFill/>
        </p:spPr>
      </p:pic>
      <p:pic>
        <p:nvPicPr>
          <p:cNvPr id="7169" name="Рисунок 38" descr="20201014_110157.mp4_snapshot_01.04_[2024.02.08_20.24.29]"/>
          <p:cNvPicPr>
            <a:picLocks noChangeAspect="1" noChangeArrowheads="1"/>
          </p:cNvPicPr>
          <p:nvPr/>
        </p:nvPicPr>
        <p:blipFill>
          <a:blip r:embed="rId5" cstate="print"/>
          <a:srcRect t="8624" b="7547"/>
          <a:stretch>
            <a:fillRect/>
          </a:stretch>
        </p:blipFill>
        <p:spPr bwMode="auto">
          <a:xfrm>
            <a:off x="3059832" y="3284984"/>
            <a:ext cx="1800200" cy="3255013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3419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6838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:\Конкурсы ДОУ№116\Конкурсы 2023-2024\Конкурс 2024 Детский сад\Детский сад года 2023\ДОУ116 Спорт\20201021_104028.mp4_snapshot_01.26_[2024.02.08_20.29.58].jpg"/>
          <p:cNvPicPr/>
          <p:nvPr/>
        </p:nvPicPr>
        <p:blipFill>
          <a:blip r:embed="rId6" cstate="print"/>
          <a:srcRect r="-2" b="8316"/>
          <a:stretch>
            <a:fillRect/>
          </a:stretch>
        </p:blipFill>
        <p:spPr bwMode="auto">
          <a:xfrm>
            <a:off x="7092280" y="260648"/>
            <a:ext cx="17281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курсы ДОУ№116\Конкурсы 2023-2024\Конкурс 2024 Детский сад\Детский сад года 2023\ДОУ116 Спорт\20201014_110157.mp4_snapshot_00.53_[2024.02.08_20.24.06].jpg"/>
          <p:cNvPicPr/>
          <p:nvPr/>
        </p:nvPicPr>
        <p:blipFill>
          <a:blip r:embed="rId7" cstate="print"/>
          <a:srcRect t="23666" r="-175" b="6238"/>
          <a:stretch>
            <a:fillRect/>
          </a:stretch>
        </p:blipFill>
        <p:spPr bwMode="auto">
          <a:xfrm>
            <a:off x="5148064" y="3284984"/>
            <a:ext cx="21602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Конкурсы ДОУ№116\Конкурсы 2023-2024\Конкурс 2024 Детский сад\Детский сад года 2023\ДОУ116 Спорт\20201013_112255.mp4_snapshot_00.29_[2024.02.08_20.21.33]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3429000"/>
            <a:ext cx="1514049" cy="318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Конкурсы ДОУ№116\Конкурсы 2023-2024\Конкурс 2024 Детский сад\Детский сад года 2023\ДОУ116 Спорт\20201006_101146.mp4_snapshot_00.11_[2024.02.08_20.15.59].jpg"/>
          <p:cNvPicPr/>
          <p:nvPr/>
        </p:nvPicPr>
        <p:blipFill>
          <a:blip r:embed="rId9" cstate="print"/>
          <a:srcRect t="7762" r="-116" b="27984"/>
          <a:stretch>
            <a:fillRect/>
          </a:stretch>
        </p:blipFill>
        <p:spPr bwMode="auto">
          <a:xfrm>
            <a:off x="683568" y="3573016"/>
            <a:ext cx="2232248" cy="312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6529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выносливости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87624" y="1124744"/>
            <a:ext cx="7704856" cy="5400600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колонне по одному и парами;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со сменой ведущего;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захлестыванием голени;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высоким подниманием бедра;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выносом прямых ног вперед;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подскоками; бег в сочетании с другими движениями (ведение мяча, со скакалкой, прыжками);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через препятствия высотой 10-15 см;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чередование ходьбы и бега на 3-4 отрезках пути по 100-150 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среднем темпе по пересеченной местности на расстояние 200 - 300м;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медленный бег в течение 2-3 мин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ФОТО\ГТО подготовка 2023\20230905_0933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подготовка 2023\20230905_0933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3960440" cy="2952328"/>
          </a:xfrm>
          <a:prstGeom prst="rect">
            <a:avLst/>
          </a:prstGeom>
          <a:noFill/>
        </p:spPr>
      </p:pic>
      <p:pic>
        <p:nvPicPr>
          <p:cNvPr id="8" name="Рисунок 7" descr="D:\ФОТО\ГТО подготовка 2023\20230905_0933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4104456" cy="2808312"/>
          </a:xfrm>
          <a:prstGeom prst="rect">
            <a:avLst/>
          </a:prstGeom>
          <a:noFill/>
        </p:spPr>
      </p:pic>
      <p:pic>
        <p:nvPicPr>
          <p:cNvPr id="9" name="Рисунок 8" descr="D:\ФОТО\ГТО подготовка 2023\20230905_0933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Конкурсы ДОУ№116\Конкурсы 2023-2024\Конкурс 2024 Детский сад\Детский сад года 2023\ДОУ116 Спорт\20200124_102350.jpg"/>
          <p:cNvPicPr/>
          <p:nvPr/>
        </p:nvPicPr>
        <p:blipFill>
          <a:blip r:embed="rId2" cstate="print"/>
          <a:srcRect r="-127" b="20816"/>
          <a:stretch>
            <a:fillRect/>
          </a:stretch>
        </p:blipFill>
        <p:spPr bwMode="auto">
          <a:xfrm>
            <a:off x="323528" y="260648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онкурсы ДОУ№116\Конкурсы 2023-2024\Конкурс 2024 Детский сад\Детский сад года 2023\ДОУ116 Спорт\5-11група соревнования.mp4_snapshot_00.18_[2024.02.08_19.46.31].jpg"/>
          <p:cNvPicPr/>
          <p:nvPr/>
        </p:nvPicPr>
        <p:blipFill>
          <a:blip r:embed="rId3" cstate="print"/>
          <a:srcRect t="18939" b="21212"/>
          <a:stretch>
            <a:fillRect/>
          </a:stretch>
        </p:blipFill>
        <p:spPr bwMode="auto">
          <a:xfrm>
            <a:off x="179512" y="2420888"/>
            <a:ext cx="252028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онкурсы ДОУ№116\Конкурсы 2023-2024\Конкурс 2024 Детский сад\Детский сад года 2023\ДОУ116 Спорт\IMG-20200122-WA00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60648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Конкурсы ДОУ№116\Конкурсы 2023-2024\Конкурс 2024 Детский сад\Детский сад года 2023\ДОУ116 Спорт\IMG-20200122-WA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88640"/>
            <a:ext cx="2603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Конкурсы ДОУ№116\Конкурсы 2023-2024\Конкурс 2024 Детский сад\Детский сад года 2023\ДОУ116 Спорт\IMG-20200122-WA00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27687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онкурсы ДОУ№116\Конкурсы 2023-2024\Конкурс 2024 Детский сад\Детский сад года 2023\ДОУ116 Спорт\IMG-20200122-WA00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227687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курсы ДОУ№116\Конкурсы 2023-2024\Конкурс 2024 Детский сад\Детский сад года 2023\ДОУ116 Спорт\IMG-20200122-WA00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509120"/>
            <a:ext cx="3096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Конкурсы ДОУ№116\Конкурсы 2023-2024\Конкурс 2024 Детский сад\Детский сад года 2023\ДОУ116 Спорт\IMG-20200122-WA00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509120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08912" cy="633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a208c3fb9f377af9133949f9415ea47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19" y="260648"/>
            <a:ext cx="4327421" cy="6192688"/>
          </a:xfrm>
        </p:spPr>
      </p:pic>
      <p:pic>
        <p:nvPicPr>
          <p:cNvPr id="9" name="Содержимое 8" descr="1620cc4c5a0f45c90746d2976f516df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248472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07904" y="3212976"/>
            <a:ext cx="1368152" cy="43691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2018год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ФОТО\ГТО 2018\IMG_2596.JPG"/>
          <p:cNvPicPr/>
          <p:nvPr/>
        </p:nvPicPr>
        <p:blipFill>
          <a:blip r:embed="rId2" cstate="print"/>
          <a:srcRect r="3982"/>
          <a:stretch>
            <a:fillRect/>
          </a:stretch>
        </p:blipFill>
        <p:spPr bwMode="auto">
          <a:xfrm>
            <a:off x="179512" y="1268760"/>
            <a:ext cx="2592288" cy="198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ГТО 2018\IMG_2599.JPG"/>
          <p:cNvPicPr/>
          <p:nvPr/>
        </p:nvPicPr>
        <p:blipFill>
          <a:blip r:embed="rId3" cstate="print"/>
          <a:srcRect r="8626"/>
          <a:stretch>
            <a:fillRect/>
          </a:stretch>
        </p:blipFill>
        <p:spPr bwMode="auto">
          <a:xfrm>
            <a:off x="6300192" y="1124744"/>
            <a:ext cx="2664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ГТО 2018\IMG_26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ГТО 2018\IMG_26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ГТО 2018\image_04052018162849_15254333291618.jpg"/>
          <p:cNvPicPr/>
          <p:nvPr/>
        </p:nvPicPr>
        <p:blipFill>
          <a:blip r:embed="rId6" cstate="print"/>
          <a:srcRect l="21000"/>
          <a:stretch>
            <a:fillRect/>
          </a:stretch>
        </p:blipFill>
        <p:spPr bwMode="auto">
          <a:xfrm>
            <a:off x="2915816" y="188640"/>
            <a:ext cx="3250704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852936"/>
            <a:ext cx="1368152" cy="43691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2019год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ФОТО\ГТО 2019\7.jpg"/>
          <p:cNvPicPr/>
          <p:nvPr/>
        </p:nvPicPr>
        <p:blipFill>
          <a:blip r:embed="rId2" cstate="print"/>
          <a:srcRect r="23214"/>
          <a:stretch>
            <a:fillRect/>
          </a:stretch>
        </p:blipFill>
        <p:spPr bwMode="auto">
          <a:xfrm>
            <a:off x="3563888" y="188640"/>
            <a:ext cx="30963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2019\20190521_171100.jpg"/>
          <p:cNvPicPr/>
          <p:nvPr/>
        </p:nvPicPr>
        <p:blipFill>
          <a:blip r:embed="rId3" cstate="print"/>
          <a:srcRect r="2686" b="6409"/>
          <a:stretch>
            <a:fillRect/>
          </a:stretch>
        </p:blipFill>
        <p:spPr bwMode="auto">
          <a:xfrm>
            <a:off x="2123728" y="3429000"/>
            <a:ext cx="209943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ГТО 2019\20190521_1711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429000"/>
            <a:ext cx="20882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ГТО 2019\20190521_1030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76672"/>
            <a:ext cx="208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ГТО 2019\20190521_165904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2"/>
            <a:ext cx="30963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ГТО 2019\20190521_1030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645024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ФОТО\ГТО 2019\ГТО\20190521_1712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429000"/>
            <a:ext cx="1800200" cy="31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О\ГТО 2019\20190521_170530.jpg"/>
          <p:cNvPicPr/>
          <p:nvPr/>
        </p:nvPicPr>
        <p:blipFill>
          <a:blip r:embed="rId2" cstate="print"/>
          <a:srcRect t="13015" b="16310"/>
          <a:stretch>
            <a:fillRect/>
          </a:stretch>
        </p:blipFill>
        <p:spPr bwMode="auto">
          <a:xfrm>
            <a:off x="251520" y="1556792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2019\Screenshot_20190521-170655_Video Player.jpg"/>
          <p:cNvPicPr/>
          <p:nvPr/>
        </p:nvPicPr>
        <p:blipFill>
          <a:blip r:embed="rId3" cstate="print"/>
          <a:srcRect l="10256" t="22072" b="37928"/>
          <a:stretch>
            <a:fillRect/>
          </a:stretch>
        </p:blipFill>
        <p:spPr bwMode="auto">
          <a:xfrm>
            <a:off x="6300192" y="1484784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ФОТО\ГТО 2019\ГТО\20190521_170600.jpg"/>
          <p:cNvPicPr>
            <a:picLocks noChangeAspect="1" noChangeArrowheads="1"/>
          </p:cNvPicPr>
          <p:nvPr/>
        </p:nvPicPr>
        <p:blipFill>
          <a:blip r:embed="rId4" cstate="print"/>
          <a:srcRect l="-1695" t="9685" b="12833"/>
          <a:stretch>
            <a:fillRect/>
          </a:stretch>
        </p:blipFill>
        <p:spPr bwMode="auto">
          <a:xfrm>
            <a:off x="251520" y="3501008"/>
            <a:ext cx="4290337" cy="3024336"/>
          </a:xfrm>
          <a:prstGeom prst="rect">
            <a:avLst/>
          </a:prstGeom>
          <a:noFill/>
        </p:spPr>
      </p:pic>
      <p:pic>
        <p:nvPicPr>
          <p:cNvPr id="8" name="Рисунок 7" descr="D:\ФОТО\ГТО 2019\ГТО\20190521_1706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2117911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ГТО 2019\ГТО\20190521_170803.jpg"/>
          <p:cNvPicPr/>
          <p:nvPr/>
        </p:nvPicPr>
        <p:blipFill>
          <a:blip r:embed="rId6" cstate="print"/>
          <a:srcRect t="33562" r="15611" b="1598"/>
          <a:stretch>
            <a:fillRect/>
          </a:stretch>
        </p:blipFill>
        <p:spPr bwMode="auto">
          <a:xfrm>
            <a:off x="6804248" y="3501008"/>
            <a:ext cx="21602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ГТО 2019\IMG_5126.JPG"/>
          <p:cNvPicPr/>
          <p:nvPr/>
        </p:nvPicPr>
        <p:blipFill>
          <a:blip r:embed="rId7" cstate="print"/>
          <a:srcRect r="1" b="24001"/>
          <a:stretch>
            <a:fillRect/>
          </a:stretch>
        </p:blipFill>
        <p:spPr bwMode="auto">
          <a:xfrm>
            <a:off x="2699792" y="476672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948264" y="620688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2360" y="332656"/>
            <a:ext cx="97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2022год</a:t>
            </a:r>
            <a:endParaRPr lang="ru-RU" dirty="0"/>
          </a:p>
        </p:txBody>
      </p:sp>
      <p:pic>
        <p:nvPicPr>
          <p:cNvPr id="3" name="Рисунок 2" descr="C:\Users\User\Desktop\ГТО 2022 31 мая\20220531_093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199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ГТО 2022 31 мая\20220531_0948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2808312" cy="20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ГТО 2022 31 мая\20220531_0948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88640"/>
            <a:ext cx="3136116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ГТО 2022 31 мая\20220531_1027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636912"/>
            <a:ext cx="2736304" cy="217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625" t="13222" r="7900" b="17444"/>
          <a:stretch>
            <a:fillRect/>
          </a:stretch>
        </p:blipFill>
        <p:spPr bwMode="auto">
          <a:xfrm>
            <a:off x="179512" y="5085184"/>
            <a:ext cx="2664296" cy="1512168"/>
          </a:xfrm>
          <a:prstGeom prst="rect">
            <a:avLst/>
          </a:prstGeom>
          <a:noFill/>
        </p:spPr>
      </p:pic>
      <p:pic>
        <p:nvPicPr>
          <p:cNvPr id="8" name="Рисунок 7" descr="C:\Users\User\Desktop\ГТО 2022 31 мая\20220531_1003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636912"/>
            <a:ext cx="288032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ГТО 2022 31 мая\20220531_1004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797152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ГТО 2022 31 мая\20220531_100934.jpg"/>
          <p:cNvPicPr/>
          <p:nvPr/>
        </p:nvPicPr>
        <p:blipFill>
          <a:blip r:embed="rId9" cstate="print"/>
          <a:srcRect r="13793"/>
          <a:stretch>
            <a:fillRect/>
          </a:stretch>
        </p:blipFill>
        <p:spPr bwMode="auto">
          <a:xfrm>
            <a:off x="6804248" y="836712"/>
            <a:ext cx="2160240" cy="163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 cstate="print"/>
          <a:srcRect l="912" t="14599" r="5272" b="15571"/>
          <a:stretch>
            <a:fillRect/>
          </a:stretch>
        </p:blipFill>
        <p:spPr bwMode="auto">
          <a:xfrm>
            <a:off x="2915816" y="5013176"/>
            <a:ext cx="30963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35896" y="3140968"/>
            <a:ext cx="1368152" cy="436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2023год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 descr="D:\ФОТО\ГТО 2023\IMG-1c1f5838d8d48eef4026be26049241f6-V.jpg"/>
          <p:cNvPicPr/>
          <p:nvPr/>
        </p:nvPicPr>
        <p:blipFill>
          <a:blip r:embed="rId2" cstate="print"/>
          <a:srcRect r="4651" b="12511"/>
          <a:stretch>
            <a:fillRect/>
          </a:stretch>
        </p:blipFill>
        <p:spPr bwMode="auto">
          <a:xfrm>
            <a:off x="2771800" y="188640"/>
            <a:ext cx="3672408" cy="2952328"/>
          </a:xfrm>
          <a:prstGeom prst="rect">
            <a:avLst/>
          </a:prstGeom>
          <a:noFill/>
        </p:spPr>
      </p:pic>
      <p:pic>
        <p:nvPicPr>
          <p:cNvPr id="5" name="Рисунок 4" descr="D:\ФОТО\ГТО 2023\IMG-1e23ee1751d3f2035e7478da779a6bd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3042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2023\IMG-aa563aedd4bb751523d26b3c354692c6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ГТО 2023\IMG-6d328fb636d5dafac1f1b38e3bffa923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32656"/>
            <a:ext cx="2304256" cy="304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ГТО 2023\IMG-243911febcf3b2f2057e6d8c3bf0ee36-V.jpg"/>
          <p:cNvPicPr/>
          <p:nvPr/>
        </p:nvPicPr>
        <p:blipFill>
          <a:blip r:embed="rId6" cstate="print"/>
          <a:srcRect t="11782"/>
          <a:stretch>
            <a:fillRect/>
          </a:stretch>
        </p:blipFill>
        <p:spPr bwMode="auto">
          <a:xfrm>
            <a:off x="2483768" y="3645024"/>
            <a:ext cx="208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1670" t="10776" r="28221" b="27692"/>
          <a:stretch>
            <a:fillRect/>
          </a:stretch>
        </p:blipFill>
        <p:spPr bwMode="auto">
          <a:xfrm rot="5400000">
            <a:off x="-252536" y="4077071"/>
            <a:ext cx="309634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Ритмическая мозайка 29октября 2019г\Ритмическая мозайка 29.10.2019г\CIMG74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2160240" cy="312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F:\ГТО групповая диагностика\1_2_5754f478b189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88840"/>
            <a:ext cx="1304812" cy="1268760"/>
          </a:xfrm>
          <a:prstGeom prst="rect">
            <a:avLst/>
          </a:prstGeom>
          <a:noFill/>
        </p:spPr>
      </p:pic>
      <p:pic>
        <p:nvPicPr>
          <p:cNvPr id="1029" name="Picture 5" descr="F:\ГТО групповая диагностика\gt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8640"/>
            <a:ext cx="1440159" cy="1432144"/>
          </a:xfrm>
          <a:prstGeom prst="rect">
            <a:avLst/>
          </a:prstGeom>
          <a:noFill/>
        </p:spPr>
      </p:pic>
      <p:pic>
        <p:nvPicPr>
          <p:cNvPr id="1030" name="Picture 6" descr="F:\ГТО групповая диагностика\FOOr2Zxc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73016"/>
            <a:ext cx="1150285" cy="1135748"/>
          </a:xfrm>
          <a:prstGeom prst="rect">
            <a:avLst/>
          </a:prstGeom>
          <a:noFill/>
        </p:spPr>
      </p:pic>
      <p:pic>
        <p:nvPicPr>
          <p:cNvPr id="9" name="Рисунок 8" descr="D:\ФОТО\ГТО 2018\Награждение ГТО шк№8 Миша Илья\CIMG6975.JPG"/>
          <p:cNvPicPr/>
          <p:nvPr/>
        </p:nvPicPr>
        <p:blipFill>
          <a:blip r:embed="rId6" cstate="print"/>
          <a:srcRect l="21149" t="4278" r="15623"/>
          <a:stretch>
            <a:fillRect/>
          </a:stretch>
        </p:blipFill>
        <p:spPr bwMode="auto">
          <a:xfrm>
            <a:off x="3635896" y="3933056"/>
            <a:ext cx="2880320" cy="234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ГТО 2023\ГТО 2023 награды\20230920_104016.jpg"/>
          <p:cNvPicPr/>
          <p:nvPr/>
        </p:nvPicPr>
        <p:blipFill>
          <a:blip r:embed="rId7" cstate="print"/>
          <a:srcRect l="21874" t="1800" r="8065"/>
          <a:stretch>
            <a:fillRect/>
          </a:stretch>
        </p:blipFill>
        <p:spPr bwMode="auto">
          <a:xfrm>
            <a:off x="3779912" y="332656"/>
            <a:ext cx="1944216" cy="309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ГТО 2023\ГТО 2023 награды\20230920_104113.jpg"/>
          <p:cNvPicPr/>
          <p:nvPr/>
        </p:nvPicPr>
        <p:blipFill>
          <a:blip r:embed="rId8" cstate="print"/>
          <a:srcRect l="23473" r="16262"/>
          <a:stretch>
            <a:fillRect/>
          </a:stretch>
        </p:blipFill>
        <p:spPr bwMode="auto">
          <a:xfrm>
            <a:off x="1259632" y="3645024"/>
            <a:ext cx="2344139" cy="291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ГТО 2023\ГТО 2023 награды\20230926_112341.jpg"/>
          <p:cNvPicPr/>
          <p:nvPr/>
        </p:nvPicPr>
        <p:blipFill>
          <a:blip r:embed="rId9" cstate="print"/>
          <a:srcRect l="25073" t="2667" r="13663" b="4267"/>
          <a:stretch>
            <a:fillRect/>
          </a:stretch>
        </p:blipFill>
        <p:spPr bwMode="auto">
          <a:xfrm>
            <a:off x="6588224" y="3717032"/>
            <a:ext cx="23762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ФОТО\ГТО 2023\ГТО 2023 награды\20230920_111247.jpg"/>
          <p:cNvPicPr/>
          <p:nvPr/>
        </p:nvPicPr>
        <p:blipFill>
          <a:blip r:embed="rId10" cstate="print"/>
          <a:srcRect l="25861" t="11200" r="31486"/>
          <a:stretch>
            <a:fillRect/>
          </a:stretch>
        </p:blipFill>
        <p:spPr bwMode="auto">
          <a:xfrm>
            <a:off x="5940152" y="620688"/>
            <a:ext cx="1584176" cy="280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ФОТО\ГТО 2023\ГТО 2023 награды\20231003_110243.jpg"/>
          <p:cNvPicPr/>
          <p:nvPr/>
        </p:nvPicPr>
        <p:blipFill>
          <a:blip r:embed="rId11" cstate="print"/>
          <a:srcRect l="45749" t="40800" r="33631" b="-71"/>
          <a:stretch>
            <a:fillRect/>
          </a:stretch>
        </p:blipFill>
        <p:spPr bwMode="auto">
          <a:xfrm>
            <a:off x="7668344" y="1196752"/>
            <a:ext cx="1331659" cy="239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450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924944"/>
            <a:ext cx="4320480" cy="3312368"/>
          </a:xfrm>
          <a:prstGeom prst="rect">
            <a:avLst/>
          </a:prstGeom>
        </p:spPr>
      </p:pic>
      <p:pic>
        <p:nvPicPr>
          <p:cNvPr id="3" name="Рисунок 2" descr="C:\Users\User\Desktop\Площадка яма прыжковая\IMG20240712104300.jpg"/>
          <p:cNvPicPr/>
          <p:nvPr/>
        </p:nvPicPr>
        <p:blipFill>
          <a:blip r:embed="rId3" cstate="print"/>
          <a:srcRect r="-4167" b="19852"/>
          <a:stretch>
            <a:fillRect/>
          </a:stretch>
        </p:blipFill>
        <p:spPr bwMode="auto">
          <a:xfrm>
            <a:off x="6588224" y="332656"/>
            <a:ext cx="2555776" cy="1944216"/>
          </a:xfrm>
          <a:prstGeom prst="rect">
            <a:avLst/>
          </a:prstGeom>
          <a:noFill/>
        </p:spPr>
      </p:pic>
      <p:pic>
        <p:nvPicPr>
          <p:cNvPr id="4" name="Рисунок 3" descr="C:\Users\User\Desktop\Площадка яма прыжковая\IMG20240712104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8083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Площадка яма прыжковая\IMG20240712104244.jpg"/>
          <p:cNvPicPr/>
          <p:nvPr/>
        </p:nvPicPr>
        <p:blipFill>
          <a:blip r:embed="rId5" cstate="print"/>
          <a:srcRect t="13263" b="11580"/>
          <a:stretch>
            <a:fillRect/>
          </a:stretch>
        </p:blipFill>
        <p:spPr bwMode="auto">
          <a:xfrm>
            <a:off x="3203848" y="188640"/>
            <a:ext cx="33123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лощадка яма прыжковая\IMG202411131217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924944"/>
            <a:ext cx="40324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Площадка яма прыжковая\IMG20241113113213.jpg"/>
          <p:cNvPicPr/>
          <p:nvPr/>
        </p:nvPicPr>
        <p:blipFill>
          <a:blip r:embed="rId2" cstate="print"/>
          <a:srcRect t="10529"/>
          <a:stretch>
            <a:fillRect/>
          </a:stretch>
        </p:blipFill>
        <p:spPr bwMode="auto">
          <a:xfrm>
            <a:off x="6660232" y="188640"/>
            <a:ext cx="201622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Площадка яма прыжковая\IMG202411131132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8256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Площадка яма прыжковая\IMG202411131132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73016"/>
            <a:ext cx="42484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Площадка яма прыжковая\IMG202407121040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60648"/>
            <a:ext cx="28803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Площадка яма прыжковая\IMG202407121039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49080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\Огород 2021\20210721_0907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3843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Площадка яма прыжковая\IMG202407080916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996952"/>
            <a:ext cx="2682241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87624" y="476672"/>
            <a:ext cx="7776864" cy="619268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двигательных навыков у  детей старшего дошкольного возраста посредством подготовки к выполнению нормативов ВФСК «ГТО» первой ступени</a:t>
            </a: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представление старших дошкольников о комплексе ГТО путем приобщать дошкольников к массовому спортивному движению «Готов к труду и обороне» 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двигательные способности детей в основных видах движений и физические качества (быстрота, сила, выносливость, гибкость, подвижность в суставах, ловкость);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правильную осанку и укреплять все группы мышц;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 детей потребность в ежедневной двигательной деятельности;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укреплению здоровья воспитанников;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расширению партнерского взаимодействия  с родителями для решения образовательных задач по физическому развитию;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интерес к спорту; патриотизм, целеустремлённость, стремление к самосовершенствованию, достижению высоких результатов на благо России.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подготовки </a:t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старшего дошкольного возраста к сдаче норм ГТО: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412776"/>
            <a:ext cx="7571184" cy="504056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этап. Ознакомительный.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- знакомство и изучение нормативов испытаний (тестов) Всероссийского физкультурно-спортивного комплекса «Готов к труду и обороне» I ступени.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этап. Начальный мониторинг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- проверка уровня физической подготовленности детей по выбранным дисциплинам, выявление проблем физической подготовки воспитанников, разработка плана по подготовке к сдаче нормативов.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этап. Подготовительный.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- организация и проведение развивающих, подготовительных занятий, направленных на развитие силы, быстроты, гибкости и выносливости, предусматривающих выполнение нормативов и требований комплекса ГТО.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этап.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Прохождение детьми итогового тестирования Всероссийского физкультурно-спортивного комплекса «Готов к труду и обороне» I ступени.</a:t>
            </a:r>
          </a:p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Условия для проведения диагностики: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20688"/>
            <a:ext cx="7848872" cy="6237312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Проверка физической подготовленности детей проводится в сентябре, в течение  одной недели по 2-3 теста;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подбирает упражнения для разминки к каждому из видов упражнений, знакомит детей с правилами выполнения заданий и командами, готовит протоколы обследования; 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Скоростно-силовые и силовые тесты  рекомендуем  проводить в один день, тест на выносливость в другой день, тест на гибкость и ловкость в третий день;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необходимо функционально и психологически подготовить к выполнению тестов;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Целесообразно используйте тестирование, возьмите помощников, чтобы дети не ждали очереди, они быстро утомляются;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Приготовьте измерительные приборы и предметы: рулетку, линейку, секундомер,  сантиметровую ленту, оборудование и инвентарь.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476672"/>
            <a:ext cx="7560840" cy="604867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Гибкость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- это способность человека выполнять движения с большой амплитудой или под ней понимают рациональные свойства двигательного аппарата, обусловливающие степень подвижности его звеньев относительно друг друга.</a:t>
            </a:r>
          </a:p>
          <a:p>
            <a:pPr algn="just"/>
            <a:r>
              <a:rPr lang="ru-RU" sz="3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Быстрота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способность человека осуществлять движение с определённой скоростью или как способность человека осуществлять двигательное действие в минимальный для данных условий отрезок времени.</a:t>
            </a:r>
          </a:p>
          <a:p>
            <a:pPr algn="just"/>
            <a:r>
              <a:rPr lang="ru-RU" sz="3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Ловкость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способность человека целесообразно координировать свои движения и рационально решать двигательные задачи.</a:t>
            </a:r>
          </a:p>
          <a:p>
            <a:pPr algn="just"/>
            <a:r>
              <a:rPr lang="ru-RU" sz="3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Выносливость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- способность человека длительное время выполнять мышечную работу без снижения её интенсивности.</a:t>
            </a:r>
          </a:p>
          <a:p>
            <a:pPr algn="just"/>
            <a:r>
              <a:rPr lang="ru-RU" sz="3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Координация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способность быстро согласовать двигательные действия в меняющихся условиях, выполнения движения точно и рационально.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79296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 упражнения на развитие скоростных возможностей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052736"/>
            <a:ext cx="8100392" cy="4857403"/>
          </a:xfrm>
        </p:spPr>
        <p:txBody>
          <a:bodyPr>
            <a:noAutofit/>
          </a:bodyPr>
          <a:lstStyle/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колонне по одному и парами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на носках.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высоким подъемом коленей.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захлестыванием голени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выносом прямых ног вперед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подскоками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широким шагом.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Чередование бега и ходьбы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 2-3 отрезках пути по 60-100м в каждом).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разных направлениях с ловлей и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увертыванием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 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«змейкой»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обегая поставленные в ряд предметы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быстром темпе на 10 м.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на скорость (20-30 м).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среднем темпе по пересеченной местности на расстоянии до 200м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Медленный бег в течение 1,5-2 мин.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Челночный бег 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 раза по 10 м)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Челночный бег с теннисными мячиками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ГТО подготовка 2023\20230905_092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053358" cy="2808312"/>
          </a:xfrm>
          <a:prstGeom prst="rect">
            <a:avLst/>
          </a:prstGeom>
          <a:noFill/>
        </p:spPr>
      </p:pic>
      <p:pic>
        <p:nvPicPr>
          <p:cNvPr id="6" name="Рисунок 5" descr="D:\ФОТО\ГТО подготовка 2023\20230905_0931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56992"/>
            <a:ext cx="4104456" cy="3168352"/>
          </a:xfrm>
          <a:prstGeom prst="rect">
            <a:avLst/>
          </a:prstGeom>
          <a:noFill/>
        </p:spPr>
      </p:pic>
      <p:pic>
        <p:nvPicPr>
          <p:cNvPr id="7" name="Рисунок 6" descr="D:\ФОТО\ГТО подготовка 2023\20230905_093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56992"/>
            <a:ext cx="407674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ГТО подготовка 2023\20230905_0929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60648"/>
            <a:ext cx="40324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064" y="116632"/>
            <a:ext cx="8424936" cy="5669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гибкости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620688"/>
            <a:ext cx="7776864" cy="6237312"/>
          </a:xfrm>
        </p:spPr>
        <p:txBody>
          <a:bodyPr>
            <a:normAutofit fontScale="47500" lnSpcReduction="20000"/>
          </a:bodyPr>
          <a:lstStyle/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Наклоны вперед из положения стоя (сидя), не сгибая ног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Маховые движения ногами (вперед, назад, в стороны) с максимальной амплитудой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Достань предмет (стоя на скамейке, наклониться с прямыми ногами вниз и достать игрушку, сидящую на полу)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Достань игрушку (достать игрушку, лежащую сзади, из  исходного положения с расставленными на уровне плеч ногами) 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Мельница (кистями рук очерчивает в воздухе круги, постоянно увеличивающиеся в диаметре)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 (удерживать как можно дольше позу лотоса)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Мостик (удерживать положение не менее 10 секунд). Обратите внимание на положение стоп и кистей во время выполнения упражнения. Стопы должны полностью касаться пола, а кисти — оставаться параллельными друг другу.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Кукла (ноги на ширине плеч, выполнять наклоны вперед, не сгибая ноги в коленях, после чего вернуться в исходное положение с незначительным прогибом назад)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Скалочка (катание гимнастической палки по вытянутым ногам в положении сидя на полу, ноги вытянуты)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«Качели». И.П. – лежа на животе, руки вверх. Одновременное отведение прямых ног и рук назад, выполнить покачивание.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«Ракушка». И.П. - лежа на спине. Поднимание прямых ног с касанием пола за головой, руки вдоль туловища.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887</Words>
  <Application>Microsoft Office PowerPoint</Application>
  <PresentationFormat>Экран (4:3)</PresentationFormat>
  <Paragraphs>124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Этапы подготовки  детей старшего дошкольного возраста к сдаче норм ГТО: </vt:lpstr>
      <vt:lpstr>Условия для проведения диагностики: </vt:lpstr>
      <vt:lpstr>Слайд 6</vt:lpstr>
      <vt:lpstr>Физические упражнения на развитие скоростных возможностей</vt:lpstr>
      <vt:lpstr>Слайд 8</vt:lpstr>
      <vt:lpstr>Физические упражнения на развитие гибкости</vt:lpstr>
      <vt:lpstr>Слайд 10</vt:lpstr>
      <vt:lpstr>Физические упражнения на развитие скоростно-силовых возможностей </vt:lpstr>
      <vt:lpstr>Слайд 12</vt:lpstr>
      <vt:lpstr>Физические упражнения на развитие скоростно-силовых возможностей </vt:lpstr>
      <vt:lpstr>Слайд 14</vt:lpstr>
      <vt:lpstr>Физические упражнения на развитие  координационных способностей</vt:lpstr>
      <vt:lpstr>Слайд 16</vt:lpstr>
      <vt:lpstr>Физические упражнения на развитие выносливости</vt:lpstr>
      <vt:lpstr>Слайд 18</vt:lpstr>
      <vt:lpstr>Слайд 19</vt:lpstr>
      <vt:lpstr>Слайд 20</vt:lpstr>
      <vt:lpstr>2018год</vt:lpstr>
      <vt:lpstr>2019год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User</cp:lastModifiedBy>
  <cp:revision>108</cp:revision>
  <dcterms:created xsi:type="dcterms:W3CDTF">2024-11-13T08:25:30Z</dcterms:created>
  <dcterms:modified xsi:type="dcterms:W3CDTF">2024-11-22T07:28:09Z</dcterms:modified>
</cp:coreProperties>
</file>