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266" r:id="rId3"/>
    <p:sldId id="301" r:id="rId4"/>
    <p:sldId id="263" r:id="rId5"/>
    <p:sldId id="264" r:id="rId6"/>
    <p:sldId id="326" r:id="rId7"/>
    <p:sldId id="327" r:id="rId8"/>
    <p:sldId id="265" r:id="rId9"/>
    <p:sldId id="317" r:id="rId10"/>
    <p:sldId id="281" r:id="rId11"/>
    <p:sldId id="320" r:id="rId12"/>
    <p:sldId id="321" r:id="rId13"/>
    <p:sldId id="322" r:id="rId14"/>
    <p:sldId id="323" r:id="rId15"/>
    <p:sldId id="316" r:id="rId16"/>
    <p:sldId id="277" r:id="rId17"/>
    <p:sldId id="318" r:id="rId18"/>
    <p:sldId id="325" r:id="rId19"/>
    <p:sldId id="267" r:id="rId20"/>
    <p:sldId id="280" r:id="rId21"/>
    <p:sldId id="282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00"/>
    <a:srgbClr val="660066"/>
    <a:srgbClr val="663300"/>
    <a:srgbClr val="660033"/>
    <a:srgbClr val="FFCCCC"/>
    <a:srgbClr val="FFCC00"/>
    <a:srgbClr val="FF3300"/>
    <a:srgbClr val="000000"/>
    <a:srgbClr val="8080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90036" autoAdjust="0"/>
  </p:normalViewPr>
  <p:slideViewPr>
    <p:cSldViewPr>
      <p:cViewPr>
        <p:scale>
          <a:sx n="66" d="100"/>
          <a:sy n="66" d="100"/>
        </p:scale>
        <p:origin x="-16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49DF-4467-4460-8F73-CBB19CF4CA39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7000-D105-4646-9EA1-E1B5CF5B8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7000-D105-4646-9EA1-E1B5CF5B8B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E7000-D105-4646-9EA1-E1B5CF5B8B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35B7-B7D6-461A-A9F4-B8C54CD9A2A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C4D4-BEBF-484C-9B74-F6E1276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idagogos.com/wp-content/uploads/2017/04/post_58a1907bd8a96-5.jpg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hyperlink" Target="http://paidagogos.com/wp-content/uploads/2017/04/dekorativnaya-lepka-5.jpg" TargetMode="Externa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5082"/>
            <a:ext cx="3071802" cy="457200"/>
          </a:xfrm>
          <a:prstGeom prst="rect">
            <a:avLst/>
          </a:prstGeom>
        </p:spPr>
      </p:pic>
      <p:pic>
        <p:nvPicPr>
          <p:cNvPr id="5" name="Рисунок 4" descr="скан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6215082"/>
            <a:ext cx="2928958" cy="457200"/>
          </a:xfrm>
          <a:prstGeom prst="rect">
            <a:avLst/>
          </a:prstGeom>
        </p:spPr>
      </p:pic>
      <p:pic>
        <p:nvPicPr>
          <p:cNvPr id="7" name="Рисунок 6" descr="скан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6215082"/>
            <a:ext cx="3143240" cy="457200"/>
          </a:xfrm>
          <a:prstGeom prst="rect">
            <a:avLst/>
          </a:prstGeom>
        </p:spPr>
      </p:pic>
      <p:pic>
        <p:nvPicPr>
          <p:cNvPr id="11" name="Рисунок 10" descr="скан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14290"/>
            <a:ext cx="3071802" cy="457200"/>
          </a:xfrm>
          <a:prstGeom prst="rect">
            <a:avLst/>
          </a:prstGeom>
        </p:spPr>
      </p:pic>
      <p:pic>
        <p:nvPicPr>
          <p:cNvPr id="12" name="Рисунок 11" descr="скан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14290"/>
            <a:ext cx="3000396" cy="457200"/>
          </a:xfrm>
          <a:prstGeom prst="rect">
            <a:avLst/>
          </a:prstGeom>
        </p:spPr>
      </p:pic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071802" cy="457200"/>
          </a:xfrm>
          <a:prstGeom prst="rect">
            <a:avLst/>
          </a:prstGeom>
        </p:spPr>
      </p:pic>
      <p:pic>
        <p:nvPicPr>
          <p:cNvPr id="14" name="Рисунок 13" descr="рамка 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1428736"/>
            <a:ext cx="6572296" cy="407196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2420888"/>
            <a:ext cx="671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60033"/>
                </a:solidFill>
                <a:latin typeface="Arial Black" pitchFamily="34" charset="0"/>
              </a:rPr>
              <a:t>«Развитие творческих способностей детей дошкольного возраста посредством декоративной лепки»</a:t>
            </a:r>
            <a:endParaRPr lang="ru-RU" sz="2800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4941168"/>
            <a:ext cx="393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Мамонтова А.С.</a:t>
            </a:r>
          </a:p>
        </p:txBody>
      </p:sp>
      <p:pic>
        <p:nvPicPr>
          <p:cNvPr id="19" name="Рисунок 18" descr="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941168"/>
            <a:ext cx="1785950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1127785a90c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429000"/>
            <a:ext cx="1428760" cy="2180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526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979712" y="141277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Comic Sans MS" pitchFamily="66" charset="0"/>
                <a:cs typeface="Times New Roman" pitchFamily="18" charset="0"/>
              </a:rPr>
              <a:t>Муниципальное  дошкольное  образовательное автономное учреждение  «Центр развития ребенка – детский сад № 116 г. Орска «</a:t>
            </a:r>
            <a:r>
              <a:rPr lang="ru-RU" altLang="ru-RU" b="1" dirty="0" err="1" smtClean="0">
                <a:latin typeface="Comic Sans MS" pitchFamily="66" charset="0"/>
                <a:cs typeface="Times New Roman" pitchFamily="18" charset="0"/>
              </a:rPr>
              <a:t>Ералашка</a:t>
            </a:r>
            <a:r>
              <a:rPr lang="ru-RU" altLang="ru-RU" b="1" dirty="0" smtClean="0">
                <a:latin typeface="Comic Sans MS" pitchFamily="66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6016" cy="314348"/>
          </a:xfrm>
          <a:prstGeom prst="rect">
            <a:avLst/>
          </a:prstGeom>
        </p:spPr>
      </p:pic>
      <p:pic>
        <p:nvPicPr>
          <p:cNvPr id="20" name="Рисунок 1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21" name="Рисунок 2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22" name="Рисунок 2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5" name="Рисунок 2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6" name="Рисунок 2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algn="ctr"/>
            <a:endParaRPr lang="ru-RU" sz="2800" b="1" u="sng" dirty="0">
              <a:latin typeface="Segoe Script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1098000"/>
            <a:ext cx="8748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Пластический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Конструктивный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</a:b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Комбинированный</a:t>
            </a:r>
            <a:endParaRPr lang="en-US" sz="2800" b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/>
            <a:endParaRPr lang="ru-RU" sz="2800" b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Segoe Script" pitchFamily="66" charset="0"/>
              </a:rPr>
              <a:t>Лепка на плоскости(</a:t>
            </a:r>
            <a:r>
              <a:rPr lang="ru-RU" sz="2800" b="1" u="sng" dirty="0" err="1" smtClean="0">
                <a:solidFill>
                  <a:schemeClr val="accent6">
                    <a:lumMod val="75000"/>
                  </a:schemeClr>
                </a:solidFill>
                <a:latin typeface="Segoe Script" pitchFamily="66" charset="0"/>
              </a:rPr>
              <a:t>пластинография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Segoe Script" pitchFamily="66" charset="0"/>
              </a:rPr>
              <a:t>)</a:t>
            </a:r>
            <a:endParaRPr lang="en-US" sz="2800" b="1" u="sng" dirty="0" smtClean="0">
              <a:solidFill>
                <a:schemeClr val="accent6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b="1" u="sng" dirty="0" smtClean="0">
              <a:latin typeface="Segoe Scrip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Лепка по форме</a:t>
            </a:r>
            <a:endParaRPr lang="en-US" sz="2800" b="1" u="sng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/>
            <a:endParaRPr lang="ru-RU" sz="2800" b="1" u="sng" dirty="0" smtClean="0">
              <a:latin typeface="Segoe Scrip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 smtClean="0">
                <a:latin typeface="Segoe Script" pitchFamily="66" charset="0"/>
              </a:rPr>
              <a:t>Модульная (мозаичная) лепка</a:t>
            </a: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87824" y="620688"/>
            <a:ext cx="2699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Способы лепки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6016" cy="314348"/>
          </a:xfrm>
          <a:prstGeom prst="rect">
            <a:avLst/>
          </a:prstGeom>
        </p:spPr>
      </p:pic>
      <p:pic>
        <p:nvPicPr>
          <p:cNvPr id="20" name="Рисунок 1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21" name="Рисунок 2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22" name="Рисунок 2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5" name="Рисунок 2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6" name="Рисунок 2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algn="ctr"/>
            <a:endParaRPr lang="ru-RU" sz="2800" b="1" u="sng" dirty="0">
              <a:latin typeface="Segoe Script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1098000"/>
            <a:ext cx="87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09526" y="598130"/>
            <a:ext cx="3324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лепки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Описание: Описание: DSC_236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885" t="10477" r="6924" b="11429"/>
          <a:stretch>
            <a:fillRect/>
          </a:stretch>
        </p:blipFill>
        <p:spPr bwMode="auto">
          <a:xfrm>
            <a:off x="611560" y="1340768"/>
            <a:ext cx="331236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Описание: Описание: DSC_236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263" t="13715" r="7933" b="5333"/>
          <a:stretch>
            <a:fillRect/>
          </a:stretch>
        </p:blipFill>
        <p:spPr bwMode="auto">
          <a:xfrm>
            <a:off x="611560" y="3645024"/>
            <a:ext cx="324036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1484784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Скатывание из пластилина шара круговыми движениями ладоней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3968" y="3784923"/>
            <a:ext cx="44644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Раскатывание пластилина в столбик прямыми движениями ладоней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6016" cy="314348"/>
          </a:xfrm>
          <a:prstGeom prst="rect">
            <a:avLst/>
          </a:prstGeom>
        </p:spPr>
      </p:pic>
      <p:pic>
        <p:nvPicPr>
          <p:cNvPr id="20" name="Рисунок 1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21" name="Рисунок 2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22" name="Рисунок 2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5" name="Рисунок 2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6" name="Рисунок 2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algn="ctr"/>
            <a:endParaRPr lang="ru-RU" sz="2800" b="1" u="sng" dirty="0">
              <a:latin typeface="Segoe Script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1098000"/>
            <a:ext cx="87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09526" y="598130"/>
            <a:ext cx="3324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лепки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1884895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Прищипывание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39952" y="4127594"/>
            <a:ext cx="4752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Скатывание из пластилина шара круговыми движениями пальцев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Описание: Описание: DSC_236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4607" t="3049" r="8817" b="9143"/>
          <a:stretch>
            <a:fillRect/>
          </a:stretch>
        </p:blipFill>
        <p:spPr bwMode="auto">
          <a:xfrm>
            <a:off x="467544" y="1340768"/>
            <a:ext cx="345638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Описание: Описание: DSC_237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675" t="17905" r="20926" b="6476"/>
          <a:stretch>
            <a:fillRect/>
          </a:stretch>
        </p:blipFill>
        <p:spPr bwMode="auto">
          <a:xfrm>
            <a:off x="467544" y="3717032"/>
            <a:ext cx="3456384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6016" cy="314348"/>
          </a:xfrm>
          <a:prstGeom prst="rect">
            <a:avLst/>
          </a:prstGeom>
        </p:spPr>
      </p:pic>
      <p:pic>
        <p:nvPicPr>
          <p:cNvPr id="20" name="Рисунок 1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21" name="Рисунок 2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22" name="Рисунок 2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5" name="Рисунок 2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6" name="Рисунок 2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algn="ctr"/>
            <a:endParaRPr lang="ru-RU" sz="2800" b="1" u="sng" dirty="0">
              <a:latin typeface="Segoe Script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1098000"/>
            <a:ext cx="87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09526" y="598130"/>
            <a:ext cx="3324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лепки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1844824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Оттягивание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39952" y="4343038"/>
            <a:ext cx="4752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Сплющивание пластилина между ладонями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Описание: Описание: DSC_237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148" t="6094" r="11465" b="14476"/>
          <a:stretch>
            <a:fillRect/>
          </a:stretch>
        </p:blipFill>
        <p:spPr bwMode="auto">
          <a:xfrm>
            <a:off x="395536" y="3573016"/>
            <a:ext cx="352839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Описание: Описание: DSC_236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952" t="6490" r="929" b="4453"/>
          <a:stretch>
            <a:fillRect/>
          </a:stretch>
        </p:blipFill>
        <p:spPr bwMode="auto">
          <a:xfrm>
            <a:off x="4499992" y="1340768"/>
            <a:ext cx="3528392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6016" cy="314348"/>
          </a:xfrm>
          <a:prstGeom prst="rect">
            <a:avLst/>
          </a:prstGeom>
        </p:spPr>
      </p:pic>
      <p:pic>
        <p:nvPicPr>
          <p:cNvPr id="20" name="Рисунок 1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21" name="Рисунок 2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22" name="Рисунок 2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5" name="Рисунок 2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6" name="Рисунок 2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algn="ctr"/>
            <a:endParaRPr lang="ru-RU" sz="2800" b="1" u="sng" dirty="0">
              <a:latin typeface="Segoe Script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1098000"/>
            <a:ext cx="87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marL="457200" indent="-457200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09526" y="598130"/>
            <a:ext cx="3324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лепки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1700229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Соединение концов столбика в кольцо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39952" y="4127594"/>
            <a:ext cx="4752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Последовательное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прищипывание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одного края столбика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Описание: Описание: DSC_237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703" t="6857" r="16763" b="5144"/>
          <a:stretch>
            <a:fillRect/>
          </a:stretch>
        </p:blipFill>
        <p:spPr bwMode="auto">
          <a:xfrm>
            <a:off x="611560" y="1268760"/>
            <a:ext cx="338437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Описание: Описание: DSC_238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0155" t="8000" r="6711"/>
          <a:stretch>
            <a:fillRect/>
          </a:stretch>
        </p:blipFill>
        <p:spPr bwMode="auto">
          <a:xfrm>
            <a:off x="683568" y="3861048"/>
            <a:ext cx="338437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5" name="Рисунок 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5984" cy="314348"/>
          </a:xfrm>
          <a:prstGeom prst="rect">
            <a:avLst/>
          </a:prstGeom>
        </p:spPr>
      </p:pic>
      <p:pic>
        <p:nvPicPr>
          <p:cNvPr id="6" name="Рисунок 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7" name="Рисунок 6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8" name="Рисунок 7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9" name="Рисунок 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10" name="Рисунок 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11" name="Рисунок 1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pic>
        <p:nvPicPr>
          <p:cNvPr id="1026" name="Picture 2" descr="F:\аттестация\IMG_6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047"/>
            <a:ext cx="4520857" cy="6191921"/>
          </a:xfrm>
          <a:prstGeom prst="rect">
            <a:avLst/>
          </a:prstGeom>
          <a:noFill/>
        </p:spPr>
      </p:pic>
      <p:pic>
        <p:nvPicPr>
          <p:cNvPr id="1027" name="Picture 3" descr="F:\аттестация\IMG_6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9581" y="1358771"/>
            <a:ext cx="5328593" cy="3996445"/>
          </a:xfrm>
          <a:prstGeom prst="rect">
            <a:avLst/>
          </a:prstGeom>
          <a:noFill/>
        </p:spPr>
      </p:pic>
      <p:pic>
        <p:nvPicPr>
          <p:cNvPr id="1028" name="Picture 4" descr="F:\аттестация\IMG_6380.JPG"/>
          <p:cNvPicPr>
            <a:picLocks noChangeAspect="1" noChangeArrowheads="1"/>
          </p:cNvPicPr>
          <p:nvPr/>
        </p:nvPicPr>
        <p:blipFill>
          <a:blip r:embed="rId6" cstate="print"/>
          <a:srcRect t="10588"/>
          <a:stretch>
            <a:fillRect/>
          </a:stretch>
        </p:blipFill>
        <p:spPr bwMode="auto">
          <a:xfrm rot="5400000">
            <a:off x="2195736" y="1340768"/>
            <a:ext cx="6120680" cy="4104456"/>
          </a:xfrm>
          <a:prstGeom prst="rect">
            <a:avLst/>
          </a:prstGeom>
          <a:noFill/>
        </p:spPr>
      </p:pic>
      <p:pic>
        <p:nvPicPr>
          <p:cNvPr id="1029" name="Picture 5" descr="F:\аттестация\IMG_6382.JPG"/>
          <p:cNvPicPr>
            <a:picLocks noChangeAspect="1" noChangeArrowheads="1"/>
          </p:cNvPicPr>
          <p:nvPr/>
        </p:nvPicPr>
        <p:blipFill>
          <a:blip r:embed="rId7" cstate="print"/>
          <a:srcRect t="14232" r="-1753"/>
          <a:stretch>
            <a:fillRect/>
          </a:stretch>
        </p:blipFill>
        <p:spPr bwMode="auto">
          <a:xfrm rot="5400000">
            <a:off x="3707904" y="1412776"/>
            <a:ext cx="6264696" cy="3960440"/>
          </a:xfrm>
          <a:prstGeom prst="rect">
            <a:avLst/>
          </a:prstGeom>
          <a:noFill/>
        </p:spPr>
      </p:pic>
      <p:pic>
        <p:nvPicPr>
          <p:cNvPr id="1030" name="Picture 6" descr="F:\аттестация\IMG_63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124743"/>
            <a:ext cx="5472608" cy="44850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716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pic>
        <p:nvPicPr>
          <p:cNvPr id="24" name="Рисунок 2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7" name="Рисунок 26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8" name="Рисунок 27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9" name="Рисунок 2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30" name="Рисунок 2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31" name="Рисунок 3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2285984" cy="314348"/>
          </a:xfrm>
          <a:prstGeom prst="rect">
            <a:avLst/>
          </a:prstGeom>
        </p:spPr>
      </p:pic>
      <p:pic>
        <p:nvPicPr>
          <p:cNvPr id="32" name="Рисунок 3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6146" name="Picture 2" descr="F:\аттестация\IMG_6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46033" y="1310687"/>
            <a:ext cx="5520000" cy="4140000"/>
          </a:xfrm>
          <a:prstGeom prst="rect">
            <a:avLst/>
          </a:prstGeom>
          <a:noFill/>
        </p:spPr>
      </p:pic>
      <p:pic>
        <p:nvPicPr>
          <p:cNvPr id="6147" name="Picture 3" descr="F:\аттестация\IMG_6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673800" y="-14873400"/>
            <a:ext cx="7200000" cy="5400000"/>
          </a:xfrm>
          <a:prstGeom prst="rect">
            <a:avLst/>
          </a:prstGeom>
          <a:noFill/>
        </p:spPr>
      </p:pic>
      <p:pic>
        <p:nvPicPr>
          <p:cNvPr id="6148" name="Picture 4" descr="F:\аттестация\IMG_6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48680"/>
            <a:ext cx="3678576" cy="5760000"/>
          </a:xfrm>
          <a:prstGeom prst="rect">
            <a:avLst/>
          </a:prstGeom>
          <a:noFill/>
        </p:spPr>
      </p:pic>
      <p:pic>
        <p:nvPicPr>
          <p:cNvPr id="6149" name="Picture 5" descr="F:\аттестация\IMG_63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928508" y="1264180"/>
            <a:ext cx="5724000" cy="4293000"/>
          </a:xfrm>
          <a:prstGeom prst="rect">
            <a:avLst/>
          </a:prstGeom>
          <a:noFill/>
        </p:spPr>
      </p:pic>
      <p:pic>
        <p:nvPicPr>
          <p:cNvPr id="22" name="Picture 1" descr="F:\аттестация\IMG_63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85546" y="962726"/>
            <a:ext cx="5976664" cy="4428492"/>
          </a:xfrm>
          <a:prstGeom prst="rect">
            <a:avLst/>
          </a:prstGeom>
          <a:noFill/>
        </p:spPr>
      </p:pic>
      <p:pic>
        <p:nvPicPr>
          <p:cNvPr id="6151" name="Picture 7" descr="F:\аттестация\IMG_62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766222" y="1130322"/>
            <a:ext cx="5805264" cy="43539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2068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</a:t>
            </a:r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етоды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работы</a:t>
            </a:r>
            <a:endParaRPr lang="ru-RU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676875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Словесные</a:t>
            </a:r>
          </a:p>
          <a:p>
            <a:pPr>
              <a:buFont typeface="Arial" pitchFamily="34" charset="0"/>
              <a:buChar char="•"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Наглядные</a:t>
            </a:r>
          </a:p>
          <a:p>
            <a:pPr>
              <a:buFont typeface="Arial" pitchFamily="34" charset="0"/>
              <a:buChar char="•"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Практические</a:t>
            </a:r>
            <a:endParaRPr lang="ru-RU" sz="4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klubmama.ru/uploads/posts/2022-08/1660842267_19-klubmama-ru-p-plastilin-svoistva-vidi-podelok-sposobi-le-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Пластичные материалы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6289" t="18310" r="31415" b="21432"/>
          <a:stretch>
            <a:fillRect/>
          </a:stretch>
        </p:blipFill>
        <p:spPr bwMode="auto">
          <a:xfrm>
            <a:off x="611560" y="1196752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centersnov.ru/files/test4/Plastel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4168940" cy="256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0"/>
            <a:ext cx="8572528" cy="830997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 творчество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214554"/>
            <a:ext cx="50006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660033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811414" y="738851"/>
            <a:ext cx="3000396" cy="78581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«Веточка рябины»</a:t>
            </a: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644008" y="620688"/>
            <a:ext cx="3214710" cy="857256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«Солнышко лучистое»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" name="Рисунок 40" descr="скань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735833" y="5522123"/>
            <a:ext cx="2285992" cy="385762"/>
          </a:xfrm>
          <a:prstGeom prst="rect">
            <a:avLst/>
          </a:prstGeom>
        </p:spPr>
      </p:pic>
      <p:pic>
        <p:nvPicPr>
          <p:cNvPr id="42" name="Рисунок 41" descr="скань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735833" y="3236107"/>
            <a:ext cx="2285992" cy="385762"/>
          </a:xfrm>
          <a:prstGeom prst="rect">
            <a:avLst/>
          </a:prstGeom>
        </p:spPr>
      </p:pic>
      <p:pic>
        <p:nvPicPr>
          <p:cNvPr id="43" name="Рисунок 42" descr="скань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735833" y="950115"/>
            <a:ext cx="2285992" cy="385762"/>
          </a:xfrm>
          <a:prstGeom prst="rect">
            <a:avLst/>
          </a:prstGeom>
        </p:spPr>
      </p:pic>
      <p:sp>
        <p:nvSpPr>
          <p:cNvPr id="44" name="Горизонтальный свиток 43"/>
          <p:cNvSpPr/>
          <p:nvPr/>
        </p:nvSpPr>
        <p:spPr>
          <a:xfrm>
            <a:off x="4644008" y="3501008"/>
            <a:ext cx="4217122" cy="100013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«Петушок»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 мотивам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филимоновской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игрушки)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(коллективная работа)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Горизонтальный свиток 44"/>
          <p:cNvSpPr/>
          <p:nvPr/>
        </p:nvSpPr>
        <p:spPr>
          <a:xfrm>
            <a:off x="683568" y="3573016"/>
            <a:ext cx="3500462" cy="92869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«Чудо-цветы»</a:t>
            </a:r>
          </a:p>
        </p:txBody>
      </p:sp>
      <p:pic>
        <p:nvPicPr>
          <p:cNvPr id="15" name="Рисунок 14" descr="SDC10177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l="3846" r="9615"/>
          <a:stretch>
            <a:fillRect/>
          </a:stretch>
        </p:blipFill>
        <p:spPr>
          <a:xfrm>
            <a:off x="5076056" y="1268760"/>
            <a:ext cx="3312368" cy="2350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DC10183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rcRect l="9233" r="10227"/>
          <a:stretch>
            <a:fillRect/>
          </a:stretch>
        </p:blipFill>
        <p:spPr>
          <a:xfrm>
            <a:off x="1115616" y="1484784"/>
            <a:ext cx="2814012" cy="2010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SDC10178.JPG"/>
          <p:cNvPicPr>
            <a:picLocks noChangeAspect="1"/>
          </p:cNvPicPr>
          <p:nvPr/>
        </p:nvPicPr>
        <p:blipFill>
          <a:blip r:embed="rId8" cstate="print">
            <a:lum contrast="20000"/>
          </a:blip>
          <a:stretch>
            <a:fillRect/>
          </a:stretch>
        </p:blipFill>
        <p:spPr>
          <a:xfrm>
            <a:off x="1043608" y="4255878"/>
            <a:ext cx="3417266" cy="244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SDC10116.JPG"/>
          <p:cNvPicPr>
            <a:picLocks noChangeAspect="1"/>
          </p:cNvPicPr>
          <p:nvPr/>
        </p:nvPicPr>
        <p:blipFill>
          <a:blip r:embed="rId9" cstate="print">
            <a:lum bright="-10000" contrast="20000"/>
          </a:blip>
          <a:srcRect l="5121" r="10384"/>
          <a:stretch>
            <a:fillRect/>
          </a:stretch>
        </p:blipFill>
        <p:spPr>
          <a:xfrm>
            <a:off x="5292080" y="4342917"/>
            <a:ext cx="3279308" cy="2515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 build="p" animBg="1"/>
      <p:bldP spid="31" grpId="0" build="p" animBg="1"/>
      <p:bldP spid="44" grpId="0" build="p" animBg="1"/>
      <p:bldP spid="4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00024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2285984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14290"/>
            <a:ext cx="2285984" cy="314348"/>
          </a:xfrm>
          <a:prstGeom prst="rect">
            <a:avLst/>
          </a:prstGeom>
        </p:spPr>
      </p:pic>
      <p:pic>
        <p:nvPicPr>
          <p:cNvPr id="20" name="Рисунок 19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4290"/>
            <a:ext cx="2286016" cy="314348"/>
          </a:xfrm>
          <a:prstGeom prst="rect">
            <a:avLst/>
          </a:prstGeom>
        </p:spPr>
      </p:pic>
      <p:pic>
        <p:nvPicPr>
          <p:cNvPr id="21" name="Рисунок 20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14290"/>
            <a:ext cx="2285984" cy="314348"/>
          </a:xfrm>
          <a:prstGeom prst="rect">
            <a:avLst/>
          </a:prstGeom>
        </p:spPr>
      </p:pic>
      <p:pic>
        <p:nvPicPr>
          <p:cNvPr id="22" name="Рисунок 21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23" name="Рисунок 22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24" name="Рисунок 23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25" name="Рисунок 24" descr="скан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7544" y="-311065"/>
            <a:ext cx="813588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«…Чем больше мастерства в детской руке, тем умнее ребёнок».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«Приобщение ребёнка к миру прекрасного открывает перед ним богатство и красоту окружающей жизни, способствует развитию потребности не только в созерцании мира, но и активном его познании, преобразовании»</a:t>
            </a:r>
            <a:endParaRPr lang="ru-RU" sz="3200" dirty="0" smtClean="0"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В. А. Сухомлинский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"/>
            <a:ext cx="88913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Творческая мастерская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0119" y="5536409"/>
            <a:ext cx="2285992" cy="357190"/>
          </a:xfrm>
          <a:prstGeom prst="rect">
            <a:avLst/>
          </a:prstGeom>
        </p:spPr>
      </p:pic>
      <p:pic>
        <p:nvPicPr>
          <p:cNvPr id="10" name="Рисунок 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14400" y="928682"/>
            <a:ext cx="2214554" cy="357190"/>
          </a:xfrm>
          <a:prstGeom prst="rect">
            <a:avLst/>
          </a:prstGeom>
        </p:spPr>
      </p:pic>
      <p:pic>
        <p:nvPicPr>
          <p:cNvPr id="11" name="Рисунок 1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85850" y="3214686"/>
            <a:ext cx="2357454" cy="357190"/>
          </a:xfrm>
          <a:prstGeom prst="rect">
            <a:avLst/>
          </a:prstGeom>
        </p:spPr>
      </p:pic>
      <p:sp>
        <p:nvSpPr>
          <p:cNvPr id="15" name="Горизонтальный свиток 14"/>
          <p:cNvSpPr/>
          <p:nvPr/>
        </p:nvSpPr>
        <p:spPr>
          <a:xfrm>
            <a:off x="5004048" y="548680"/>
            <a:ext cx="3744416" cy="1069290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Муха-цокотуха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(коллективное творчество)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67544" y="620688"/>
            <a:ext cx="3574180" cy="100013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«Знакомство с матрешкой»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95536" y="3933056"/>
            <a:ext cx="3431874" cy="92869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«Пасхальное яйцо»</a:t>
            </a:r>
          </a:p>
        </p:txBody>
      </p:sp>
      <p:pic>
        <p:nvPicPr>
          <p:cNvPr id="19" name="Рисунок 18" descr="SDC10143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rcRect l="26712" r="18493"/>
          <a:stretch>
            <a:fillRect/>
          </a:stretch>
        </p:blipFill>
        <p:spPr>
          <a:xfrm rot="16200000">
            <a:off x="6547241" y="4346202"/>
            <a:ext cx="2242209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«Сарафан для матрёшки»">
            <a:hlinkClick r:id="rId6"/>
          </p:cNvPr>
          <p:cNvPicPr/>
          <p:nvPr/>
        </p:nvPicPr>
        <p:blipFill>
          <a:blip r:embed="rId7" cstate="print"/>
          <a:srcRect r="196" b="11765"/>
          <a:stretch>
            <a:fillRect/>
          </a:stretch>
        </p:blipFill>
        <p:spPr bwMode="auto">
          <a:xfrm>
            <a:off x="323528" y="1556792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DC10203.JPG"/>
          <p:cNvPicPr>
            <a:picLocks noChangeAspect="1"/>
          </p:cNvPicPr>
          <p:nvPr/>
        </p:nvPicPr>
        <p:blipFill>
          <a:blip r:embed="rId8" cstate="print">
            <a:lum bright="-10000" contrast="30000"/>
          </a:blip>
          <a:srcRect l="23437" t="5555" r="4687"/>
          <a:stretch>
            <a:fillRect/>
          </a:stretch>
        </p:blipFill>
        <p:spPr>
          <a:xfrm>
            <a:off x="4355976" y="1412776"/>
            <a:ext cx="453650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аттестация\2QFdaXGJNB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233701"/>
            <a:ext cx="4752528" cy="36242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 build="p" animBg="1"/>
      <p:bldP spid="17" grpId="0" uiExpand="1" build="p" animBg="1"/>
      <p:bldP spid="1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0131" y="3250405"/>
            <a:ext cx="2286016" cy="357190"/>
          </a:xfrm>
          <a:prstGeom prst="rect">
            <a:avLst/>
          </a:prstGeom>
        </p:spPr>
      </p:pic>
      <p:pic>
        <p:nvPicPr>
          <p:cNvPr id="9" name="Рисунок 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0119" y="5536409"/>
            <a:ext cx="2285992" cy="357190"/>
          </a:xfrm>
          <a:prstGeom prst="rect">
            <a:avLst/>
          </a:prstGeom>
        </p:spPr>
      </p:pic>
      <p:pic>
        <p:nvPicPr>
          <p:cNvPr id="10" name="Рисунок 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50119" y="964401"/>
            <a:ext cx="2285992" cy="357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0"/>
            <a:ext cx="86439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 творчество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984" y="1268760"/>
            <a:ext cx="1582466" cy="221229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«Ветка мимозы»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83568" y="764704"/>
            <a:ext cx="3456384" cy="100013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«Пасхальное яйцо»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Декоративная лепка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772816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paidagogos.com/wp-content/uploads/2017/04/rabota-iz-cikla-263-278x4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124744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F:\аттестация\IMG_63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60648"/>
            <a:ext cx="4975381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аттестация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80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71435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28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429000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27584" y="170080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28" name="Рисунок 27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1857356" cy="314324"/>
          </a:xfrm>
          <a:prstGeom prst="rect">
            <a:avLst/>
          </a:prstGeom>
        </p:spPr>
      </p:pic>
      <p:pic>
        <p:nvPicPr>
          <p:cNvPr id="29" name="Рисунок 2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6357958"/>
            <a:ext cx="1857356" cy="314324"/>
          </a:xfrm>
          <a:prstGeom prst="rect">
            <a:avLst/>
          </a:prstGeom>
        </p:spPr>
      </p:pic>
      <p:pic>
        <p:nvPicPr>
          <p:cNvPr id="30" name="Рисунок 2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6357958"/>
            <a:ext cx="1785918" cy="314324"/>
          </a:xfrm>
          <a:prstGeom prst="rect">
            <a:avLst/>
          </a:prstGeom>
        </p:spPr>
      </p:pic>
      <p:pic>
        <p:nvPicPr>
          <p:cNvPr id="31" name="Рисунок 3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6357958"/>
            <a:ext cx="1785950" cy="314324"/>
          </a:xfrm>
          <a:prstGeom prst="rect">
            <a:avLst/>
          </a:prstGeom>
        </p:spPr>
      </p:pic>
      <p:pic>
        <p:nvPicPr>
          <p:cNvPr id="32" name="Рисунок 31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6357958"/>
            <a:ext cx="1857356" cy="31432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59024" y="4365104"/>
            <a:ext cx="8784976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-142900"/>
            <a:ext cx="9144000" cy="7000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rgbClr val="8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660033"/>
                </a:solidFill>
              </a:rPr>
              <a:t>   </a:t>
            </a:r>
            <a:endParaRPr lang="ru-RU" dirty="0" smtClean="0">
              <a:latin typeface="Calligraph" pitchFamily="82" charset="0"/>
            </a:endParaRPr>
          </a:p>
        </p:txBody>
      </p:sp>
      <p:pic>
        <p:nvPicPr>
          <p:cNvPr id="10" name="Рисунок 9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314348"/>
          </a:xfrm>
          <a:prstGeom prst="rect">
            <a:avLst/>
          </a:prstGeom>
        </p:spPr>
      </p:pic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0"/>
            <a:ext cx="2286016" cy="314348"/>
          </a:xfrm>
          <a:prstGeom prst="rect">
            <a:avLst/>
          </a:prstGeom>
        </p:spPr>
      </p:pic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2286016" cy="314348"/>
          </a:xfrm>
          <a:prstGeom prst="rect">
            <a:avLst/>
          </a:prstGeom>
        </p:spPr>
      </p:pic>
      <p:pic>
        <p:nvPicPr>
          <p:cNvPr id="15" name="Рисунок 1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314348"/>
          </a:xfrm>
          <a:prstGeom prst="rect">
            <a:avLst/>
          </a:prstGeom>
        </p:spPr>
      </p:pic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6357958"/>
            <a:ext cx="2214546" cy="314348"/>
          </a:xfrm>
          <a:prstGeom prst="rect">
            <a:avLst/>
          </a:prstGeom>
        </p:spPr>
      </p:pic>
      <p:pic>
        <p:nvPicPr>
          <p:cNvPr id="17" name="Рисунок 16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357958"/>
            <a:ext cx="2428892" cy="314348"/>
          </a:xfrm>
          <a:prstGeom prst="rect">
            <a:avLst/>
          </a:prstGeom>
        </p:spPr>
      </p:pic>
      <p:pic>
        <p:nvPicPr>
          <p:cNvPr id="18" name="Рисунок 17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6357958"/>
            <a:ext cx="2286016" cy="314348"/>
          </a:xfrm>
          <a:prstGeom prst="rect">
            <a:avLst/>
          </a:prstGeom>
        </p:spPr>
      </p:pic>
      <p:pic>
        <p:nvPicPr>
          <p:cNvPr id="19" name="Рисунок 18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14546" cy="3143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260648"/>
            <a:ext cx="864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Почему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я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выбрала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это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направление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?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512" y="83671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Во - первых, пластилин - это именно то, что подходит для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детского творчества и даёт очень большой простор для развития фантазии и воображения ребёнка.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9512" y="2420888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Segoe UI Historic" pitchFamily="34" charset="0"/>
                <a:cs typeface="Segoe UI Historic" pitchFamily="34" charset="0"/>
              </a:rPr>
              <a:t>Во - вторых, работа с пластическими материалами оказывает положительное влияние на развитие мелкой моторики рук, что позволяет детям овладевать многими практическими умениями и приобрести ручную умелость.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1520" y="4797152"/>
            <a:ext cx="864095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В - третьих, создавая изображение, ребёнок приобретает различные знания, уточняются и углубляются представления об окружающем мире.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00024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</a:t>
            </a:r>
            <a:endParaRPr lang="ru-RU" sz="1600" dirty="0"/>
          </a:p>
        </p:txBody>
      </p:sp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15" name="Рисунок 1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1035496"/>
            <a:ext cx="4032448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Основная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цель моей работы: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Развитие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творческих</a:t>
            </a:r>
            <a:r>
              <a:rPr lang="ru-RU" sz="2800" dirty="0" smtClean="0"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способностей</a:t>
            </a:r>
            <a:r>
              <a:rPr lang="ru-RU" sz="2800" dirty="0" smtClean="0"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детей младшего дошкольного возраста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посредством декоративной лепки.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  <p:pic>
        <p:nvPicPr>
          <p:cNvPr id="11266" name="Picture 2" descr="F:\аттестация\IMG_6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764704"/>
            <a:ext cx="4968552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3357562"/>
            <a:ext cx="428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15" name="Рисунок 1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58756"/>
            <a:ext cx="8748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Для достижения этой цели в работе определила следующие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124744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интерес к лепке; 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раскатывать комочки прямыми и круговыми движениями, соединять концы получившейся палочки, сплющивать шар, сминая его ладонями обеих рук; 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детей украшать вылепленные предметы;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создавать предметы, состоящие из 2-3 частей, соединяя их путем прижимания друг к другу; </a:t>
            </a:r>
            <a:b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лепить несложные предметы, состоящие из нескольких частей (неваляшка, цыпленок, пирамидка и другие);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инициативность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эстетическое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мира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творческую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3357562"/>
            <a:ext cx="428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15" name="Рисунок 1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8560" y="188640"/>
            <a:ext cx="10225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Декоративной лепке в первой младшей группе(2-3 года)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vplate.ru/images/article/orig/2021/10/vse-o-zagorskih-matreshkah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3960440" cy="238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artshop-rus.com/upload/iblock/7ab/7abe6283b4c474d48bf1d4d6609b78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04048" y="3284984"/>
            <a:ext cx="3525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Семеновские матрешки</a:t>
            </a:r>
            <a:endParaRPr lang="ru-RU" sz="2400" b="1" dirty="0">
              <a:ln>
                <a:solidFill>
                  <a:srgbClr val="FFCCCC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877272"/>
            <a:ext cx="309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Загорские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матрешки</a:t>
            </a:r>
            <a:endParaRPr lang="ru-RU" sz="2400" b="1" dirty="0">
              <a:ln>
                <a:solidFill>
                  <a:srgbClr val="FFCCCC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s://upload.wikimedia.org/wikipedia/ru/thumb/1/1c/KargopolFolkToys4_192_2460.JPG/1200px-KargopolFolkToys4_192_24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76056" y="5949280"/>
            <a:ext cx="3638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Каргопольские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игрушки</a:t>
            </a:r>
            <a:endParaRPr lang="ru-RU" sz="2400" b="1" dirty="0">
              <a:ln>
                <a:solidFill>
                  <a:srgbClr val="FFCCCC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https://polinka.top/uploads/posts/2023-06/thumbs/1685725727_polinka-top-p-zagorskaya-matreshka-kartinki-vkontakte-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284984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3357562"/>
            <a:ext cx="428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15" name="Рисунок 1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16" name="Рисунок 15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58756"/>
            <a:ext cx="8748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Декоративной лепке во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младшей группе (3-4 года)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vplate.ru/images/article/orig/2021/10/vse-o-zagorskih-matreshkah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artshop-rus.com/upload/iblock/7ab/7abe6283b4c474d48bf1d4d6609b78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84784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dzeninfra.ru/get-zen_doc/1101166/pub_62ed0b66a9019f4a880f1fb6_62ed0ec9a9019f4a8815eb5c/scale_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1268760"/>
            <a:ext cx="3312368" cy="25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cs5.livemaster.ru/storage/fb/27/fa54af5a92f6a631c93efef4c5dt--kukly-i-igrushki-derevyannye-igrushki-v-assortimente.jpg"/>
          <p:cNvPicPr/>
          <p:nvPr/>
        </p:nvPicPr>
        <p:blipFill>
          <a:blip r:embed="rId7" cstate="print"/>
          <a:srcRect l="2721" t="23744" r="7923"/>
          <a:stretch>
            <a:fillRect/>
          </a:stretch>
        </p:blipFill>
        <p:spPr bwMode="auto">
          <a:xfrm>
            <a:off x="4716016" y="3933056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uroki-risovanie.ru/wp-content/uploads/2022/09/igrushki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861048"/>
            <a:ext cx="3672408" cy="242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FCC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42873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7958"/>
            <a:ext cx="2285984" cy="314348"/>
          </a:xfrm>
          <a:prstGeom prst="rect">
            <a:avLst/>
          </a:prstGeom>
        </p:spPr>
      </p:pic>
      <p:pic>
        <p:nvPicPr>
          <p:cNvPr id="13" name="Рисунок 12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6357958"/>
            <a:ext cx="2285984" cy="314348"/>
          </a:xfrm>
          <a:prstGeom prst="rect">
            <a:avLst/>
          </a:prstGeom>
        </p:spPr>
      </p:pic>
      <p:pic>
        <p:nvPicPr>
          <p:cNvPr id="14" name="Рисунок 13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357958"/>
            <a:ext cx="2286016" cy="314348"/>
          </a:xfrm>
          <a:prstGeom prst="rect">
            <a:avLst/>
          </a:prstGeom>
        </p:spPr>
      </p:pic>
      <p:pic>
        <p:nvPicPr>
          <p:cNvPr id="15" name="Рисунок 14" descr="скан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357958"/>
            <a:ext cx="2285984" cy="3143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3">
                    <a:lumMod val="75000"/>
                  </a:schemeClr>
                </a:solidFill>
                <a:latin typeface="Segoe Script" pitchFamily="66" charset="0"/>
              </a:rPr>
              <a:t>Виды Лепки</a:t>
            </a:r>
            <a:endParaRPr lang="ru-RU" sz="4400" b="1" u="sng" dirty="0">
              <a:solidFill>
                <a:schemeClr val="accent3">
                  <a:lumMod val="75000"/>
                </a:schemeClr>
              </a:solidFill>
              <a:latin typeface="Segoe Script" pitchFamily="66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76092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Предметная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Сюжетная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800000"/>
              </a:solidFill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Декоративная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cs typeface="Arial" pitchFamily="34" charset="0"/>
            </a:endParaRPr>
          </a:p>
        </p:txBody>
      </p:sp>
      <p:pic>
        <p:nvPicPr>
          <p:cNvPr id="1026" name="Picture 2" descr="C:\Users\Петушары\Desktop\гри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64704"/>
            <a:ext cx="5472608" cy="3381175"/>
          </a:xfrm>
          <a:prstGeom prst="rect">
            <a:avLst/>
          </a:prstGeom>
          <a:noFill/>
        </p:spPr>
      </p:pic>
      <p:pic>
        <p:nvPicPr>
          <p:cNvPr id="1027" name="Picture 3" descr="F:\аттестация\снег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20888"/>
            <a:ext cx="6012160" cy="2686349"/>
          </a:xfrm>
          <a:prstGeom prst="rect">
            <a:avLst/>
          </a:prstGeom>
          <a:noFill/>
        </p:spPr>
      </p:pic>
      <p:pic>
        <p:nvPicPr>
          <p:cNvPr id="1028" name="Picture 4" descr="C:\Users\Петушары\Desktop\тарел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16832"/>
            <a:ext cx="5256584" cy="44644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FFCCCC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Петушары\Desktop\проце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7639270" cy="5184576"/>
          </a:xfrm>
          <a:prstGeom prst="rect">
            <a:avLst/>
          </a:prstGeom>
          <a:noFill/>
        </p:spPr>
      </p:pic>
      <p:pic>
        <p:nvPicPr>
          <p:cNvPr id="3075" name="Picture 3" descr="C:\Users\Петушары\Desktop\процесс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48680"/>
            <a:ext cx="7272808" cy="5949280"/>
          </a:xfrm>
          <a:prstGeom prst="rect">
            <a:avLst/>
          </a:prstGeom>
          <a:noFill/>
        </p:spPr>
      </p:pic>
      <p:pic>
        <p:nvPicPr>
          <p:cNvPr id="3076" name="Picture 4" descr="C:\Users\Петушары\Desktop\detsad-398012-1501614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3" y="188640"/>
            <a:ext cx="6120681" cy="64787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14149</TotalTime>
  <Words>356</Words>
  <Application>Microsoft Office PowerPoint</Application>
  <PresentationFormat>Экран (4:3)</PresentationFormat>
  <Paragraphs>128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433</cp:revision>
  <dcterms:created xsi:type="dcterms:W3CDTF">2012-04-10T18:16:55Z</dcterms:created>
  <dcterms:modified xsi:type="dcterms:W3CDTF">2024-03-26T13:29:42Z</dcterms:modified>
</cp:coreProperties>
</file>