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5" r:id="rId12"/>
    <p:sldId id="271" r:id="rId13"/>
    <p:sldId id="268" r:id="rId14"/>
    <p:sldId id="269" r:id="rId15"/>
    <p:sldId id="270" r:id="rId16"/>
    <p:sldId id="267"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21.02.2020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500px-5966.jpg"/>
          <p:cNvPicPr>
            <a:picLocks noChangeAspect="1"/>
          </p:cNvPicPr>
          <p:nvPr/>
        </p:nvPicPr>
        <p:blipFill>
          <a:blip r:embed="rId2" cstate="print"/>
          <a:srcRect/>
          <a:stretch>
            <a:fillRect/>
          </a:stretch>
        </p:blipFill>
        <p:spPr bwMode="auto">
          <a:xfrm>
            <a:off x="0" y="0"/>
            <a:ext cx="9175750" cy="6858000"/>
          </a:xfrm>
          <a:prstGeom prst="rect">
            <a:avLst/>
          </a:prstGeom>
          <a:noFill/>
          <a:ln w="9525">
            <a:noFill/>
            <a:miter lim="800000"/>
            <a:headEnd/>
            <a:tailEnd/>
          </a:ln>
        </p:spPr>
      </p:pic>
      <p:sp>
        <p:nvSpPr>
          <p:cNvPr id="5" name="Заголовок 1"/>
          <p:cNvSpPr txBox="1">
            <a:spLocks/>
          </p:cNvSpPr>
          <p:nvPr/>
        </p:nvSpPr>
        <p:spPr>
          <a:xfrm>
            <a:off x="468313" y="26035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Муниципальное  дошкольное  образовательное автономное учреждение  «Центр развития ребенка – детский сад № 116 г. Орска «Ералашка»</a:t>
            </a:r>
            <a:endParaRPr kumimoji="0" lang="ru-RU"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250825" y="908050"/>
            <a:ext cx="1981200" cy="1709738"/>
          </a:xfrm>
          <a:prstGeom prst="rect">
            <a:avLst/>
          </a:prstGeom>
          <a:noFill/>
          <a:ln w="9525">
            <a:noFill/>
            <a:miter lim="800000"/>
            <a:headEnd/>
            <a:tailEnd/>
          </a:ln>
          <a:effectLst>
            <a:outerShdw algn="tl" rotWithShape="0">
              <a:srgbClr val="000000">
                <a:alpha val="70000"/>
              </a:srgbClr>
            </a:outerShdw>
          </a:effectLst>
        </p:spPr>
      </p:pic>
      <p:sp>
        <p:nvSpPr>
          <p:cNvPr id="7" name="Содержимое 2"/>
          <p:cNvSpPr txBox="1">
            <a:spLocks/>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endParaRPr kumimoji="0" lang="en-US" sz="3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90000"/>
              </a:lnSpc>
              <a:spcBef>
                <a:spcPct val="20000"/>
              </a:spcBef>
              <a:spcAft>
                <a:spcPts val="0"/>
              </a:spcAft>
              <a:buClrTx/>
              <a:buSzTx/>
              <a:buFont typeface="Arial" charset="0"/>
              <a:buNone/>
              <a:tabLst/>
              <a:defRPr/>
            </a:pPr>
            <a:r>
              <a:rPr kumimoji="0" lang="ru-RU" sz="3600" b="1" i="1" u="none" strike="noStrike" kern="1200" cap="none" spc="0" normalizeH="0" baseline="0" noProof="0" dirty="0" smtClean="0">
                <a:ln>
                  <a:noFill/>
                </a:ln>
                <a:effectLst/>
                <a:uLnTx/>
                <a:uFillTx/>
                <a:latin typeface="Times New Roman" pitchFamily="18" charset="0"/>
                <a:ea typeface="+mn-ea"/>
                <a:cs typeface="Times New Roman" pitchFamily="18" charset="0"/>
              </a:rPr>
              <a:t>«Развитие творческих способностей детей младшего дошкольного возраста посредством техники оригами».</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0" algn="r" defTabSz="914400" rtl="0" eaLnBrk="1" fontAlgn="auto" latinLnBrk="0" hangingPunct="1">
              <a:lnSpc>
                <a:spcPct val="90000"/>
              </a:lnSpc>
              <a:spcBef>
                <a:spcPct val="20000"/>
              </a:spcBef>
              <a:spcAft>
                <a:spcPts val="0"/>
              </a:spcAft>
              <a:buClrTx/>
              <a:buSzTx/>
              <a:buFont typeface="Arial" charset="0"/>
              <a:buNone/>
              <a:tabLst/>
              <a:defRPr/>
            </a:pPr>
            <a:r>
              <a:rPr kumimoji="0" lang="ru-RU" sz="2100" b="1" i="0" u="none" strike="noStrike" kern="1200" cap="none" spc="0" normalizeH="0" baseline="0" noProof="0" dirty="0" smtClean="0">
                <a:ln>
                  <a:noFill/>
                </a:ln>
                <a:effectLst/>
                <a:uLnTx/>
                <a:uFillTx/>
                <a:latin typeface="Times New Roman" pitchFamily="18" charset="0"/>
                <a:ea typeface="+mn-ea"/>
                <a:cs typeface="Times New Roman" pitchFamily="18" charset="0"/>
              </a:rPr>
              <a:t>Видмицких Наталья Георгиевна,</a:t>
            </a:r>
          </a:p>
          <a:p>
            <a:pPr marL="0" marR="0" lvl="0" indent="0" algn="r" defTabSz="914400" rtl="0" eaLnBrk="1" fontAlgn="auto" latinLnBrk="0" hangingPunct="1">
              <a:lnSpc>
                <a:spcPct val="90000"/>
              </a:lnSpc>
              <a:spcBef>
                <a:spcPct val="20000"/>
              </a:spcBef>
              <a:spcAft>
                <a:spcPts val="0"/>
              </a:spcAft>
              <a:buClrTx/>
              <a:buSzTx/>
              <a:buFont typeface="Arial" charset="0"/>
              <a:buNone/>
              <a:tabLst/>
              <a:defRPr/>
            </a:pPr>
            <a:r>
              <a:rPr kumimoji="0" lang="ru-RU" sz="2100" b="1" i="0" u="none" strike="noStrike" kern="1200" cap="none" spc="0" normalizeH="0" baseline="0" noProof="0" dirty="0" smtClean="0">
                <a:ln>
                  <a:noFill/>
                </a:ln>
                <a:effectLst/>
                <a:uLnTx/>
                <a:uFillTx/>
                <a:latin typeface="Times New Roman" pitchFamily="18" charset="0"/>
                <a:ea typeface="+mn-ea"/>
                <a:cs typeface="Times New Roman" pitchFamily="18" charset="0"/>
              </a:rPr>
              <a:t>воспитатель</a:t>
            </a:r>
            <a:endParaRPr kumimoji="0" lang="ru-RU" sz="21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5"/>
          <p:cNvGraphicFramePr>
            <a:graphicFrameLocks/>
          </p:cNvGraphicFramePr>
          <p:nvPr>
            <p:extLst>
              <p:ext uri="{D42A27DB-BD31-4B8C-83A1-F6EECF244321}">
                <p14:modId xmlns="" xmlns:p14="http://schemas.microsoft.com/office/powerpoint/2010/main" val="3714660788"/>
              </p:ext>
            </p:extLst>
          </p:nvPr>
        </p:nvGraphicFramePr>
        <p:xfrm>
          <a:off x="323529" y="765176"/>
          <a:ext cx="8496943" cy="6020562"/>
        </p:xfrm>
        <a:graphic>
          <a:graphicData uri="http://schemas.openxmlformats.org/drawingml/2006/table">
            <a:tbl>
              <a:tblPr firstRow="1" firstCol="1" bandRow="1">
                <a:tableStyleId>{5C22544A-7EE6-4342-B048-85BDC9FD1C3A}</a:tableStyleId>
              </a:tblPr>
              <a:tblGrid>
                <a:gridCol w="1982652"/>
                <a:gridCol w="3380621"/>
                <a:gridCol w="109334"/>
                <a:gridCol w="3024336"/>
              </a:tblGrid>
              <a:tr h="431576">
                <a:tc>
                  <a:txBody>
                    <a:bodyPr/>
                    <a:lstStyle/>
                    <a:p>
                      <a:pPr>
                        <a:lnSpc>
                          <a:spcPct val="115000"/>
                        </a:lnSpc>
                        <a:spcAft>
                          <a:spcPts val="0"/>
                        </a:spcAft>
                      </a:pPr>
                      <a:r>
                        <a:rPr lang="ru-RU" sz="900" dirty="0">
                          <a:effectLst/>
                        </a:rPr>
                        <a:t>Месяц / Тема</a:t>
                      </a:r>
                      <a:endParaRPr lang="ru-RU" sz="900" dirty="0">
                        <a:effectLst/>
                        <a:latin typeface="Calibri"/>
                        <a:ea typeface="Calibri"/>
                        <a:cs typeface="Times New Roman"/>
                      </a:endParaRPr>
                    </a:p>
                  </a:txBody>
                  <a:tcPr marL="53924" marR="53924" marT="0" marB="0"/>
                </a:tc>
                <a:tc gridSpan="2">
                  <a:txBody>
                    <a:bodyPr/>
                    <a:lstStyle/>
                    <a:p>
                      <a:pPr>
                        <a:lnSpc>
                          <a:spcPct val="115000"/>
                        </a:lnSpc>
                        <a:spcAft>
                          <a:spcPts val="0"/>
                        </a:spcAft>
                      </a:pPr>
                      <a:r>
                        <a:rPr lang="ru-RU" sz="900">
                          <a:effectLst/>
                        </a:rPr>
                        <a:t>Цель</a:t>
                      </a:r>
                      <a:endParaRPr lang="ru-RU" sz="900">
                        <a:effectLst/>
                        <a:latin typeface="Calibri"/>
                        <a:ea typeface="Calibri"/>
                        <a:cs typeface="Times New Roman"/>
                      </a:endParaRPr>
                    </a:p>
                  </a:txBody>
                  <a:tcPr marL="53924" marR="53924" marT="0" marB="0"/>
                </a:tc>
                <a:tc hMerge="1">
                  <a:txBody>
                    <a:bodyPr/>
                    <a:lstStyle/>
                    <a:p>
                      <a:pPr>
                        <a:lnSpc>
                          <a:spcPct val="115000"/>
                        </a:lnSpc>
                        <a:spcAft>
                          <a:spcPts val="1000"/>
                        </a:spcAft>
                      </a:pPr>
                      <a:endParaRPr lang="ru-RU" sz="900">
                        <a:effectLst/>
                        <a:latin typeface="Calibri"/>
                        <a:ea typeface="Calibri"/>
                        <a:cs typeface="Times New Roman"/>
                      </a:endParaRPr>
                    </a:p>
                  </a:txBody>
                  <a:tcPr marL="53924" marR="53924" marT="0" marB="0"/>
                </a:tc>
                <a:tc>
                  <a:txBody>
                    <a:bodyPr/>
                    <a:lstStyle/>
                    <a:p>
                      <a:pPr>
                        <a:lnSpc>
                          <a:spcPct val="115000"/>
                        </a:lnSpc>
                        <a:spcAft>
                          <a:spcPts val="1000"/>
                        </a:spcAft>
                      </a:pPr>
                      <a:r>
                        <a:rPr lang="ru-RU" sz="900">
                          <a:effectLst/>
                        </a:rPr>
                        <a:t>Материал</a:t>
                      </a:r>
                      <a:endParaRPr lang="ru-RU" sz="900">
                        <a:effectLst/>
                        <a:latin typeface="Calibri"/>
                        <a:ea typeface="Calibri"/>
                        <a:cs typeface="Times New Roman"/>
                      </a:endParaRPr>
                    </a:p>
                  </a:txBody>
                  <a:tcPr marL="53924" marR="53924" marT="0" marB="0"/>
                </a:tc>
              </a:tr>
              <a:tr h="253642">
                <a:tc gridSpan="4">
                  <a:txBody>
                    <a:bodyPr/>
                    <a:lstStyle/>
                    <a:p>
                      <a:pPr>
                        <a:lnSpc>
                          <a:spcPct val="115000"/>
                        </a:lnSpc>
                        <a:spcAft>
                          <a:spcPts val="1000"/>
                        </a:spcAft>
                      </a:pPr>
                      <a:r>
                        <a:rPr lang="ru-RU" sz="900" dirty="0">
                          <a:solidFill>
                            <a:schemeClr val="tx1"/>
                          </a:solidFill>
                          <a:effectLst/>
                        </a:rPr>
                        <a:t>Октябрь</a:t>
                      </a:r>
                      <a:endParaRPr lang="ru-RU" sz="900" dirty="0">
                        <a:solidFill>
                          <a:schemeClr val="tx1"/>
                        </a:solidFill>
                        <a:effectLst/>
                        <a:latin typeface="Calibri"/>
                        <a:ea typeface="Calibri"/>
                        <a:cs typeface="Times New Roman"/>
                      </a:endParaRPr>
                    </a:p>
                  </a:txBody>
                  <a:tcPr marL="53924" marR="53924" marT="0" marB="0"/>
                </a:tc>
                <a:tc hMerge="1">
                  <a:txBody>
                    <a:bodyPr/>
                    <a:lstStyle/>
                    <a:p>
                      <a:endParaRPr lang="ru-RU"/>
                    </a:p>
                  </a:txBody>
                  <a:tcPr/>
                </a:tc>
                <a:tc hMerge="1">
                  <a:txBody>
                    <a:bodyPr/>
                    <a:lstStyle/>
                    <a:p>
                      <a:endParaRPr lang="ru-RU"/>
                    </a:p>
                  </a:txBody>
                  <a:tcPr/>
                </a:tc>
                <a:tc hMerge="1">
                  <a:txBody>
                    <a:bodyPr/>
                    <a:lstStyle/>
                    <a:p>
                      <a:endParaRPr lang="ru-RU"/>
                    </a:p>
                  </a:txBody>
                  <a:tcPr/>
                </a:tc>
              </a:tr>
              <a:tr h="661467">
                <a:tc>
                  <a:txBody>
                    <a:bodyPr/>
                    <a:lstStyle/>
                    <a:p>
                      <a:pPr>
                        <a:lnSpc>
                          <a:spcPct val="115000"/>
                        </a:lnSpc>
                        <a:spcAft>
                          <a:spcPts val="0"/>
                        </a:spcAft>
                      </a:pPr>
                      <a:r>
                        <a:rPr lang="ru-RU" sz="1050" dirty="0">
                          <a:solidFill>
                            <a:srgbClr val="002060"/>
                          </a:solidFill>
                          <a:effectLst/>
                        </a:rPr>
                        <a:t>«Флажок»</a:t>
                      </a:r>
                      <a:endParaRPr lang="ru-RU" sz="1050" dirty="0">
                        <a:solidFill>
                          <a:srgbClr val="002060"/>
                        </a:solidFill>
                        <a:effectLst/>
                        <a:latin typeface="Calibri"/>
                        <a:ea typeface="Calibri"/>
                        <a:cs typeface="Times New Roman"/>
                      </a:endParaRPr>
                    </a:p>
                  </a:txBody>
                  <a:tcPr marL="53924" marR="53924" marT="0" marB="0"/>
                </a:tc>
                <a:tc>
                  <a:txBody>
                    <a:bodyPr/>
                    <a:lstStyle/>
                    <a:p>
                      <a:pPr>
                        <a:lnSpc>
                          <a:spcPct val="115000"/>
                        </a:lnSpc>
                        <a:spcAft>
                          <a:spcPts val="0"/>
                        </a:spcAft>
                      </a:pPr>
                      <a:r>
                        <a:rPr lang="ru-RU" sz="900">
                          <a:effectLst/>
                        </a:rPr>
                        <a:t>Учить детей складывать квадрат пополам «косынкой», совмещая противоположные углы. Воспитывать интерес к результатам своего труда.</a:t>
                      </a:r>
                      <a:endParaRPr lang="ru-RU" sz="900">
                        <a:effectLst/>
                        <a:latin typeface="Calibri"/>
                        <a:ea typeface="Calibri"/>
                        <a:cs typeface="Times New Roman"/>
                      </a:endParaRPr>
                    </a:p>
                  </a:txBody>
                  <a:tcPr marL="53924" marR="53924" marT="0" marB="0" anchor="ctr"/>
                </a:tc>
                <a:tc gridSpan="2">
                  <a:txBody>
                    <a:bodyPr/>
                    <a:lstStyle/>
                    <a:p>
                      <a:pPr>
                        <a:lnSpc>
                          <a:spcPct val="115000"/>
                        </a:lnSpc>
                        <a:spcAft>
                          <a:spcPts val="0"/>
                        </a:spcAft>
                      </a:pPr>
                      <a:r>
                        <a:rPr lang="ru-RU" sz="900">
                          <a:effectLst/>
                        </a:rPr>
                        <a:t>Два красных квадрата 15*15см, две полоски шириной 1см, длиной 20 см из картона, клей.</a:t>
                      </a:r>
                      <a:endParaRPr lang="ru-RU" sz="900">
                        <a:effectLst/>
                        <a:latin typeface="Calibri"/>
                        <a:ea typeface="Calibri"/>
                        <a:cs typeface="Times New Roman"/>
                      </a:endParaRPr>
                    </a:p>
                  </a:txBody>
                  <a:tcPr marL="53924" marR="53924" marT="0" marB="0"/>
                </a:tc>
                <a:tc hMerge="1">
                  <a:txBody>
                    <a:bodyPr/>
                    <a:lstStyle/>
                    <a:p>
                      <a:endParaRPr lang="ru-RU"/>
                    </a:p>
                  </a:txBody>
                  <a:tcPr/>
                </a:tc>
              </a:tr>
              <a:tr h="496100">
                <a:tc>
                  <a:txBody>
                    <a:bodyPr/>
                    <a:lstStyle/>
                    <a:p>
                      <a:pPr>
                        <a:lnSpc>
                          <a:spcPct val="115000"/>
                        </a:lnSpc>
                        <a:spcAft>
                          <a:spcPts val="0"/>
                        </a:spcAft>
                      </a:pPr>
                      <a:r>
                        <a:rPr lang="ru-RU" sz="1050" dirty="0" smtClean="0">
                          <a:solidFill>
                            <a:srgbClr val="002060"/>
                          </a:solidFill>
                          <a:effectLst/>
                        </a:rPr>
                        <a:t>«Платочек»</a:t>
                      </a:r>
                      <a:endParaRPr lang="ru-RU" sz="1050" dirty="0">
                        <a:solidFill>
                          <a:srgbClr val="002060"/>
                        </a:solidFill>
                        <a:effectLst/>
                        <a:latin typeface="Calibri"/>
                        <a:ea typeface="Calibri"/>
                        <a:cs typeface="Times New Roman"/>
                      </a:endParaRPr>
                    </a:p>
                  </a:txBody>
                  <a:tcPr marL="53924" marR="53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900" dirty="0" smtClean="0">
                          <a:effectLst/>
                        </a:rPr>
                        <a:t>Учить складывать квадрат пополам по диагонали.</a:t>
                      </a:r>
                    </a:p>
                    <a:p>
                      <a:pPr>
                        <a:lnSpc>
                          <a:spcPct val="115000"/>
                        </a:lnSpc>
                        <a:spcAft>
                          <a:spcPts val="0"/>
                        </a:spcAft>
                      </a:pPr>
                      <a:endParaRPr lang="ru-RU" sz="900" dirty="0">
                        <a:effectLst/>
                        <a:latin typeface="Calibri"/>
                        <a:ea typeface="Calibri"/>
                        <a:cs typeface="Times New Roman"/>
                      </a:endParaRPr>
                    </a:p>
                  </a:txBody>
                  <a:tcPr marL="53924" marR="53924" marT="0" marB="0"/>
                </a:tc>
                <a:tc grid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ru-RU" sz="900" dirty="0" smtClean="0">
                          <a:effectLst/>
                        </a:rPr>
                        <a:t>Бумажные квадраты (10*10), карандаши цветные.</a:t>
                      </a:r>
                    </a:p>
                    <a:p>
                      <a:pPr>
                        <a:lnSpc>
                          <a:spcPct val="115000"/>
                        </a:lnSpc>
                        <a:spcAft>
                          <a:spcPts val="1000"/>
                        </a:spcAft>
                      </a:pPr>
                      <a:endParaRPr lang="ru-RU" sz="900" dirty="0">
                        <a:effectLst/>
                        <a:latin typeface="Calibri"/>
                        <a:ea typeface="Calibri"/>
                        <a:cs typeface="Times New Roman"/>
                      </a:endParaRPr>
                    </a:p>
                  </a:txBody>
                  <a:tcPr marL="53924" marR="53924" marT="0" marB="0"/>
                </a:tc>
                <a:tc hMerge="1">
                  <a:txBody>
                    <a:bodyPr/>
                    <a:lstStyle/>
                    <a:p>
                      <a:endParaRPr lang="ru-RU"/>
                    </a:p>
                  </a:txBody>
                  <a:tcPr/>
                </a:tc>
              </a:tr>
              <a:tr h="185738">
                <a:tc gridSpan="4">
                  <a:txBody>
                    <a:bodyPr/>
                    <a:lstStyle/>
                    <a:p>
                      <a:pPr>
                        <a:lnSpc>
                          <a:spcPct val="115000"/>
                        </a:lnSpc>
                        <a:spcAft>
                          <a:spcPts val="1000"/>
                        </a:spcAft>
                      </a:pPr>
                      <a:r>
                        <a:rPr lang="ru-RU" sz="900" dirty="0">
                          <a:solidFill>
                            <a:schemeClr val="tx1"/>
                          </a:solidFill>
                          <a:effectLst/>
                        </a:rPr>
                        <a:t>Ноябрь</a:t>
                      </a:r>
                      <a:endParaRPr lang="ru-RU" sz="900" dirty="0">
                        <a:solidFill>
                          <a:schemeClr val="tx1"/>
                        </a:solidFill>
                        <a:effectLst/>
                        <a:latin typeface="Calibri"/>
                        <a:ea typeface="Calibri"/>
                        <a:cs typeface="Times New Roman"/>
                      </a:endParaRPr>
                    </a:p>
                  </a:txBody>
                  <a:tcPr marL="53924" marR="53924" marT="0" marB="0"/>
                </a:tc>
                <a:tc hMerge="1">
                  <a:txBody>
                    <a:bodyPr/>
                    <a:lstStyle/>
                    <a:p>
                      <a:endParaRPr lang="ru-RU"/>
                    </a:p>
                  </a:txBody>
                  <a:tcPr/>
                </a:tc>
                <a:tc hMerge="1">
                  <a:txBody>
                    <a:bodyPr/>
                    <a:lstStyle/>
                    <a:p>
                      <a:endParaRPr lang="ru-RU"/>
                    </a:p>
                  </a:txBody>
                  <a:tcPr/>
                </a:tc>
                <a:tc hMerge="1">
                  <a:txBody>
                    <a:bodyPr/>
                    <a:lstStyle/>
                    <a:p>
                      <a:endParaRPr lang="ru-RU"/>
                    </a:p>
                  </a:txBody>
                  <a:tcPr/>
                </a:tc>
              </a:tr>
              <a:tr h="330734">
                <a:tc>
                  <a:txBody>
                    <a:bodyPr/>
                    <a:lstStyle/>
                    <a:p>
                      <a:pPr>
                        <a:lnSpc>
                          <a:spcPct val="115000"/>
                        </a:lnSpc>
                        <a:spcAft>
                          <a:spcPts val="0"/>
                        </a:spcAft>
                      </a:pPr>
                      <a:r>
                        <a:rPr lang="ru-RU" sz="1050">
                          <a:solidFill>
                            <a:srgbClr val="002060"/>
                          </a:solidFill>
                          <a:effectLst/>
                        </a:rPr>
                        <a:t>«Зонтик»</a:t>
                      </a:r>
                      <a:endParaRPr lang="ru-RU" sz="1050">
                        <a:solidFill>
                          <a:srgbClr val="002060"/>
                        </a:solidFill>
                        <a:effectLst/>
                        <a:latin typeface="Calibri"/>
                        <a:ea typeface="Calibri"/>
                        <a:cs typeface="Times New Roman"/>
                      </a:endParaRPr>
                    </a:p>
                  </a:txBody>
                  <a:tcPr marL="53924" marR="53924" marT="0" marB="0"/>
                </a:tc>
                <a:tc>
                  <a:txBody>
                    <a:bodyPr/>
                    <a:lstStyle/>
                    <a:p>
                      <a:pPr>
                        <a:lnSpc>
                          <a:spcPct val="115000"/>
                        </a:lnSpc>
                        <a:spcAft>
                          <a:spcPts val="0"/>
                        </a:spcAft>
                      </a:pPr>
                      <a:r>
                        <a:rPr lang="ru-RU" sz="900">
                          <a:effectLst/>
                        </a:rPr>
                        <a:t>Учить складывать круг, пополам совмещая края.</a:t>
                      </a:r>
                      <a:endParaRPr lang="ru-RU" sz="900">
                        <a:effectLst/>
                        <a:latin typeface="Calibri"/>
                        <a:ea typeface="Calibri"/>
                        <a:cs typeface="Times New Roman"/>
                      </a:endParaRPr>
                    </a:p>
                  </a:txBody>
                  <a:tcPr marL="53924" marR="53924" marT="0" marB="0"/>
                </a:tc>
                <a:tc gridSpan="2">
                  <a:txBody>
                    <a:bodyPr/>
                    <a:lstStyle/>
                    <a:p>
                      <a:pPr>
                        <a:lnSpc>
                          <a:spcPct val="115000"/>
                        </a:lnSpc>
                        <a:spcAft>
                          <a:spcPts val="0"/>
                        </a:spcAft>
                      </a:pPr>
                      <a:r>
                        <a:rPr lang="ru-RU" sz="900">
                          <a:effectLst/>
                        </a:rPr>
                        <a:t>Круг, карандаши.</a:t>
                      </a:r>
                      <a:endParaRPr lang="ru-RU" sz="900">
                        <a:effectLst/>
                        <a:latin typeface="Calibri"/>
                        <a:ea typeface="Calibri"/>
                        <a:cs typeface="Times New Roman"/>
                      </a:endParaRPr>
                    </a:p>
                  </a:txBody>
                  <a:tcPr marL="53924" marR="53924" marT="0" marB="0"/>
                </a:tc>
                <a:tc hMerge="1">
                  <a:txBody>
                    <a:bodyPr/>
                    <a:lstStyle/>
                    <a:p>
                      <a:endParaRPr lang="ru-RU"/>
                    </a:p>
                  </a:txBody>
                  <a:tcPr/>
                </a:tc>
              </a:tr>
              <a:tr h="330734">
                <a:tc>
                  <a:txBody>
                    <a:bodyPr/>
                    <a:lstStyle/>
                    <a:p>
                      <a:pPr>
                        <a:lnSpc>
                          <a:spcPct val="115000"/>
                        </a:lnSpc>
                        <a:spcAft>
                          <a:spcPts val="0"/>
                        </a:spcAft>
                      </a:pPr>
                      <a:r>
                        <a:rPr lang="ru-RU" sz="1050" dirty="0" smtClean="0">
                          <a:solidFill>
                            <a:srgbClr val="002060"/>
                          </a:solidFill>
                          <a:effectLst/>
                        </a:rPr>
                        <a:t>«Книжка»</a:t>
                      </a:r>
                      <a:endParaRPr lang="ru-RU" sz="1050" dirty="0">
                        <a:solidFill>
                          <a:srgbClr val="002060"/>
                        </a:solidFill>
                        <a:effectLst/>
                        <a:latin typeface="Calibri"/>
                        <a:ea typeface="Calibri"/>
                        <a:cs typeface="Times New Roman"/>
                      </a:endParaRPr>
                    </a:p>
                  </a:txBody>
                  <a:tcPr marL="53924" marR="53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900" dirty="0" smtClean="0">
                          <a:effectLst/>
                        </a:rPr>
                        <a:t>Учить сгибать прямоугольник пополам, совмещая короткие стороны.</a:t>
                      </a:r>
                      <a:endParaRPr lang="ru-RU" sz="900" dirty="0" smtClean="0">
                        <a:effectLst/>
                        <a:latin typeface="Calibri"/>
                        <a:ea typeface="Calibri"/>
                        <a:cs typeface="Times New Roman"/>
                      </a:endParaRPr>
                    </a:p>
                    <a:p>
                      <a:pPr>
                        <a:lnSpc>
                          <a:spcPct val="115000"/>
                        </a:lnSpc>
                        <a:spcAft>
                          <a:spcPts val="0"/>
                        </a:spcAft>
                      </a:pPr>
                      <a:endParaRPr lang="ru-RU" sz="900" dirty="0">
                        <a:effectLst/>
                        <a:latin typeface="Calibri"/>
                        <a:ea typeface="Calibri"/>
                        <a:cs typeface="Times New Roman"/>
                      </a:endParaRPr>
                    </a:p>
                  </a:txBody>
                  <a:tcPr marL="53924" marR="53924" marT="0" marB="0"/>
                </a:tc>
                <a:tc grid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ru-RU" sz="900" dirty="0" smtClean="0">
                          <a:effectLst/>
                        </a:rPr>
                        <a:t>Три прямоугольника формата А4: два из них белого цвета, третий цветной, клей.</a:t>
                      </a:r>
                      <a:endParaRPr lang="ru-RU" sz="900" dirty="0" smtClean="0">
                        <a:effectLst/>
                        <a:latin typeface="Calibri"/>
                        <a:ea typeface="Calibri"/>
                        <a:cs typeface="Times New Roman"/>
                      </a:endParaRPr>
                    </a:p>
                  </a:txBody>
                  <a:tcPr marL="53924" marR="53924" marT="0" marB="0"/>
                </a:tc>
                <a:tc hMerge="1">
                  <a:txBody>
                    <a:bodyPr/>
                    <a:lstStyle/>
                    <a:p>
                      <a:endParaRPr lang="ru-RU"/>
                    </a:p>
                  </a:txBody>
                  <a:tcPr/>
                </a:tc>
              </a:tr>
              <a:tr h="336525">
                <a:tc gridSpan="4">
                  <a:txBody>
                    <a:bodyPr/>
                    <a:lstStyle/>
                    <a:p>
                      <a:pPr>
                        <a:lnSpc>
                          <a:spcPct val="115000"/>
                        </a:lnSpc>
                        <a:spcAft>
                          <a:spcPts val="1000"/>
                        </a:spcAft>
                      </a:pPr>
                      <a:r>
                        <a:rPr lang="ru-RU" sz="900" dirty="0">
                          <a:solidFill>
                            <a:schemeClr val="tx1"/>
                          </a:solidFill>
                          <a:effectLst/>
                        </a:rPr>
                        <a:t>Декабрь</a:t>
                      </a:r>
                      <a:endParaRPr lang="ru-RU" sz="900" dirty="0">
                        <a:solidFill>
                          <a:schemeClr val="tx1"/>
                        </a:solidFill>
                        <a:effectLst/>
                        <a:latin typeface="Calibri"/>
                        <a:ea typeface="Calibri"/>
                        <a:cs typeface="Times New Roman"/>
                      </a:endParaRPr>
                    </a:p>
                  </a:txBody>
                  <a:tcPr marL="53924" marR="53924" marT="0" marB="0"/>
                </a:tc>
                <a:tc hMerge="1">
                  <a:txBody>
                    <a:bodyPr/>
                    <a:lstStyle/>
                    <a:p>
                      <a:endParaRPr lang="ru-RU"/>
                    </a:p>
                  </a:txBody>
                  <a:tcPr/>
                </a:tc>
                <a:tc hMerge="1">
                  <a:txBody>
                    <a:bodyPr/>
                    <a:lstStyle/>
                    <a:p>
                      <a:endParaRPr lang="ru-RU"/>
                    </a:p>
                  </a:txBody>
                  <a:tcPr/>
                </a:tc>
                <a:tc hMerge="1">
                  <a:txBody>
                    <a:bodyPr/>
                    <a:lstStyle/>
                    <a:p>
                      <a:endParaRPr lang="ru-RU"/>
                    </a:p>
                  </a:txBody>
                  <a:tcPr/>
                </a:tc>
              </a:tr>
              <a:tr h="496100">
                <a:tc>
                  <a:txBody>
                    <a:bodyPr/>
                    <a:lstStyle/>
                    <a:p>
                      <a:pPr>
                        <a:lnSpc>
                          <a:spcPct val="115000"/>
                        </a:lnSpc>
                        <a:spcAft>
                          <a:spcPts val="0"/>
                        </a:spcAft>
                      </a:pPr>
                      <a:r>
                        <a:rPr lang="ru-RU" sz="1050" dirty="0">
                          <a:solidFill>
                            <a:srgbClr val="002060"/>
                          </a:solidFill>
                          <a:effectLst/>
                        </a:rPr>
                        <a:t>«</a:t>
                      </a:r>
                      <a:r>
                        <a:rPr lang="ru-RU" sz="1050" dirty="0" smtClean="0">
                          <a:solidFill>
                            <a:srgbClr val="002060"/>
                          </a:solidFill>
                          <a:effectLst/>
                        </a:rPr>
                        <a:t>Домик»</a:t>
                      </a:r>
                      <a:endParaRPr lang="ru-RU" sz="1050" dirty="0">
                        <a:solidFill>
                          <a:srgbClr val="002060"/>
                        </a:solidFill>
                        <a:effectLst/>
                        <a:latin typeface="Calibri"/>
                        <a:ea typeface="Calibri"/>
                        <a:cs typeface="Times New Roman"/>
                      </a:endParaRPr>
                    </a:p>
                  </a:txBody>
                  <a:tcPr marL="53924" marR="53924" marT="0" marB="0"/>
                </a:tc>
                <a:tc>
                  <a:txBody>
                    <a:bodyPr/>
                    <a:lstStyle/>
                    <a:p>
                      <a:pPr>
                        <a:lnSpc>
                          <a:spcPct val="115000"/>
                        </a:lnSpc>
                        <a:spcAft>
                          <a:spcPts val="0"/>
                        </a:spcAft>
                      </a:pPr>
                      <a:r>
                        <a:rPr lang="ru-RU" sz="900" dirty="0">
                          <a:effectLst/>
                        </a:rPr>
                        <a:t> Учить складывать квадрат пополам по диагонали.</a:t>
                      </a:r>
                      <a:endParaRPr lang="ru-RU" sz="900" dirty="0">
                        <a:effectLst/>
                        <a:latin typeface="Calibri"/>
                        <a:ea typeface="Calibri"/>
                        <a:cs typeface="Times New Roman"/>
                      </a:endParaRPr>
                    </a:p>
                  </a:txBody>
                  <a:tcPr marL="53924" marR="53924" marT="0" marB="0"/>
                </a:tc>
                <a:tc gridSpan="2">
                  <a:txBody>
                    <a:bodyPr/>
                    <a:lstStyle/>
                    <a:p>
                      <a:pPr>
                        <a:lnSpc>
                          <a:spcPct val="115000"/>
                        </a:lnSpc>
                        <a:spcAft>
                          <a:spcPts val="0"/>
                        </a:spcAft>
                      </a:pPr>
                      <a:r>
                        <a:rPr lang="ru-RU" sz="900">
                          <a:effectLst/>
                        </a:rPr>
                        <a:t>Квадрат (10*10), клей, карандаши.</a:t>
                      </a:r>
                      <a:endParaRPr lang="ru-RU" sz="900">
                        <a:effectLst/>
                        <a:latin typeface="Calibri"/>
                        <a:ea typeface="Calibri"/>
                        <a:cs typeface="Times New Roman"/>
                      </a:endParaRPr>
                    </a:p>
                  </a:txBody>
                  <a:tcPr marL="53924" marR="53924" marT="0" marB="0"/>
                </a:tc>
                <a:tc hMerge="1">
                  <a:txBody>
                    <a:bodyPr/>
                    <a:lstStyle/>
                    <a:p>
                      <a:endParaRPr lang="ru-RU"/>
                    </a:p>
                  </a:txBody>
                  <a:tcPr/>
                </a:tc>
              </a:tr>
              <a:tr h="992201">
                <a:tc>
                  <a:txBody>
                    <a:bodyPr/>
                    <a:lstStyle/>
                    <a:p>
                      <a:pPr>
                        <a:lnSpc>
                          <a:spcPct val="115000"/>
                        </a:lnSpc>
                        <a:spcAft>
                          <a:spcPts val="0"/>
                        </a:spcAft>
                      </a:pPr>
                      <a:r>
                        <a:rPr lang="ru-RU" sz="1050" dirty="0">
                          <a:solidFill>
                            <a:srgbClr val="002060"/>
                          </a:solidFill>
                          <a:effectLst/>
                        </a:rPr>
                        <a:t>Новогодние </a:t>
                      </a:r>
                      <a:r>
                        <a:rPr lang="ru-RU" sz="1050" dirty="0" smtClean="0">
                          <a:solidFill>
                            <a:srgbClr val="002060"/>
                          </a:solidFill>
                          <a:effectLst/>
                        </a:rPr>
                        <a:t>украшения</a:t>
                      </a:r>
                      <a:endParaRPr lang="ru-RU" sz="1050" dirty="0">
                        <a:solidFill>
                          <a:srgbClr val="002060"/>
                        </a:solidFill>
                        <a:effectLst/>
                        <a:latin typeface="Calibri"/>
                        <a:ea typeface="Calibri"/>
                        <a:cs typeface="Times New Roman"/>
                      </a:endParaRPr>
                    </a:p>
                  </a:txBody>
                  <a:tcPr marL="53924" marR="53924" marT="0" marB="0"/>
                </a:tc>
                <a:tc>
                  <a:txBody>
                    <a:bodyPr/>
                    <a:lstStyle/>
                    <a:p>
                      <a:pPr>
                        <a:lnSpc>
                          <a:spcPct val="115000"/>
                        </a:lnSpc>
                        <a:spcAft>
                          <a:spcPts val="0"/>
                        </a:spcAft>
                      </a:pPr>
                      <a:r>
                        <a:rPr lang="ru-RU" sz="900" dirty="0">
                          <a:effectLst/>
                        </a:rPr>
                        <a:t>Продолжать учить мастерить из бумажных квадратов несложные поделки, используя уже известные приёмы складывания бумаги, развивать конструктивное мышление, фантазию, воображение.</a:t>
                      </a:r>
                      <a:endParaRPr lang="ru-RU" sz="900" dirty="0">
                        <a:effectLst/>
                        <a:latin typeface="Calibri"/>
                        <a:ea typeface="Calibri"/>
                        <a:cs typeface="Times New Roman"/>
                      </a:endParaRPr>
                    </a:p>
                  </a:txBody>
                  <a:tcPr marL="53924" marR="53924" marT="0" marB="0"/>
                </a:tc>
                <a:tc gridSpan="2">
                  <a:txBody>
                    <a:bodyPr/>
                    <a:lstStyle/>
                    <a:p>
                      <a:pPr>
                        <a:lnSpc>
                          <a:spcPct val="115000"/>
                        </a:lnSpc>
                        <a:spcAft>
                          <a:spcPts val="0"/>
                        </a:spcAft>
                      </a:pPr>
                      <a:r>
                        <a:rPr lang="ru-RU" sz="900">
                          <a:effectLst/>
                        </a:rPr>
                        <a:t>Разноцветные квадраты разных размеров, бумажная обрезь, клей, нитки.</a:t>
                      </a:r>
                      <a:endParaRPr lang="ru-RU" sz="900">
                        <a:effectLst/>
                        <a:latin typeface="Calibri"/>
                        <a:ea typeface="Calibri"/>
                        <a:cs typeface="Times New Roman"/>
                      </a:endParaRPr>
                    </a:p>
                  </a:txBody>
                  <a:tcPr marL="53924" marR="53924" marT="0" marB="0"/>
                </a:tc>
                <a:tc hMerge="1">
                  <a:txBody>
                    <a:bodyPr/>
                    <a:lstStyle/>
                    <a:p>
                      <a:endParaRPr lang="ru-RU"/>
                    </a:p>
                  </a:txBody>
                  <a:tcPr/>
                </a:tc>
              </a:tr>
              <a:tr h="205710">
                <a:tc gridSpan="4">
                  <a:txBody>
                    <a:bodyPr/>
                    <a:lstStyle/>
                    <a:p>
                      <a:pPr>
                        <a:lnSpc>
                          <a:spcPct val="115000"/>
                        </a:lnSpc>
                        <a:spcAft>
                          <a:spcPts val="1000"/>
                        </a:spcAft>
                      </a:pPr>
                      <a:r>
                        <a:rPr lang="ru-RU" sz="900" dirty="0">
                          <a:solidFill>
                            <a:schemeClr val="tx1"/>
                          </a:solidFill>
                          <a:effectLst/>
                        </a:rPr>
                        <a:t>Январь</a:t>
                      </a:r>
                      <a:endParaRPr lang="ru-RU" sz="900" dirty="0">
                        <a:solidFill>
                          <a:schemeClr val="tx1"/>
                        </a:solidFill>
                        <a:effectLst/>
                        <a:latin typeface="Calibri"/>
                        <a:ea typeface="Calibri"/>
                        <a:cs typeface="Times New Roman"/>
                      </a:endParaRPr>
                    </a:p>
                  </a:txBody>
                  <a:tcPr marL="53924" marR="53924" marT="0" marB="0"/>
                </a:tc>
                <a:tc hMerge="1">
                  <a:txBody>
                    <a:bodyPr/>
                    <a:lstStyle/>
                    <a:p>
                      <a:endParaRPr lang="ru-RU"/>
                    </a:p>
                  </a:txBody>
                  <a:tcPr/>
                </a:tc>
                <a:tc hMerge="1">
                  <a:txBody>
                    <a:bodyPr/>
                    <a:lstStyle/>
                    <a:p>
                      <a:endParaRPr lang="ru-RU"/>
                    </a:p>
                  </a:txBody>
                  <a:tcPr/>
                </a:tc>
                <a:tc hMerge="1">
                  <a:txBody>
                    <a:bodyPr/>
                    <a:lstStyle/>
                    <a:p>
                      <a:endParaRPr lang="ru-RU"/>
                    </a:p>
                  </a:txBody>
                  <a:tcPr/>
                </a:tc>
              </a:tr>
              <a:tr h="496100">
                <a:tc>
                  <a:txBody>
                    <a:bodyPr/>
                    <a:lstStyle/>
                    <a:p>
                      <a:pPr>
                        <a:lnSpc>
                          <a:spcPct val="115000"/>
                        </a:lnSpc>
                        <a:spcAft>
                          <a:spcPts val="0"/>
                        </a:spcAft>
                      </a:pPr>
                      <a:r>
                        <a:rPr lang="ru-RU" sz="1050">
                          <a:solidFill>
                            <a:srgbClr val="002060"/>
                          </a:solidFill>
                          <a:effectLst/>
                        </a:rPr>
                        <a:t>«Елочка»</a:t>
                      </a:r>
                      <a:endParaRPr lang="ru-RU" sz="1050">
                        <a:solidFill>
                          <a:srgbClr val="002060"/>
                        </a:solidFill>
                        <a:effectLst/>
                        <a:latin typeface="Calibri"/>
                        <a:ea typeface="Calibri"/>
                        <a:cs typeface="Times New Roman"/>
                      </a:endParaRPr>
                    </a:p>
                  </a:txBody>
                  <a:tcPr marL="53924" marR="53924" marT="0" marB="0"/>
                </a:tc>
                <a:tc>
                  <a:txBody>
                    <a:bodyPr/>
                    <a:lstStyle/>
                    <a:p>
                      <a:pPr>
                        <a:lnSpc>
                          <a:spcPct val="115000"/>
                        </a:lnSpc>
                        <a:spcAft>
                          <a:spcPts val="0"/>
                        </a:spcAft>
                      </a:pPr>
                      <a:r>
                        <a:rPr lang="ru-RU" sz="900">
                          <a:effectLst/>
                        </a:rPr>
                        <a:t>Учить детей складывать квадрат по диагонали. Составлять из треугольников елочку.</a:t>
                      </a:r>
                      <a:endParaRPr lang="ru-RU" sz="900">
                        <a:effectLst/>
                        <a:latin typeface="Calibri"/>
                        <a:ea typeface="Calibri"/>
                        <a:cs typeface="Times New Roman"/>
                      </a:endParaRPr>
                    </a:p>
                  </a:txBody>
                  <a:tcPr marL="53924" marR="53924" marT="0" marB="0"/>
                </a:tc>
                <a:tc gridSpan="2">
                  <a:txBody>
                    <a:bodyPr/>
                    <a:lstStyle/>
                    <a:p>
                      <a:pPr>
                        <a:lnSpc>
                          <a:spcPct val="115000"/>
                        </a:lnSpc>
                        <a:spcAft>
                          <a:spcPts val="0"/>
                        </a:spcAft>
                      </a:pPr>
                      <a:r>
                        <a:rPr lang="ru-RU" sz="900">
                          <a:effectLst/>
                        </a:rPr>
                        <a:t>Бумажные квадраты зеленого цвета.</a:t>
                      </a:r>
                      <a:endParaRPr lang="ru-RU" sz="900">
                        <a:effectLst/>
                        <a:latin typeface="Calibri"/>
                        <a:ea typeface="Calibri"/>
                        <a:cs typeface="Times New Roman"/>
                      </a:endParaRPr>
                    </a:p>
                  </a:txBody>
                  <a:tcPr marL="53924" marR="53924" marT="0" marB="0"/>
                </a:tc>
                <a:tc hMerge="1">
                  <a:txBody>
                    <a:bodyPr/>
                    <a:lstStyle/>
                    <a:p>
                      <a:endParaRPr lang="ru-RU"/>
                    </a:p>
                  </a:txBody>
                  <a:tcPr/>
                </a:tc>
              </a:tr>
              <a:tr h="661467">
                <a:tc>
                  <a:txBody>
                    <a:bodyPr/>
                    <a:lstStyle/>
                    <a:p>
                      <a:pPr>
                        <a:lnSpc>
                          <a:spcPct val="115000"/>
                        </a:lnSpc>
                        <a:spcAft>
                          <a:spcPts val="0"/>
                        </a:spcAft>
                      </a:pPr>
                      <a:r>
                        <a:rPr lang="ru-RU" sz="1050" dirty="0">
                          <a:solidFill>
                            <a:srgbClr val="002060"/>
                          </a:solidFill>
                          <a:effectLst/>
                        </a:rPr>
                        <a:t>«Машинка»</a:t>
                      </a:r>
                      <a:endParaRPr lang="ru-RU" sz="1050" dirty="0">
                        <a:solidFill>
                          <a:srgbClr val="002060"/>
                        </a:solidFill>
                        <a:effectLst/>
                        <a:latin typeface="Calibri"/>
                        <a:ea typeface="Calibri"/>
                        <a:cs typeface="Times New Roman"/>
                      </a:endParaRPr>
                    </a:p>
                  </a:txBody>
                  <a:tcPr marL="53924" marR="53924" marT="0" marB="0"/>
                </a:tc>
                <a:tc>
                  <a:txBody>
                    <a:bodyPr/>
                    <a:lstStyle/>
                    <a:p>
                      <a:pPr>
                        <a:lnSpc>
                          <a:spcPct val="115000"/>
                        </a:lnSpc>
                        <a:spcAft>
                          <a:spcPts val="0"/>
                        </a:spcAft>
                      </a:pPr>
                      <a:r>
                        <a:rPr lang="ru-RU" sz="900" dirty="0">
                          <a:effectLst/>
                        </a:rPr>
                        <a:t>Учить детей складывать </a:t>
                      </a:r>
                      <a:r>
                        <a:rPr lang="ru-RU" sz="900" dirty="0" smtClean="0">
                          <a:effectLst/>
                        </a:rPr>
                        <a:t>круг  </a:t>
                      </a:r>
                      <a:r>
                        <a:rPr lang="ru-RU" sz="900" dirty="0">
                          <a:effectLst/>
                        </a:rPr>
                        <a:t>пополам, совмещая края. Дополнять поделку деталями (колесами и окошками).</a:t>
                      </a:r>
                      <a:endParaRPr lang="ru-RU" sz="900" dirty="0">
                        <a:effectLst/>
                        <a:latin typeface="Calibri"/>
                        <a:ea typeface="Calibri"/>
                        <a:cs typeface="Times New Roman"/>
                      </a:endParaRPr>
                    </a:p>
                  </a:txBody>
                  <a:tcPr marL="53924" marR="53924" marT="0" marB="0"/>
                </a:tc>
                <a:tc gridSpan="2">
                  <a:txBody>
                    <a:bodyPr/>
                    <a:lstStyle/>
                    <a:p>
                      <a:pPr>
                        <a:lnSpc>
                          <a:spcPct val="115000"/>
                        </a:lnSpc>
                        <a:spcAft>
                          <a:spcPts val="0"/>
                        </a:spcAft>
                      </a:pPr>
                      <a:r>
                        <a:rPr lang="ru-RU" sz="900" dirty="0">
                          <a:effectLst/>
                        </a:rPr>
                        <a:t>Разноцветные большие круги, маленькие кружки (колеса), квадраты (окна), клей.</a:t>
                      </a:r>
                      <a:endParaRPr lang="ru-RU" sz="900" dirty="0">
                        <a:effectLst/>
                        <a:latin typeface="Calibri"/>
                        <a:ea typeface="Calibri"/>
                        <a:cs typeface="Times New Roman"/>
                      </a:endParaRPr>
                    </a:p>
                  </a:txBody>
                  <a:tcPr marL="53924" marR="53924" marT="0" marB="0"/>
                </a:tc>
                <a:tc hMerge="1">
                  <a:txBody>
                    <a:bodyPr/>
                    <a:lstStyle/>
                    <a:p>
                      <a:endParaRPr lang="ru-RU"/>
                    </a:p>
                  </a:txBody>
                  <a:tcPr/>
                </a:tc>
              </a:tr>
            </a:tbl>
          </a:graphicData>
        </a:graphic>
      </p:graphicFrame>
      <p:sp>
        <p:nvSpPr>
          <p:cNvPr id="5" name="Прямоугольник 4"/>
          <p:cNvSpPr/>
          <p:nvPr/>
        </p:nvSpPr>
        <p:spPr>
          <a:xfrm>
            <a:off x="1285852" y="142852"/>
            <a:ext cx="6572296" cy="523220"/>
          </a:xfrm>
          <a:prstGeom prst="rect">
            <a:avLst/>
          </a:prstGeom>
        </p:spPr>
        <p:txBody>
          <a:bodyPr wrap="square">
            <a:spAutoFit/>
          </a:bodyPr>
          <a:lstStyle/>
          <a:p>
            <a:pPr algn="ctr"/>
            <a:r>
              <a:rPr lang="ru-RU" sz="2800" b="1" dirty="0" smtClean="0">
                <a:solidFill>
                  <a:schemeClr val="accent1">
                    <a:lumMod val="50000"/>
                  </a:schemeClr>
                </a:solidFill>
                <a:latin typeface="Times New Roman" pitchFamily="18" charset="0"/>
                <a:cs typeface="Times New Roman" pitchFamily="18" charset="0"/>
              </a:rPr>
              <a:t>Перспективный план работы с детьми</a:t>
            </a:r>
            <a:endParaRPr lang="ru-RU" sz="2800" b="1"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3"/>
          <p:cNvGraphicFramePr>
            <a:graphicFrameLocks/>
          </p:cNvGraphicFramePr>
          <p:nvPr>
            <p:extLst>
              <p:ext uri="{D42A27DB-BD31-4B8C-83A1-F6EECF244321}">
                <p14:modId xmlns="" xmlns:p14="http://schemas.microsoft.com/office/powerpoint/2010/main" val="1608871223"/>
              </p:ext>
            </p:extLst>
          </p:nvPr>
        </p:nvGraphicFramePr>
        <p:xfrm>
          <a:off x="323528" y="764703"/>
          <a:ext cx="8496944" cy="5832649"/>
        </p:xfrm>
        <a:graphic>
          <a:graphicData uri="http://schemas.openxmlformats.org/drawingml/2006/table">
            <a:tbl>
              <a:tblPr firstRow="1" firstCol="1" bandRow="1">
                <a:tableStyleId>{5C22544A-7EE6-4342-B048-85BDC9FD1C3A}</a:tableStyleId>
              </a:tblPr>
              <a:tblGrid>
                <a:gridCol w="1979137"/>
                <a:gridCol w="3498461"/>
                <a:gridCol w="3019346"/>
              </a:tblGrid>
              <a:tr h="605904">
                <a:tc gridSpan="3">
                  <a:txBody>
                    <a:bodyPr/>
                    <a:lstStyle/>
                    <a:p>
                      <a:pPr>
                        <a:lnSpc>
                          <a:spcPct val="115000"/>
                        </a:lnSpc>
                        <a:spcAft>
                          <a:spcPts val="0"/>
                        </a:spcAft>
                      </a:pPr>
                      <a:r>
                        <a:rPr lang="ru-RU" sz="800" dirty="0" smtClean="0">
                          <a:effectLst/>
                          <a:latin typeface="+mn-lt"/>
                          <a:ea typeface="+mn-ea"/>
                          <a:cs typeface="+mn-cs"/>
                        </a:rPr>
                        <a:t>Месяц</a:t>
                      </a:r>
                      <a:r>
                        <a:rPr lang="ru-RU" sz="800" baseline="0" dirty="0" smtClean="0">
                          <a:effectLst/>
                          <a:latin typeface="+mn-lt"/>
                          <a:ea typeface="+mn-ea"/>
                          <a:cs typeface="+mn-cs"/>
                        </a:rPr>
                        <a:t> / Тема                                                Цель                                                                                                                  Материал</a:t>
                      </a:r>
                    </a:p>
                    <a:p>
                      <a:pPr>
                        <a:lnSpc>
                          <a:spcPct val="115000"/>
                        </a:lnSpc>
                        <a:spcAft>
                          <a:spcPts val="0"/>
                        </a:spcAft>
                      </a:pPr>
                      <a:endParaRPr lang="ru-RU" sz="800" baseline="0" dirty="0" smtClean="0">
                        <a:effectLst/>
                        <a:latin typeface="+mn-lt"/>
                        <a:ea typeface="+mn-ea"/>
                        <a:cs typeface="+mn-cs"/>
                      </a:endParaRPr>
                    </a:p>
                    <a:p>
                      <a:pPr>
                        <a:lnSpc>
                          <a:spcPct val="115000"/>
                        </a:lnSpc>
                        <a:spcAft>
                          <a:spcPts val="0"/>
                        </a:spcAft>
                      </a:pPr>
                      <a:r>
                        <a:rPr lang="ru-RU" sz="800" baseline="0" dirty="0" smtClean="0">
                          <a:solidFill>
                            <a:schemeClr val="tx1"/>
                          </a:solidFill>
                          <a:effectLst/>
                          <a:latin typeface="+mn-lt"/>
                          <a:ea typeface="+mn-ea"/>
                          <a:cs typeface="+mn-cs"/>
                        </a:rPr>
                        <a:t>Февраль </a:t>
                      </a:r>
                    </a:p>
                    <a:p>
                      <a:pPr>
                        <a:lnSpc>
                          <a:spcPct val="115000"/>
                        </a:lnSpc>
                        <a:spcAft>
                          <a:spcPts val="0"/>
                        </a:spcAft>
                      </a:pPr>
                      <a:endParaRPr lang="ru-RU" sz="800" dirty="0" smtClean="0">
                        <a:effectLst/>
                        <a:latin typeface="Calibri"/>
                        <a:ea typeface="Calibri"/>
                        <a:cs typeface="Times New Roman"/>
                      </a:endParaRPr>
                    </a:p>
                  </a:txBody>
                  <a:tcPr marL="44241" marR="44241" marT="0" marB="0"/>
                </a:tc>
                <a:tc hMerge="1">
                  <a:txBody>
                    <a:bodyPr/>
                    <a:lstStyle/>
                    <a:p>
                      <a:endParaRPr lang="ru-RU"/>
                    </a:p>
                  </a:txBody>
                  <a:tcPr/>
                </a:tc>
                <a:tc hMerge="1">
                  <a:txBody>
                    <a:bodyPr/>
                    <a:lstStyle/>
                    <a:p>
                      <a:endParaRPr lang="ru-RU"/>
                    </a:p>
                  </a:txBody>
                  <a:tcPr/>
                </a:tc>
              </a:tr>
              <a:tr h="588715">
                <a:tc>
                  <a:txBody>
                    <a:bodyPr/>
                    <a:lstStyle/>
                    <a:p>
                      <a:pPr>
                        <a:lnSpc>
                          <a:spcPct val="115000"/>
                        </a:lnSpc>
                        <a:spcAft>
                          <a:spcPts val="1000"/>
                        </a:spcAft>
                      </a:pPr>
                      <a:r>
                        <a:rPr lang="ru-RU" sz="1100" dirty="0">
                          <a:solidFill>
                            <a:srgbClr val="002060"/>
                          </a:solidFill>
                          <a:effectLst/>
                        </a:rPr>
                        <a:t>«Блинчики»</a:t>
                      </a:r>
                      <a:endParaRPr lang="ru-RU" sz="1100" dirty="0">
                        <a:solidFill>
                          <a:srgbClr val="002060"/>
                        </a:solidFill>
                        <a:effectLst/>
                        <a:latin typeface="Calibri"/>
                        <a:ea typeface="Calibri"/>
                        <a:cs typeface="Times New Roman"/>
                      </a:endParaRPr>
                    </a:p>
                  </a:txBody>
                  <a:tcPr marL="44241" marR="44241" marT="0" marB="0"/>
                </a:tc>
                <a:tc>
                  <a:txBody>
                    <a:bodyPr/>
                    <a:lstStyle/>
                    <a:p>
                      <a:pPr>
                        <a:lnSpc>
                          <a:spcPct val="115000"/>
                        </a:lnSpc>
                        <a:spcAft>
                          <a:spcPts val="0"/>
                        </a:spcAft>
                      </a:pPr>
                      <a:r>
                        <a:rPr lang="ru-RU" sz="800" dirty="0">
                          <a:effectLst/>
                        </a:rPr>
                        <a:t>Закреплять умение складывать квадрат по диагонали. </a:t>
                      </a:r>
                      <a:endParaRPr lang="ru-RU" sz="700" dirty="0">
                        <a:effectLst/>
                      </a:endParaRPr>
                    </a:p>
                    <a:p>
                      <a:pPr>
                        <a:lnSpc>
                          <a:spcPct val="115000"/>
                        </a:lnSpc>
                        <a:spcAft>
                          <a:spcPts val="0"/>
                        </a:spcAft>
                      </a:pPr>
                      <a:r>
                        <a:rPr lang="ru-RU" sz="800" dirty="0">
                          <a:effectLst/>
                        </a:rPr>
                        <a:t>Учить загибать углы к центру квадрата.</a:t>
                      </a:r>
                      <a:endParaRPr lang="ru-RU" sz="700" dirty="0">
                        <a:effectLst/>
                        <a:latin typeface="Calibri"/>
                        <a:ea typeface="Calibri"/>
                        <a:cs typeface="Times New Roman"/>
                      </a:endParaRPr>
                    </a:p>
                  </a:txBody>
                  <a:tcPr marL="44241" marR="44241" marT="0" marB="0"/>
                </a:tc>
                <a:tc>
                  <a:txBody>
                    <a:bodyPr/>
                    <a:lstStyle/>
                    <a:p>
                      <a:pPr>
                        <a:lnSpc>
                          <a:spcPct val="115000"/>
                        </a:lnSpc>
                        <a:spcAft>
                          <a:spcPts val="1000"/>
                        </a:spcAft>
                      </a:pPr>
                      <a:r>
                        <a:rPr lang="ru-RU" sz="800">
                          <a:effectLst/>
                        </a:rPr>
                        <a:t>Квадратные листы 15*15см.</a:t>
                      </a:r>
                      <a:endParaRPr lang="ru-RU" sz="700">
                        <a:effectLst/>
                        <a:latin typeface="Calibri"/>
                        <a:ea typeface="Calibri"/>
                        <a:cs typeface="Times New Roman"/>
                      </a:endParaRPr>
                    </a:p>
                  </a:txBody>
                  <a:tcPr marL="44241" marR="44241" marT="0" marB="0"/>
                </a:tc>
              </a:tr>
              <a:tr h="542239">
                <a:tc>
                  <a:txBody>
                    <a:bodyPr/>
                    <a:lstStyle/>
                    <a:p>
                      <a:pPr>
                        <a:lnSpc>
                          <a:spcPct val="115000"/>
                        </a:lnSpc>
                        <a:spcAft>
                          <a:spcPts val="0"/>
                        </a:spcAft>
                      </a:pPr>
                      <a:r>
                        <a:rPr lang="ru-RU" sz="1100" dirty="0">
                          <a:solidFill>
                            <a:srgbClr val="002060"/>
                          </a:solidFill>
                          <a:effectLst/>
                        </a:rPr>
                        <a:t>«Подарок папе»</a:t>
                      </a:r>
                      <a:endParaRPr lang="ru-RU" sz="1100" dirty="0">
                        <a:solidFill>
                          <a:srgbClr val="002060"/>
                        </a:solidFill>
                        <a:effectLst/>
                        <a:latin typeface="Calibri"/>
                        <a:ea typeface="Calibri"/>
                        <a:cs typeface="Times New Roman"/>
                      </a:endParaRPr>
                    </a:p>
                  </a:txBody>
                  <a:tcPr marL="44241" marR="44241" marT="0" marB="0"/>
                </a:tc>
                <a:tc>
                  <a:txBody>
                    <a:bodyPr/>
                    <a:lstStyle/>
                    <a:p>
                      <a:pPr>
                        <a:lnSpc>
                          <a:spcPct val="115000"/>
                        </a:lnSpc>
                        <a:spcAft>
                          <a:spcPts val="0"/>
                        </a:spcAft>
                      </a:pPr>
                      <a:r>
                        <a:rPr lang="ru-RU" sz="800" dirty="0">
                          <a:effectLst/>
                        </a:rPr>
                        <a:t>Познакомить с оформлением открыток с использованием фигурок выполненных в технике оригами, воспитывать аккуратность, усидчивость.</a:t>
                      </a:r>
                      <a:endParaRPr lang="ru-RU" sz="700" dirty="0">
                        <a:effectLst/>
                        <a:latin typeface="Calibri"/>
                        <a:ea typeface="Calibri"/>
                        <a:cs typeface="Times New Roman"/>
                      </a:endParaRPr>
                    </a:p>
                  </a:txBody>
                  <a:tcPr marL="44241" marR="44241" marT="0" marB="0"/>
                </a:tc>
                <a:tc>
                  <a:txBody>
                    <a:bodyPr/>
                    <a:lstStyle/>
                    <a:p>
                      <a:pPr>
                        <a:lnSpc>
                          <a:spcPct val="115000"/>
                        </a:lnSpc>
                        <a:spcAft>
                          <a:spcPts val="0"/>
                        </a:spcAft>
                      </a:pPr>
                      <a:r>
                        <a:rPr lang="ru-RU" sz="800">
                          <a:effectLst/>
                        </a:rPr>
                        <a:t>Разноцветный картон, квадраты жёлтой, синей, красной бумаги (10*10), зелёная бумага для листьев и стеблей, клей.</a:t>
                      </a:r>
                      <a:endParaRPr lang="ru-RU" sz="700">
                        <a:effectLst/>
                      </a:endParaRPr>
                    </a:p>
                    <a:p>
                      <a:pPr>
                        <a:lnSpc>
                          <a:spcPct val="115000"/>
                        </a:lnSpc>
                        <a:spcAft>
                          <a:spcPts val="0"/>
                        </a:spcAft>
                      </a:pPr>
                      <a:r>
                        <a:rPr lang="ru-RU" sz="800">
                          <a:effectLst/>
                        </a:rPr>
                        <a:t> </a:t>
                      </a:r>
                      <a:endParaRPr lang="ru-RU" sz="700">
                        <a:effectLst/>
                        <a:latin typeface="Calibri"/>
                        <a:ea typeface="Calibri"/>
                        <a:cs typeface="Times New Roman"/>
                      </a:endParaRPr>
                    </a:p>
                  </a:txBody>
                  <a:tcPr marL="44241" marR="44241" marT="0" marB="0"/>
                </a:tc>
              </a:tr>
              <a:tr h="240374">
                <a:tc gridSpan="3">
                  <a:txBody>
                    <a:bodyPr/>
                    <a:lstStyle/>
                    <a:p>
                      <a:pPr>
                        <a:lnSpc>
                          <a:spcPct val="115000"/>
                        </a:lnSpc>
                        <a:spcAft>
                          <a:spcPts val="1000"/>
                        </a:spcAft>
                      </a:pPr>
                      <a:r>
                        <a:rPr lang="ru-RU" sz="800" dirty="0">
                          <a:solidFill>
                            <a:schemeClr val="tx1"/>
                          </a:solidFill>
                          <a:effectLst/>
                        </a:rPr>
                        <a:t>Март</a:t>
                      </a:r>
                      <a:endParaRPr lang="ru-RU" sz="800" dirty="0">
                        <a:solidFill>
                          <a:schemeClr val="tx1"/>
                        </a:solidFill>
                        <a:effectLst/>
                        <a:latin typeface="Calibri"/>
                        <a:ea typeface="Calibri"/>
                        <a:cs typeface="Times New Roman"/>
                      </a:endParaRPr>
                    </a:p>
                  </a:txBody>
                  <a:tcPr marL="44241" marR="44241" marT="0" marB="0"/>
                </a:tc>
                <a:tc hMerge="1">
                  <a:txBody>
                    <a:bodyPr/>
                    <a:lstStyle/>
                    <a:p>
                      <a:endParaRPr lang="ru-RU"/>
                    </a:p>
                  </a:txBody>
                  <a:tcPr/>
                </a:tc>
                <a:tc hMerge="1">
                  <a:txBody>
                    <a:bodyPr/>
                    <a:lstStyle/>
                    <a:p>
                      <a:endParaRPr lang="ru-RU"/>
                    </a:p>
                  </a:txBody>
                  <a:tcPr/>
                </a:tc>
              </a:tr>
              <a:tr h="839859">
                <a:tc>
                  <a:txBody>
                    <a:bodyPr/>
                    <a:lstStyle/>
                    <a:p>
                      <a:pPr>
                        <a:lnSpc>
                          <a:spcPct val="115000"/>
                        </a:lnSpc>
                        <a:spcAft>
                          <a:spcPts val="0"/>
                        </a:spcAft>
                      </a:pPr>
                      <a:r>
                        <a:rPr lang="ru-RU" sz="1050" dirty="0">
                          <a:solidFill>
                            <a:srgbClr val="002060"/>
                          </a:solidFill>
                          <a:effectLst/>
                        </a:rPr>
                        <a:t> «Тюльпаны для мамы»</a:t>
                      </a:r>
                      <a:endParaRPr lang="ru-RU" sz="1050" dirty="0">
                        <a:solidFill>
                          <a:srgbClr val="002060"/>
                        </a:solidFill>
                        <a:effectLst/>
                        <a:latin typeface="Calibri"/>
                        <a:ea typeface="Calibri"/>
                        <a:cs typeface="Times New Roman"/>
                      </a:endParaRPr>
                    </a:p>
                  </a:txBody>
                  <a:tcPr marL="44241" marR="44241" marT="0" marB="0"/>
                </a:tc>
                <a:tc>
                  <a:txBody>
                    <a:bodyPr/>
                    <a:lstStyle/>
                    <a:p>
                      <a:pPr>
                        <a:lnSpc>
                          <a:spcPct val="115000"/>
                        </a:lnSpc>
                        <a:spcAft>
                          <a:spcPts val="0"/>
                        </a:spcAft>
                      </a:pPr>
                      <a:r>
                        <a:rPr lang="ru-RU" sz="800" dirty="0">
                          <a:effectLst/>
                        </a:rPr>
                        <a:t>Учить детей изготавливать новые поделки из квадрата.</a:t>
                      </a:r>
                      <a:endParaRPr lang="ru-RU" sz="700" dirty="0">
                        <a:effectLst/>
                      </a:endParaRPr>
                    </a:p>
                    <a:p>
                      <a:pPr>
                        <a:lnSpc>
                          <a:spcPct val="115000"/>
                        </a:lnSpc>
                        <a:spcAft>
                          <a:spcPts val="0"/>
                        </a:spcAft>
                      </a:pPr>
                      <a:r>
                        <a:rPr lang="ru-RU" sz="800" dirty="0">
                          <a:effectLst/>
                        </a:rPr>
                        <a:t>Закреплять умение детей складывать квадрат по диагонали.</a:t>
                      </a:r>
                      <a:endParaRPr lang="ru-RU" sz="700" dirty="0">
                        <a:effectLst/>
                      </a:endParaRPr>
                    </a:p>
                    <a:p>
                      <a:pPr>
                        <a:lnSpc>
                          <a:spcPct val="115000"/>
                        </a:lnSpc>
                        <a:spcAft>
                          <a:spcPts val="0"/>
                        </a:spcAft>
                      </a:pPr>
                      <a:r>
                        <a:rPr lang="ru-RU" sz="800" dirty="0">
                          <a:effectLst/>
                        </a:rPr>
                        <a:t>Загибать углы навстречу друг к другу.</a:t>
                      </a:r>
                      <a:endParaRPr lang="ru-RU" sz="700" dirty="0">
                        <a:effectLst/>
                        <a:latin typeface="Calibri"/>
                        <a:ea typeface="Calibri"/>
                        <a:cs typeface="Times New Roman"/>
                      </a:endParaRPr>
                    </a:p>
                  </a:txBody>
                  <a:tcPr marL="44241" marR="44241" marT="0" marB="0"/>
                </a:tc>
                <a:tc>
                  <a:txBody>
                    <a:bodyPr/>
                    <a:lstStyle/>
                    <a:p>
                      <a:pPr>
                        <a:lnSpc>
                          <a:spcPct val="115000"/>
                        </a:lnSpc>
                        <a:spcAft>
                          <a:spcPts val="0"/>
                        </a:spcAft>
                      </a:pPr>
                      <a:r>
                        <a:rPr lang="ru-RU" sz="800">
                          <a:effectLst/>
                        </a:rPr>
                        <a:t>Квадраты (10*10) разного цвета, равносторонние треугольники со стороной 20 см, клей, цветные карандаши.</a:t>
                      </a:r>
                      <a:endParaRPr lang="ru-RU" sz="700">
                        <a:effectLst/>
                        <a:latin typeface="Calibri"/>
                        <a:ea typeface="Calibri"/>
                        <a:cs typeface="Times New Roman"/>
                      </a:endParaRPr>
                    </a:p>
                  </a:txBody>
                  <a:tcPr marL="44241" marR="44241" marT="0" marB="0"/>
                </a:tc>
              </a:tr>
              <a:tr h="588715">
                <a:tc>
                  <a:txBody>
                    <a:bodyPr/>
                    <a:lstStyle/>
                    <a:p>
                      <a:pPr>
                        <a:lnSpc>
                          <a:spcPct val="115000"/>
                        </a:lnSpc>
                        <a:spcAft>
                          <a:spcPts val="0"/>
                        </a:spcAft>
                      </a:pPr>
                      <a:r>
                        <a:rPr lang="ru-RU" sz="1050" dirty="0">
                          <a:solidFill>
                            <a:srgbClr val="002060"/>
                          </a:solidFill>
                          <a:effectLst/>
                        </a:rPr>
                        <a:t>«Яблоко»</a:t>
                      </a:r>
                      <a:endParaRPr lang="ru-RU" sz="1050" dirty="0">
                        <a:solidFill>
                          <a:srgbClr val="002060"/>
                        </a:solidFill>
                        <a:effectLst/>
                        <a:latin typeface="Calibri"/>
                        <a:ea typeface="Calibri"/>
                        <a:cs typeface="Times New Roman"/>
                      </a:endParaRPr>
                    </a:p>
                  </a:txBody>
                  <a:tcPr marL="44241" marR="44241" marT="0" marB="0"/>
                </a:tc>
                <a:tc>
                  <a:txBody>
                    <a:bodyPr/>
                    <a:lstStyle/>
                    <a:p>
                      <a:pPr>
                        <a:lnSpc>
                          <a:spcPct val="115000"/>
                        </a:lnSpc>
                        <a:spcAft>
                          <a:spcPts val="0"/>
                        </a:spcAft>
                      </a:pPr>
                      <a:r>
                        <a:rPr lang="ru-RU" sz="800" dirty="0">
                          <a:effectLst/>
                        </a:rPr>
                        <a:t>Закреплять умение складывать круг пополам, совмещая края, составлять из двух частей целое.</a:t>
                      </a:r>
                      <a:endParaRPr lang="ru-RU" sz="700" dirty="0">
                        <a:effectLst/>
                        <a:latin typeface="Calibri"/>
                        <a:ea typeface="Calibri"/>
                        <a:cs typeface="Times New Roman"/>
                      </a:endParaRPr>
                    </a:p>
                  </a:txBody>
                  <a:tcPr marL="44241" marR="44241" marT="0" marB="0"/>
                </a:tc>
                <a:tc>
                  <a:txBody>
                    <a:bodyPr/>
                    <a:lstStyle/>
                    <a:p>
                      <a:pPr>
                        <a:lnSpc>
                          <a:spcPct val="115000"/>
                        </a:lnSpc>
                        <a:spcAft>
                          <a:spcPts val="0"/>
                        </a:spcAft>
                      </a:pPr>
                      <a:r>
                        <a:rPr lang="ru-RU" sz="800">
                          <a:effectLst/>
                        </a:rPr>
                        <a:t>Круги зеленого и желтого цвета, клей.</a:t>
                      </a:r>
                      <a:endParaRPr lang="ru-RU" sz="700">
                        <a:effectLst/>
                        <a:latin typeface="Calibri"/>
                        <a:ea typeface="Calibri"/>
                        <a:cs typeface="Times New Roman"/>
                      </a:endParaRPr>
                    </a:p>
                  </a:txBody>
                  <a:tcPr marL="44241" marR="44241" marT="0" marB="0"/>
                </a:tc>
              </a:tr>
              <a:tr h="299299">
                <a:tc gridSpan="3">
                  <a:txBody>
                    <a:bodyPr/>
                    <a:lstStyle/>
                    <a:p>
                      <a:pPr>
                        <a:lnSpc>
                          <a:spcPct val="115000"/>
                        </a:lnSpc>
                        <a:spcAft>
                          <a:spcPts val="0"/>
                        </a:spcAft>
                      </a:pPr>
                      <a:r>
                        <a:rPr lang="ru-RU" sz="800" b="0" dirty="0" smtClean="0">
                          <a:solidFill>
                            <a:schemeClr val="tx1"/>
                          </a:solidFill>
                          <a:effectLst/>
                        </a:rPr>
                        <a:t>Апрель</a:t>
                      </a:r>
                    </a:p>
                    <a:p>
                      <a:pPr>
                        <a:lnSpc>
                          <a:spcPct val="115000"/>
                        </a:lnSpc>
                        <a:spcAft>
                          <a:spcPts val="0"/>
                        </a:spcAft>
                      </a:pPr>
                      <a:endParaRPr lang="ru-RU" sz="700" dirty="0">
                        <a:effectLst/>
                        <a:latin typeface="Calibri"/>
                        <a:ea typeface="Calibri"/>
                        <a:cs typeface="Times New Roman"/>
                      </a:endParaRPr>
                    </a:p>
                  </a:txBody>
                  <a:tcPr marL="44241" marR="44241" marT="0" marB="0"/>
                </a:tc>
                <a:tc hMerge="1">
                  <a:txBody>
                    <a:bodyPr/>
                    <a:lstStyle/>
                    <a:p>
                      <a:endParaRPr lang="ru-RU"/>
                    </a:p>
                  </a:txBody>
                  <a:tcPr/>
                </a:tc>
                <a:tc hMerge="1">
                  <a:txBody>
                    <a:bodyPr/>
                    <a:lstStyle/>
                    <a:p>
                      <a:endParaRPr lang="ru-RU"/>
                    </a:p>
                  </a:txBody>
                  <a:tcPr/>
                </a:tc>
              </a:tr>
              <a:tr h="441536">
                <a:tc>
                  <a:txBody>
                    <a:bodyPr/>
                    <a:lstStyle/>
                    <a:p>
                      <a:pPr>
                        <a:lnSpc>
                          <a:spcPct val="115000"/>
                        </a:lnSpc>
                        <a:spcAft>
                          <a:spcPts val="0"/>
                        </a:spcAft>
                      </a:pPr>
                      <a:r>
                        <a:rPr lang="ru-RU" sz="1050" dirty="0">
                          <a:solidFill>
                            <a:srgbClr val="002060"/>
                          </a:solidFill>
                          <a:effectLst/>
                        </a:rPr>
                        <a:t>«Рыбки»</a:t>
                      </a:r>
                    </a:p>
                    <a:p>
                      <a:pPr>
                        <a:lnSpc>
                          <a:spcPct val="115000"/>
                        </a:lnSpc>
                        <a:spcAft>
                          <a:spcPts val="0"/>
                        </a:spcAft>
                      </a:pPr>
                      <a:r>
                        <a:rPr lang="ru-RU" sz="1050" dirty="0">
                          <a:solidFill>
                            <a:srgbClr val="002060"/>
                          </a:solidFill>
                          <a:effectLst/>
                        </a:rPr>
                        <a:t> </a:t>
                      </a:r>
                      <a:endParaRPr lang="ru-RU" sz="1050" dirty="0">
                        <a:solidFill>
                          <a:srgbClr val="002060"/>
                        </a:solidFill>
                        <a:effectLst/>
                        <a:latin typeface="Calibri"/>
                        <a:ea typeface="Calibri"/>
                        <a:cs typeface="Times New Roman"/>
                      </a:endParaRPr>
                    </a:p>
                  </a:txBody>
                  <a:tcPr marL="44241" marR="44241" marT="0" marB="0"/>
                </a:tc>
                <a:tc>
                  <a:txBody>
                    <a:bodyPr/>
                    <a:lstStyle/>
                    <a:p>
                      <a:pPr>
                        <a:lnSpc>
                          <a:spcPct val="115000"/>
                        </a:lnSpc>
                        <a:spcAft>
                          <a:spcPts val="0"/>
                        </a:spcAft>
                      </a:pPr>
                      <a:r>
                        <a:rPr lang="ru-RU" sz="800" dirty="0">
                          <a:effectLst/>
                        </a:rPr>
                        <a:t>Учить складывать бумагу, используя разные базовые формы.</a:t>
                      </a:r>
                      <a:endParaRPr lang="ru-RU" sz="700" dirty="0">
                        <a:effectLst/>
                        <a:latin typeface="Calibri"/>
                        <a:ea typeface="Calibri"/>
                        <a:cs typeface="Times New Roman"/>
                      </a:endParaRPr>
                    </a:p>
                  </a:txBody>
                  <a:tcPr marL="44241" marR="44241" marT="0" marB="0"/>
                </a:tc>
                <a:tc>
                  <a:txBody>
                    <a:bodyPr/>
                    <a:lstStyle/>
                    <a:p>
                      <a:pPr>
                        <a:lnSpc>
                          <a:spcPct val="115000"/>
                        </a:lnSpc>
                        <a:spcAft>
                          <a:spcPts val="0"/>
                        </a:spcAft>
                      </a:pPr>
                      <a:r>
                        <a:rPr lang="ru-RU" sz="800">
                          <a:effectLst/>
                        </a:rPr>
                        <a:t>Голубой картон, разноцветные квадраты клей, бумажная обрезь.</a:t>
                      </a:r>
                      <a:endParaRPr lang="ru-RU" sz="700">
                        <a:effectLst/>
                        <a:latin typeface="Calibri"/>
                        <a:ea typeface="Calibri"/>
                        <a:cs typeface="Times New Roman"/>
                      </a:endParaRPr>
                    </a:p>
                  </a:txBody>
                  <a:tcPr marL="44241" marR="44241" marT="0" marB="0"/>
                </a:tc>
              </a:tr>
              <a:tr h="500105">
                <a:tc>
                  <a:txBody>
                    <a:bodyPr/>
                    <a:lstStyle/>
                    <a:p>
                      <a:pPr>
                        <a:lnSpc>
                          <a:spcPct val="115000"/>
                        </a:lnSpc>
                        <a:spcAft>
                          <a:spcPts val="0"/>
                        </a:spcAft>
                      </a:pPr>
                      <a:r>
                        <a:rPr lang="ru-RU" sz="1050" dirty="0" smtClean="0">
                          <a:solidFill>
                            <a:srgbClr val="002060"/>
                          </a:solidFill>
                          <a:effectLst/>
                        </a:rPr>
                        <a:t>«Воздушные</a:t>
                      </a:r>
                      <a:r>
                        <a:rPr lang="ru-RU" sz="1050" baseline="0" dirty="0" smtClean="0">
                          <a:solidFill>
                            <a:srgbClr val="002060"/>
                          </a:solidFill>
                          <a:effectLst/>
                        </a:rPr>
                        <a:t> шары</a:t>
                      </a:r>
                      <a:r>
                        <a:rPr lang="ru-RU" sz="1050" dirty="0" smtClean="0">
                          <a:solidFill>
                            <a:srgbClr val="002060"/>
                          </a:solidFill>
                          <a:effectLst/>
                        </a:rPr>
                        <a:t>»</a:t>
                      </a:r>
                      <a:endParaRPr lang="ru-RU" sz="1050" dirty="0">
                        <a:solidFill>
                          <a:srgbClr val="002060"/>
                        </a:solidFill>
                        <a:effectLst/>
                        <a:latin typeface="Calibri"/>
                        <a:ea typeface="Calibri"/>
                        <a:cs typeface="Times New Roman"/>
                      </a:endParaRPr>
                    </a:p>
                  </a:txBody>
                  <a:tcPr marL="44241" marR="4424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700" dirty="0" smtClean="0">
                          <a:effectLst/>
                        </a:rPr>
                        <a:t>Закреплять умения равномерно загибать углы квадрата со всех сторон.</a:t>
                      </a:r>
                    </a:p>
                    <a:p>
                      <a:pPr>
                        <a:lnSpc>
                          <a:spcPct val="115000"/>
                        </a:lnSpc>
                        <a:spcAft>
                          <a:spcPts val="0"/>
                        </a:spcAft>
                      </a:pPr>
                      <a:endParaRPr lang="ru-RU" sz="700" dirty="0">
                        <a:effectLst/>
                        <a:latin typeface="Calibri"/>
                        <a:ea typeface="Calibri"/>
                        <a:cs typeface="Times New Roman"/>
                      </a:endParaRPr>
                    </a:p>
                  </a:txBody>
                  <a:tcPr marL="44241" marR="4424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700" dirty="0" smtClean="0">
                          <a:effectLst/>
                        </a:rPr>
                        <a:t>Квадраты из цветной бумаги (6*6), клей.</a:t>
                      </a:r>
                    </a:p>
                    <a:p>
                      <a:pPr>
                        <a:lnSpc>
                          <a:spcPct val="115000"/>
                        </a:lnSpc>
                        <a:spcAft>
                          <a:spcPts val="0"/>
                        </a:spcAft>
                      </a:pPr>
                      <a:endParaRPr lang="ru-RU" sz="700" dirty="0">
                        <a:effectLst/>
                        <a:latin typeface="Calibri"/>
                        <a:ea typeface="Calibri"/>
                        <a:cs typeface="Times New Roman"/>
                      </a:endParaRPr>
                    </a:p>
                  </a:txBody>
                  <a:tcPr marL="44241" marR="44241" marT="0" marB="0"/>
                </a:tc>
              </a:tr>
              <a:tr h="245535">
                <a:tc gridSpan="3">
                  <a:txBody>
                    <a:bodyPr/>
                    <a:lstStyle/>
                    <a:p>
                      <a:pPr>
                        <a:lnSpc>
                          <a:spcPct val="115000"/>
                        </a:lnSpc>
                        <a:spcAft>
                          <a:spcPts val="1000"/>
                        </a:spcAft>
                      </a:pPr>
                      <a:r>
                        <a:rPr lang="ru-RU" sz="800" b="1" dirty="0">
                          <a:solidFill>
                            <a:schemeClr val="tx1"/>
                          </a:solidFill>
                          <a:effectLst/>
                        </a:rPr>
                        <a:t>Май</a:t>
                      </a:r>
                      <a:endParaRPr lang="ru-RU" sz="800" b="1" dirty="0">
                        <a:solidFill>
                          <a:schemeClr val="tx1"/>
                        </a:solidFill>
                        <a:effectLst/>
                        <a:latin typeface="Calibri"/>
                        <a:ea typeface="Calibri"/>
                        <a:cs typeface="Times New Roman"/>
                      </a:endParaRPr>
                    </a:p>
                  </a:txBody>
                  <a:tcPr marL="44241" marR="44241" marT="0" marB="0"/>
                </a:tc>
                <a:tc hMerge="1">
                  <a:txBody>
                    <a:bodyPr/>
                    <a:lstStyle/>
                    <a:p>
                      <a:endParaRPr lang="ru-RU"/>
                    </a:p>
                  </a:txBody>
                  <a:tcPr/>
                </a:tc>
                <a:tc hMerge="1">
                  <a:txBody>
                    <a:bodyPr/>
                    <a:lstStyle/>
                    <a:p>
                      <a:endParaRPr lang="ru-RU"/>
                    </a:p>
                  </a:txBody>
                  <a:tcPr/>
                </a:tc>
              </a:tr>
              <a:tr h="441536">
                <a:tc>
                  <a:txBody>
                    <a:bodyPr/>
                    <a:lstStyle/>
                    <a:p>
                      <a:pPr>
                        <a:lnSpc>
                          <a:spcPct val="115000"/>
                        </a:lnSpc>
                        <a:spcAft>
                          <a:spcPts val="0"/>
                        </a:spcAft>
                      </a:pPr>
                      <a:r>
                        <a:rPr lang="ru-RU" sz="1050" dirty="0" smtClean="0">
                          <a:solidFill>
                            <a:srgbClr val="002060"/>
                          </a:solidFill>
                          <a:effectLst/>
                        </a:rPr>
                        <a:t>«Котенок»</a:t>
                      </a:r>
                      <a:endParaRPr lang="ru-RU" sz="1050" dirty="0">
                        <a:solidFill>
                          <a:srgbClr val="002060"/>
                        </a:solidFill>
                        <a:effectLst/>
                        <a:latin typeface="Calibri"/>
                        <a:ea typeface="Calibri"/>
                        <a:cs typeface="Times New Roman"/>
                      </a:endParaRPr>
                    </a:p>
                  </a:txBody>
                  <a:tcPr marL="44241" marR="44241" marT="0" marB="0"/>
                </a:tc>
                <a:tc>
                  <a:txBody>
                    <a:bodyPr/>
                    <a:lstStyle/>
                    <a:p>
                      <a:pPr>
                        <a:lnSpc>
                          <a:spcPct val="115000"/>
                        </a:lnSpc>
                        <a:spcAft>
                          <a:spcPts val="0"/>
                        </a:spcAft>
                      </a:pPr>
                      <a:r>
                        <a:rPr lang="ru-RU" sz="700" dirty="0" smtClean="0">
                          <a:effectLst/>
                        </a:rPr>
                        <a:t>Закрепить умение детей складывать квадрат по диагонали.</a:t>
                      </a:r>
                      <a:endParaRPr lang="ru-RU" sz="600" dirty="0" smtClean="0">
                        <a:effectLst/>
                      </a:endParaRPr>
                    </a:p>
                    <a:p>
                      <a:pPr>
                        <a:lnSpc>
                          <a:spcPct val="115000"/>
                        </a:lnSpc>
                        <a:spcAft>
                          <a:spcPts val="0"/>
                        </a:spcAft>
                      </a:pPr>
                      <a:r>
                        <a:rPr lang="ru-RU" sz="700" dirty="0" smtClean="0">
                          <a:effectLst/>
                        </a:rPr>
                        <a:t>Учить загибать углы в разных направлениях.</a:t>
                      </a:r>
                      <a:endParaRPr lang="ru-RU" sz="600" dirty="0" smtClean="0">
                        <a:effectLst/>
                        <a:latin typeface="Calibri"/>
                        <a:ea typeface="Calibri"/>
                        <a:cs typeface="Times New Roman"/>
                      </a:endParaRPr>
                    </a:p>
                    <a:p>
                      <a:pPr>
                        <a:lnSpc>
                          <a:spcPct val="115000"/>
                        </a:lnSpc>
                        <a:spcAft>
                          <a:spcPts val="0"/>
                        </a:spcAft>
                      </a:pPr>
                      <a:endParaRPr lang="ru-RU" sz="700" dirty="0">
                        <a:effectLst/>
                        <a:latin typeface="Calibri"/>
                        <a:ea typeface="Calibri"/>
                        <a:cs typeface="Times New Roman"/>
                      </a:endParaRPr>
                    </a:p>
                  </a:txBody>
                  <a:tcPr marL="44241" marR="4424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700" dirty="0" smtClean="0">
                          <a:effectLst/>
                        </a:rPr>
                        <a:t>Два серых квадрата15*15см, 10*10см, клей, заготовки для глаз и носа.</a:t>
                      </a:r>
                      <a:endParaRPr lang="ru-RU" sz="600" dirty="0" smtClean="0">
                        <a:effectLst/>
                        <a:latin typeface="Calibri"/>
                        <a:ea typeface="Calibri"/>
                        <a:cs typeface="Times New Roman"/>
                      </a:endParaRPr>
                    </a:p>
                    <a:p>
                      <a:pPr>
                        <a:lnSpc>
                          <a:spcPct val="115000"/>
                        </a:lnSpc>
                        <a:spcAft>
                          <a:spcPts val="0"/>
                        </a:spcAft>
                      </a:pPr>
                      <a:endParaRPr lang="ru-RU" sz="700" dirty="0">
                        <a:effectLst/>
                        <a:latin typeface="Calibri"/>
                        <a:ea typeface="Calibri"/>
                        <a:cs typeface="Times New Roman"/>
                      </a:endParaRPr>
                    </a:p>
                  </a:txBody>
                  <a:tcPr marL="44241" marR="44241" marT="0" marB="0"/>
                </a:tc>
              </a:tr>
              <a:tr h="498832">
                <a:tc>
                  <a:txBody>
                    <a:bodyPr/>
                    <a:lstStyle/>
                    <a:p>
                      <a:pPr>
                        <a:lnSpc>
                          <a:spcPct val="115000"/>
                        </a:lnSpc>
                        <a:spcAft>
                          <a:spcPts val="0"/>
                        </a:spcAft>
                      </a:pPr>
                      <a:r>
                        <a:rPr lang="ru-RU" sz="1050" dirty="0">
                          <a:solidFill>
                            <a:srgbClr val="002060"/>
                          </a:solidFill>
                          <a:effectLst/>
                        </a:rPr>
                        <a:t>«Цветы на клумбе»</a:t>
                      </a:r>
                    </a:p>
                    <a:p>
                      <a:pPr>
                        <a:lnSpc>
                          <a:spcPct val="115000"/>
                        </a:lnSpc>
                        <a:spcAft>
                          <a:spcPts val="0"/>
                        </a:spcAft>
                      </a:pPr>
                      <a:r>
                        <a:rPr lang="ru-RU" sz="1050" dirty="0">
                          <a:solidFill>
                            <a:srgbClr val="002060"/>
                          </a:solidFill>
                          <a:effectLst/>
                        </a:rPr>
                        <a:t>(коллективная работа)</a:t>
                      </a:r>
                      <a:endParaRPr lang="ru-RU" sz="1050" dirty="0">
                        <a:solidFill>
                          <a:srgbClr val="002060"/>
                        </a:solidFill>
                        <a:effectLst/>
                        <a:latin typeface="Calibri"/>
                        <a:ea typeface="Calibri"/>
                        <a:cs typeface="Times New Roman"/>
                      </a:endParaRPr>
                    </a:p>
                  </a:txBody>
                  <a:tcPr marL="44241" marR="44241" marT="0" marB="0"/>
                </a:tc>
                <a:tc>
                  <a:txBody>
                    <a:bodyPr/>
                    <a:lstStyle/>
                    <a:p>
                      <a:pPr>
                        <a:lnSpc>
                          <a:spcPct val="115000"/>
                        </a:lnSpc>
                        <a:spcAft>
                          <a:spcPts val="0"/>
                        </a:spcAft>
                      </a:pPr>
                      <a:r>
                        <a:rPr lang="ru-RU" sz="800" dirty="0">
                          <a:effectLst/>
                        </a:rPr>
                        <a:t>Закреплять умение складывать квадрат по диагонали, загибая углы вверх в разные стороны.</a:t>
                      </a:r>
                      <a:r>
                        <a:rPr lang="ru-RU" sz="900" dirty="0">
                          <a:effectLst/>
                        </a:rPr>
                        <a:t> </a:t>
                      </a:r>
                      <a:r>
                        <a:rPr lang="ru-RU" sz="800" dirty="0">
                          <a:effectLst/>
                        </a:rPr>
                        <a:t>Продолжать формировать умение коллективной творческой работы.</a:t>
                      </a:r>
                      <a:endParaRPr lang="ru-RU" sz="700" dirty="0">
                        <a:effectLst/>
                        <a:latin typeface="Calibri"/>
                        <a:ea typeface="Calibri"/>
                        <a:cs typeface="Times New Roman"/>
                      </a:endParaRPr>
                    </a:p>
                  </a:txBody>
                  <a:tcPr marL="44241" marR="44241" marT="0" marB="0"/>
                </a:tc>
                <a:tc>
                  <a:txBody>
                    <a:bodyPr/>
                    <a:lstStyle/>
                    <a:p>
                      <a:pPr>
                        <a:lnSpc>
                          <a:spcPct val="115000"/>
                        </a:lnSpc>
                        <a:spcAft>
                          <a:spcPts val="0"/>
                        </a:spcAft>
                      </a:pPr>
                      <a:r>
                        <a:rPr lang="ru-RU" sz="800" dirty="0">
                          <a:effectLst/>
                        </a:rPr>
                        <a:t>Квадраты разных цветов (10*10), клей, макет с изображением клумбы.</a:t>
                      </a:r>
                      <a:endParaRPr lang="ru-RU" sz="700" dirty="0">
                        <a:effectLst/>
                        <a:latin typeface="Calibri"/>
                        <a:ea typeface="Calibri"/>
                        <a:cs typeface="Times New Roman"/>
                      </a:endParaRPr>
                    </a:p>
                  </a:txBody>
                  <a:tcPr marL="44241" marR="44241" marT="0" marB="0"/>
                </a:tc>
              </a:tr>
            </a:tbl>
          </a:graphicData>
        </a:graphic>
      </p:graphicFrame>
      <p:sp>
        <p:nvSpPr>
          <p:cNvPr id="3" name="Прямоугольник 2"/>
          <p:cNvSpPr/>
          <p:nvPr/>
        </p:nvSpPr>
        <p:spPr>
          <a:xfrm>
            <a:off x="928662" y="142852"/>
            <a:ext cx="7393820" cy="584775"/>
          </a:xfrm>
          <a:prstGeom prst="rect">
            <a:avLst/>
          </a:prstGeom>
        </p:spPr>
        <p:txBody>
          <a:bodyPr wrap="none">
            <a:spAutoFit/>
          </a:bodyPr>
          <a:lstStyle/>
          <a:p>
            <a:pPr algn="ctr"/>
            <a:r>
              <a:rPr lang="ru-RU" sz="3200" b="1" dirty="0" smtClean="0">
                <a:solidFill>
                  <a:schemeClr val="accent1">
                    <a:lumMod val="50000"/>
                  </a:schemeClr>
                </a:solidFill>
                <a:latin typeface="Times New Roman" pitchFamily="18" charset="0"/>
                <a:cs typeface="Times New Roman" pitchFamily="18" charset="0"/>
              </a:rPr>
              <a:t>Перспективный план работы с детьми</a:t>
            </a:r>
            <a:endParaRPr lang="ru-RU" sz="3200" b="1"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i.mycdn.me/i?r=AyH4iRPQ2q0otWIFepML2LxR1TzQaNTl6ShMxi3dqB_QfQ"/>
          <p:cNvPicPr>
            <a:picLocks noChangeAspect="1" noChangeArrowheads="1"/>
          </p:cNvPicPr>
          <p:nvPr/>
        </p:nvPicPr>
        <p:blipFill>
          <a:blip r:embed="rId2" cstate="print"/>
          <a:srcRect/>
          <a:stretch>
            <a:fillRect/>
          </a:stretch>
        </p:blipFill>
        <p:spPr bwMode="auto">
          <a:xfrm>
            <a:off x="3357554" y="1643050"/>
            <a:ext cx="2631563" cy="4678335"/>
          </a:xfrm>
          <a:prstGeom prst="rect">
            <a:avLst/>
          </a:prstGeom>
          <a:noFill/>
        </p:spPr>
      </p:pic>
      <p:sp>
        <p:nvSpPr>
          <p:cNvPr id="3" name="Прямоугольник 2"/>
          <p:cNvSpPr/>
          <p:nvPr/>
        </p:nvSpPr>
        <p:spPr>
          <a:xfrm>
            <a:off x="571472" y="214290"/>
            <a:ext cx="7929618" cy="1323439"/>
          </a:xfrm>
          <a:prstGeom prst="rect">
            <a:avLst/>
          </a:prstGeom>
          <a:noFill/>
        </p:spPr>
        <p:txBody>
          <a:bodyPr wrap="square" lIns="91440" tIns="45720" rIns="91440" bIns="45720">
            <a:spAutoFit/>
          </a:bodyPr>
          <a:lstStyle/>
          <a:p>
            <a:pPr algn="ctr"/>
            <a:r>
              <a:rPr lang="ru-RU"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Знакомство с бумагой для оригами</a:t>
            </a:r>
            <a:endParaRPr lang="ru-RU"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i.mycdn.me/i?r=AyH4iRPQ2q0otWIFepML2LxROE2ivFV5dy00PYeX0-NStA"/>
          <p:cNvPicPr>
            <a:picLocks noChangeAspect="1" noChangeArrowheads="1"/>
          </p:cNvPicPr>
          <p:nvPr/>
        </p:nvPicPr>
        <p:blipFill>
          <a:blip r:embed="rId2" cstate="print"/>
          <a:srcRect/>
          <a:stretch>
            <a:fillRect/>
          </a:stretch>
        </p:blipFill>
        <p:spPr bwMode="auto">
          <a:xfrm rot="21148177">
            <a:off x="702298" y="1175870"/>
            <a:ext cx="1803049" cy="3205421"/>
          </a:xfrm>
          <a:prstGeom prst="rect">
            <a:avLst/>
          </a:prstGeom>
          <a:ln>
            <a:noFill/>
          </a:ln>
          <a:effectLst>
            <a:softEdge rad="112500"/>
          </a:effectLst>
        </p:spPr>
      </p:pic>
      <p:pic>
        <p:nvPicPr>
          <p:cNvPr id="50180" name="Picture 4" descr="https://i.mycdn.me/i?r=AyH4iRPQ2q0otWIFepML2LxRLGf46qK99sLzg4GG-OiQdg"/>
          <p:cNvPicPr>
            <a:picLocks noChangeAspect="1" noChangeArrowheads="1"/>
          </p:cNvPicPr>
          <p:nvPr/>
        </p:nvPicPr>
        <p:blipFill>
          <a:blip r:embed="rId3" cstate="print"/>
          <a:srcRect/>
          <a:stretch>
            <a:fillRect/>
          </a:stretch>
        </p:blipFill>
        <p:spPr bwMode="auto">
          <a:xfrm rot="629119">
            <a:off x="6616444" y="1271291"/>
            <a:ext cx="1684943" cy="2995455"/>
          </a:xfrm>
          <a:prstGeom prst="rect">
            <a:avLst/>
          </a:prstGeom>
          <a:ln>
            <a:noFill/>
          </a:ln>
          <a:effectLst>
            <a:softEdge rad="112500"/>
          </a:effectLst>
        </p:spPr>
      </p:pic>
      <p:pic>
        <p:nvPicPr>
          <p:cNvPr id="50182" name="Picture 6" descr="https://i.mycdn.me/i?r=AyH4iRPQ2q0otWIFepML2LxR9DlyEgbwI-vE4gHlPS6nxA"/>
          <p:cNvPicPr>
            <a:picLocks noChangeAspect="1" noChangeArrowheads="1"/>
          </p:cNvPicPr>
          <p:nvPr/>
        </p:nvPicPr>
        <p:blipFill>
          <a:blip r:embed="rId4" cstate="print"/>
          <a:srcRect/>
          <a:stretch>
            <a:fillRect/>
          </a:stretch>
        </p:blipFill>
        <p:spPr bwMode="auto">
          <a:xfrm>
            <a:off x="3643306" y="1285860"/>
            <a:ext cx="1562707" cy="2778145"/>
          </a:xfrm>
          <a:prstGeom prst="rect">
            <a:avLst/>
          </a:prstGeom>
          <a:ln>
            <a:noFill/>
          </a:ln>
          <a:effectLst>
            <a:softEdge rad="112500"/>
          </a:effectLst>
        </p:spPr>
      </p:pic>
      <p:pic>
        <p:nvPicPr>
          <p:cNvPr id="50184" name="Picture 8" descr="https://i.mycdn.me/i?r=AyH4iRPQ2q0otWIFepML2LxRZzyAW-k4BjAVX20v9nGHEg"/>
          <p:cNvPicPr>
            <a:picLocks noChangeAspect="1" noChangeArrowheads="1"/>
          </p:cNvPicPr>
          <p:nvPr/>
        </p:nvPicPr>
        <p:blipFill>
          <a:blip r:embed="rId5" cstate="print"/>
          <a:srcRect/>
          <a:stretch>
            <a:fillRect/>
          </a:stretch>
        </p:blipFill>
        <p:spPr bwMode="auto">
          <a:xfrm>
            <a:off x="3071802" y="4429132"/>
            <a:ext cx="3405165" cy="1915406"/>
          </a:xfrm>
          <a:prstGeom prst="rect">
            <a:avLst/>
          </a:prstGeom>
          <a:ln>
            <a:noFill/>
          </a:ln>
          <a:effectLst>
            <a:softEdge rad="112500"/>
          </a:effectLst>
        </p:spPr>
      </p:pic>
      <p:sp>
        <p:nvSpPr>
          <p:cNvPr id="6" name="Прямоугольник 5"/>
          <p:cNvSpPr/>
          <p:nvPr/>
        </p:nvSpPr>
        <p:spPr>
          <a:xfrm>
            <a:off x="1142976" y="142852"/>
            <a:ext cx="6764865"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Тема: «Платочек»</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i.mycdn.me/image?id=898502746321&amp;t=3&amp;plc=API&amp;viewToken=b-eczo2vFJgzZ951T_IOsA&amp;tkn=*hEwYGV3zIT0SVuRAnY5MxJ5J130"/>
          <p:cNvPicPr>
            <a:picLocks noChangeAspect="1" noChangeArrowheads="1"/>
          </p:cNvPicPr>
          <p:nvPr/>
        </p:nvPicPr>
        <p:blipFill>
          <a:blip r:embed="rId2" cstate="print"/>
          <a:srcRect/>
          <a:stretch>
            <a:fillRect/>
          </a:stretch>
        </p:blipFill>
        <p:spPr bwMode="auto">
          <a:xfrm rot="223995">
            <a:off x="6643702" y="1571612"/>
            <a:ext cx="1768091" cy="3143273"/>
          </a:xfrm>
          <a:prstGeom prst="rect">
            <a:avLst/>
          </a:prstGeom>
          <a:ln>
            <a:noFill/>
          </a:ln>
          <a:effectLst>
            <a:softEdge rad="112500"/>
          </a:effectLst>
        </p:spPr>
      </p:pic>
      <p:pic>
        <p:nvPicPr>
          <p:cNvPr id="51204" name="Picture 4" descr="https://i.mycdn.me/i?r=AyH4iRPQ2q0otWIFepML2LxRiGmMjxH2x5zxwHq-QHR_Bg"/>
          <p:cNvPicPr>
            <a:picLocks noChangeAspect="1" noChangeArrowheads="1"/>
          </p:cNvPicPr>
          <p:nvPr/>
        </p:nvPicPr>
        <p:blipFill>
          <a:blip r:embed="rId3" cstate="print"/>
          <a:srcRect/>
          <a:stretch>
            <a:fillRect/>
          </a:stretch>
        </p:blipFill>
        <p:spPr bwMode="auto">
          <a:xfrm>
            <a:off x="3786182" y="1285860"/>
            <a:ext cx="1777021" cy="3159148"/>
          </a:xfrm>
          <a:prstGeom prst="rect">
            <a:avLst/>
          </a:prstGeom>
          <a:ln>
            <a:noFill/>
          </a:ln>
          <a:effectLst>
            <a:softEdge rad="112500"/>
          </a:effectLst>
        </p:spPr>
      </p:pic>
      <p:pic>
        <p:nvPicPr>
          <p:cNvPr id="51206" name="Picture 6" descr="https://i.mycdn.me/i?r=AyH4iRPQ2q0otWIFepML2LxRD5MEc79iX6oQPFXXTPA79w"/>
          <p:cNvPicPr>
            <a:picLocks noChangeAspect="1" noChangeArrowheads="1"/>
          </p:cNvPicPr>
          <p:nvPr/>
        </p:nvPicPr>
        <p:blipFill>
          <a:blip r:embed="rId4" cstate="print"/>
          <a:srcRect/>
          <a:stretch>
            <a:fillRect/>
          </a:stretch>
        </p:blipFill>
        <p:spPr bwMode="auto">
          <a:xfrm rot="21431404">
            <a:off x="1000100" y="1571612"/>
            <a:ext cx="1727906" cy="3071834"/>
          </a:xfrm>
          <a:prstGeom prst="rect">
            <a:avLst/>
          </a:prstGeom>
          <a:ln>
            <a:noFill/>
          </a:ln>
          <a:effectLst>
            <a:softEdge rad="112500"/>
          </a:effectLst>
        </p:spPr>
      </p:pic>
      <p:pic>
        <p:nvPicPr>
          <p:cNvPr id="51208" name="Picture 8" descr="https://i.mycdn.me/i?r=AyH4iRPQ2q0otWIFepML2LxR4fTvXw-XvZI32cgbhnuQsw"/>
          <p:cNvPicPr>
            <a:picLocks noChangeAspect="1" noChangeArrowheads="1"/>
          </p:cNvPicPr>
          <p:nvPr/>
        </p:nvPicPr>
        <p:blipFill>
          <a:blip r:embed="rId5" cstate="print"/>
          <a:srcRect/>
          <a:stretch>
            <a:fillRect/>
          </a:stretch>
        </p:blipFill>
        <p:spPr bwMode="auto">
          <a:xfrm>
            <a:off x="3000364" y="4786322"/>
            <a:ext cx="3088025" cy="1737014"/>
          </a:xfrm>
          <a:prstGeom prst="rect">
            <a:avLst/>
          </a:prstGeom>
          <a:ln>
            <a:noFill/>
          </a:ln>
          <a:effectLst>
            <a:softEdge rad="112500"/>
          </a:effectLst>
        </p:spPr>
      </p:pic>
      <p:sp>
        <p:nvSpPr>
          <p:cNvPr id="6" name="Прямоугольник 5"/>
          <p:cNvSpPr/>
          <p:nvPr/>
        </p:nvSpPr>
        <p:spPr>
          <a:xfrm>
            <a:off x="1714480" y="357166"/>
            <a:ext cx="6286544"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Тема: «Зонтик»</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i.mycdn.me/i?r=AyH4iRPQ2q0otWIFepML2LxRqTBpW0hXCyM3ujfG9REj5A"/>
          <p:cNvPicPr>
            <a:picLocks noChangeAspect="1" noChangeArrowheads="1"/>
          </p:cNvPicPr>
          <p:nvPr/>
        </p:nvPicPr>
        <p:blipFill>
          <a:blip r:embed="rId2" cstate="print"/>
          <a:srcRect/>
          <a:stretch>
            <a:fillRect/>
          </a:stretch>
        </p:blipFill>
        <p:spPr bwMode="auto">
          <a:xfrm>
            <a:off x="642910" y="1714488"/>
            <a:ext cx="1808275" cy="3214710"/>
          </a:xfrm>
          <a:prstGeom prst="rect">
            <a:avLst/>
          </a:prstGeom>
          <a:ln>
            <a:noFill/>
          </a:ln>
          <a:effectLst>
            <a:softEdge rad="112500"/>
          </a:effectLst>
        </p:spPr>
      </p:pic>
      <p:pic>
        <p:nvPicPr>
          <p:cNvPr id="52228" name="Picture 4" descr="https://i.mycdn.me/i?r=AyH4iRPQ2q0otWIFepML2LxRcO6sm7LCVh4QUlDPIa4Y2g"/>
          <p:cNvPicPr>
            <a:picLocks noChangeAspect="1" noChangeArrowheads="1"/>
          </p:cNvPicPr>
          <p:nvPr/>
        </p:nvPicPr>
        <p:blipFill>
          <a:blip r:embed="rId3" cstate="print"/>
          <a:srcRect/>
          <a:stretch>
            <a:fillRect/>
          </a:stretch>
        </p:blipFill>
        <p:spPr bwMode="auto">
          <a:xfrm>
            <a:off x="6701744" y="1714488"/>
            <a:ext cx="1888643" cy="3357587"/>
          </a:xfrm>
          <a:prstGeom prst="rect">
            <a:avLst/>
          </a:prstGeom>
          <a:ln>
            <a:noFill/>
          </a:ln>
          <a:effectLst>
            <a:softEdge rad="112500"/>
          </a:effectLst>
        </p:spPr>
      </p:pic>
      <p:pic>
        <p:nvPicPr>
          <p:cNvPr id="52230" name="Picture 6" descr="https://i.mycdn.me/i?r=AyH4iRPQ2q0otWIFepML2LxRfRu3tpNb8hWxzWh2cDHWAA"/>
          <p:cNvPicPr>
            <a:picLocks noChangeAspect="1" noChangeArrowheads="1"/>
          </p:cNvPicPr>
          <p:nvPr/>
        </p:nvPicPr>
        <p:blipFill>
          <a:blip r:embed="rId4" cstate="print"/>
          <a:srcRect/>
          <a:stretch>
            <a:fillRect/>
          </a:stretch>
        </p:blipFill>
        <p:spPr bwMode="auto">
          <a:xfrm>
            <a:off x="4500562" y="1214422"/>
            <a:ext cx="1785950" cy="3175024"/>
          </a:xfrm>
          <a:prstGeom prst="rect">
            <a:avLst/>
          </a:prstGeom>
          <a:ln>
            <a:noFill/>
          </a:ln>
          <a:effectLst>
            <a:softEdge rad="112500"/>
          </a:effectLst>
        </p:spPr>
      </p:pic>
      <p:pic>
        <p:nvPicPr>
          <p:cNvPr id="52232" name="Picture 8" descr="https://i.mycdn.me/i?r=AyH4iRPQ2q0otWIFepML2LxRmJSAIM9BlTUIGQpeBs5x6Q"/>
          <p:cNvPicPr>
            <a:picLocks noChangeAspect="1" noChangeArrowheads="1"/>
          </p:cNvPicPr>
          <p:nvPr/>
        </p:nvPicPr>
        <p:blipFill>
          <a:blip r:embed="rId5" cstate="print"/>
          <a:srcRect/>
          <a:stretch>
            <a:fillRect/>
          </a:stretch>
        </p:blipFill>
        <p:spPr bwMode="auto">
          <a:xfrm flipH="1">
            <a:off x="2714612" y="2571744"/>
            <a:ext cx="1643074" cy="2921021"/>
          </a:xfrm>
          <a:prstGeom prst="rect">
            <a:avLst/>
          </a:prstGeom>
          <a:ln>
            <a:noFill/>
          </a:ln>
          <a:effectLst>
            <a:softEdge rad="112500"/>
          </a:effectLst>
        </p:spPr>
      </p:pic>
      <p:sp>
        <p:nvSpPr>
          <p:cNvPr id="6" name="Прямоугольник 5"/>
          <p:cNvSpPr/>
          <p:nvPr/>
        </p:nvSpPr>
        <p:spPr>
          <a:xfrm>
            <a:off x="857224" y="357166"/>
            <a:ext cx="7500990"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Тема: «Домик»</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857224" y="1357298"/>
            <a:ext cx="742955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Полученные результаты</a:t>
            </a:r>
            <a:endPar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результате развития у дошкольников творческих способностей посредством обучения технике оригами дети:</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умеют следовать устным инструкциям;</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определяют виды геометрических фигур;</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создают композиции с изделиями, выполненными в технике оригами;</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конструируют по образцу, по замыслу, проявляют творчество.</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00364" y="428604"/>
            <a:ext cx="2952750" cy="2547938"/>
          </a:xfrm>
          <a:prstGeom prst="rect">
            <a:avLst/>
          </a:prstGeom>
          <a:noFill/>
          <a:ln w="9525">
            <a:noFill/>
            <a:miter lim="800000"/>
            <a:headEnd/>
            <a:tailEnd/>
          </a:ln>
          <a:effectLst>
            <a:outerShdw algn="tl" rotWithShape="0">
              <a:srgbClr val="000000">
                <a:alpha val="70000"/>
              </a:srgbClr>
            </a:outerShdw>
          </a:effectLst>
        </p:spPr>
      </p:pic>
      <p:sp>
        <p:nvSpPr>
          <p:cNvPr id="4" name="Прямоугольник 3"/>
          <p:cNvSpPr/>
          <p:nvPr/>
        </p:nvSpPr>
        <p:spPr>
          <a:xfrm>
            <a:off x="357158" y="2928934"/>
            <a:ext cx="8455072"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за внимание!</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428875" y="357188"/>
            <a:ext cx="4279900" cy="923925"/>
          </a:xfrm>
          <a:prstGeom prst="rect">
            <a:avLst/>
          </a:prstGeom>
          <a:noFill/>
          <a:ln w="9525">
            <a:noFill/>
            <a:miter lim="800000"/>
            <a:headEnd/>
            <a:tailEnd/>
          </a:ln>
        </p:spPr>
        <p:txBody>
          <a:bodyPr>
            <a:spAutoFit/>
          </a:bodyPr>
          <a:lstStyle/>
          <a:p>
            <a:pPr algn="ctr"/>
            <a:r>
              <a:rPr lang="ru-RU" sz="5400" dirty="0">
                <a:latin typeface="Times New Roman" pitchFamily="18" charset="0"/>
                <a:cs typeface="Times New Roman" pitchFamily="18" charset="0"/>
              </a:rPr>
              <a:t>Актуальность</a:t>
            </a:r>
          </a:p>
        </p:txBody>
      </p:sp>
      <p:sp>
        <p:nvSpPr>
          <p:cNvPr id="5" name="TextBox 4"/>
          <p:cNvSpPr txBox="1"/>
          <p:nvPr/>
        </p:nvSpPr>
        <p:spPr>
          <a:xfrm>
            <a:off x="2000232" y="1214422"/>
            <a:ext cx="6786610" cy="830997"/>
          </a:xfrm>
          <a:prstGeom prst="rect">
            <a:avLst/>
          </a:prstGeom>
          <a:noFill/>
        </p:spPr>
        <p:txBody>
          <a:bodyPr wrap="square" rtlCol="0">
            <a:spAutoFit/>
          </a:bodyPr>
          <a:lstStyle/>
          <a:p>
            <a:pPr lvl="0" algn="r" fontAlgn="base">
              <a:spcBef>
                <a:spcPct val="0"/>
              </a:spcBef>
              <a:spcAft>
                <a:spcPct val="0"/>
              </a:spcAft>
            </a:pPr>
            <a:r>
              <a:rPr lang="ru-RU" sz="1600" i="1" dirty="0" smtClean="0">
                <a:latin typeface="Times New Roman" pitchFamily="18" charset="0"/>
                <a:ea typeface="Times New Roman" pitchFamily="18" charset="0"/>
                <a:cs typeface="Times New Roman" pitchFamily="18" charset="0"/>
              </a:rPr>
              <a:t>«Дети должны жить в мире красоты, игры,</a:t>
            </a:r>
            <a:endParaRPr lang="ru-RU" sz="1600" dirty="0" smtClean="0">
              <a:latin typeface="Times New Roman" pitchFamily="18" charset="0"/>
              <a:ea typeface="Times New Roman" pitchFamily="18" charset="0"/>
              <a:cs typeface="Times New Roman" pitchFamily="18" charset="0"/>
            </a:endParaRPr>
          </a:p>
          <a:p>
            <a:pPr lvl="0" algn="r" eaLnBrk="0" fontAlgn="base" hangingPunct="0">
              <a:spcBef>
                <a:spcPct val="0"/>
              </a:spcBef>
              <a:spcAft>
                <a:spcPct val="0"/>
              </a:spcAft>
            </a:pPr>
            <a:r>
              <a:rPr lang="ru-RU" sz="1600" i="1" dirty="0" smtClean="0">
                <a:latin typeface="Times New Roman" pitchFamily="18" charset="0"/>
                <a:ea typeface="Times New Roman" pitchFamily="18" charset="0"/>
                <a:cs typeface="Times New Roman" pitchFamily="18" charset="0"/>
              </a:rPr>
              <a:t>сказки, рисунка, фантазии и творчества».</a:t>
            </a:r>
            <a:endParaRPr lang="ru-RU" sz="1600" dirty="0" smtClean="0">
              <a:latin typeface="Times New Roman" pitchFamily="18" charset="0"/>
              <a:ea typeface="Times New Roman" pitchFamily="18" charset="0"/>
              <a:cs typeface="Times New Roman" pitchFamily="18" charset="0"/>
            </a:endParaRPr>
          </a:p>
          <a:p>
            <a:pPr lvl="0" algn="r" eaLnBrk="0" fontAlgn="base" hangingPunct="0">
              <a:spcBef>
                <a:spcPct val="0"/>
              </a:spcBef>
              <a:spcAft>
                <a:spcPct val="0"/>
              </a:spcAft>
            </a:pPr>
            <a:r>
              <a:rPr lang="ru-RU" sz="1600" i="1" dirty="0" smtClean="0">
                <a:latin typeface="Times New Roman" pitchFamily="18" charset="0"/>
                <a:ea typeface="Times New Roman" pitchFamily="18" charset="0"/>
                <a:cs typeface="Times New Roman" pitchFamily="18" charset="0"/>
              </a:rPr>
              <a:t>В. А. Сухомлинский.</a:t>
            </a:r>
            <a:endParaRPr lang="ru-RU" sz="1600" dirty="0" smtClean="0">
              <a:latin typeface="Times New Roman" pitchFamily="18" charset="0"/>
              <a:cs typeface="Times New Roman" pitchFamily="18" charset="0"/>
            </a:endParaRPr>
          </a:p>
        </p:txBody>
      </p:sp>
      <p:sp>
        <p:nvSpPr>
          <p:cNvPr id="6" name="TextBox 5"/>
          <p:cNvSpPr txBox="1"/>
          <p:nvPr/>
        </p:nvSpPr>
        <p:spPr>
          <a:xfrm>
            <a:off x="1000100" y="2000240"/>
            <a:ext cx="7358114" cy="369332"/>
          </a:xfrm>
          <a:prstGeom prst="rect">
            <a:avLst/>
          </a:prstGeom>
          <a:noFill/>
        </p:spPr>
        <p:txBody>
          <a:bodyPr wrap="square" rtlCol="0">
            <a:spAutoFit/>
          </a:bodyPr>
          <a:lstStyle/>
          <a:p>
            <a:endParaRPr lang="ru-RU" dirty="0"/>
          </a:p>
        </p:txBody>
      </p:sp>
      <p:sp>
        <p:nvSpPr>
          <p:cNvPr id="9" name="Rectangle 2"/>
          <p:cNvSpPr>
            <a:spLocks noChangeArrowheads="1"/>
          </p:cNvSpPr>
          <p:nvPr/>
        </p:nvSpPr>
        <p:spPr bwMode="auto">
          <a:xfrm>
            <a:off x="642910" y="2000240"/>
            <a:ext cx="792961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dirty="0" smtClean="0">
                <a:latin typeface="Times New Roman" pitchFamily="18" charset="0"/>
                <a:cs typeface="Times New Roman" pitchFamily="18" charset="0"/>
              </a:rPr>
              <a:t>Творчество – всегда результат работы мысли, создающей нечто новое, ведущей к открытиям, решению жизненных практических задач.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Поэтому развитие творчества, формирование творческой личности - одна из главных задач современного дошкольного образования. </a:t>
            </a:r>
            <a:r>
              <a:rPr lang="ru-RU" dirty="0" smtClean="0">
                <a:latin typeface="Times New Roman" pitchFamily="18" charset="0"/>
                <a:cs typeface="Times New Roman" pitchFamily="18" charset="0"/>
              </a:rPr>
              <a:t>Развитию детского творчества способствует такое искусство как оригами. В названии этого искусства звучит и его основная идея. «Ори» в японском языке обозначает «складываю», а «</a:t>
            </a:r>
            <a:r>
              <a:rPr lang="ru-RU" dirty="0" err="1" smtClean="0">
                <a:latin typeface="Times New Roman" pitchFamily="18" charset="0"/>
                <a:cs typeface="Times New Roman" pitchFamily="18" charset="0"/>
              </a:rPr>
              <a:t>ками</a:t>
            </a:r>
            <a:r>
              <a:rPr lang="ru-RU" dirty="0" smtClean="0">
                <a:latin typeface="Times New Roman" pitchFamily="18" charset="0"/>
                <a:cs typeface="Times New Roman" pitchFamily="18" charset="0"/>
              </a:rPr>
              <a:t>» - «бумага». Это продуктивная деятельность, результат которой ребенок видит сразу. Сам процесс изготовления бумажных фигурок способствует решению многих педагогических задач, стоящих перед дошкольным воспитанием. Прежде всего, это развитие мелкой моторики рук. То, что оригами развивает кисти рук – бесспорный факт. Занятия оригами способствуют развитию познавательной активности, повышению уровня интеллекта, развитию таких психических процессов, как внимательность, восприятие, воображение, логическое мышление. Активизируется творческое мышление, растет его скорость, гибкость, оригинальность.</a:t>
            </a:r>
          </a:p>
          <a:p>
            <a:pPr lvl="0" fontAlgn="base">
              <a:spcBef>
                <a:spcPct val="0"/>
              </a:spcBef>
              <a:spcAft>
                <a:spcPct val="0"/>
              </a:spcAf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642918"/>
            <a:ext cx="8358246" cy="5570756"/>
          </a:xfrm>
          <a:prstGeom prst="rect">
            <a:avLst/>
          </a:prstGeom>
        </p:spPr>
        <p:txBody>
          <a:bodyPr wrap="square">
            <a:spAutoFit/>
          </a:bodyPr>
          <a:lstStyle/>
          <a:p>
            <a:pPr algn="ctr"/>
            <a:r>
              <a:rPr lang="ru-RU" sz="2800" b="1" dirty="0" smtClean="0">
                <a:latin typeface="Times New Roman" pitchFamily="18" charset="0"/>
                <a:cs typeface="Times New Roman" pitchFamily="18" charset="0"/>
              </a:rPr>
              <a:t>Значение оригами для развития ребенка</a:t>
            </a:r>
          </a:p>
          <a:p>
            <a:pPr algn="ctr"/>
            <a:endParaRPr lang="ru-RU" sz="2800" b="1"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Искусство оригами - это удивительный процесс, с одной стороны, творческий, с другой – познавательный. </a:t>
            </a:r>
          </a:p>
          <a:p>
            <a:pPr algn="ctr"/>
            <a:endParaRPr lang="ru-RU" sz="2000" b="1"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оригами активно способствует развитию мелкой моторики рук детей дошкольного возраста, совершенствованию глазомера и </a:t>
            </a:r>
            <a:r>
              <a:rPr lang="ru-RU" sz="2000" dirty="0" err="1" smtClean="0">
                <a:latin typeface="Times New Roman" pitchFamily="18" charset="0"/>
                <a:cs typeface="Times New Roman" pitchFamily="18" charset="0"/>
              </a:rPr>
              <a:t>сенсомоторики</a:t>
            </a:r>
            <a:r>
              <a:rPr lang="ru-RU" sz="2000" dirty="0" smtClean="0">
                <a:latin typeface="Times New Roman" pitchFamily="18" charset="0"/>
                <a:cs typeface="Times New Roman" pitchFamily="18" charset="0"/>
              </a:rPr>
              <a:t> в целом;</a:t>
            </a:r>
          </a:p>
          <a:p>
            <a:r>
              <a:rPr lang="ru-RU" sz="2000" dirty="0" smtClean="0">
                <a:latin typeface="Times New Roman" pitchFamily="18" charset="0"/>
                <a:cs typeface="Times New Roman" pitchFamily="18" charset="0"/>
              </a:rPr>
              <a:t>- оригами способствует концентрации внимания, так как заставляет </a:t>
            </a:r>
          </a:p>
          <a:p>
            <a:r>
              <a:rPr lang="ru-RU" sz="2000" dirty="0" smtClean="0">
                <a:latin typeface="Times New Roman" pitchFamily="18" charset="0"/>
                <a:cs typeface="Times New Roman" pitchFamily="18" charset="0"/>
              </a:rPr>
              <a:t>сосредоточиться на процессе изготовления, чтобы получить желаемый </a:t>
            </a:r>
          </a:p>
          <a:p>
            <a:r>
              <a:rPr lang="ru-RU" sz="2000" dirty="0" smtClean="0">
                <a:latin typeface="Times New Roman" pitchFamily="18" charset="0"/>
                <a:cs typeface="Times New Roman" pitchFamily="18" charset="0"/>
              </a:rPr>
              <a:t>результат;</a:t>
            </a:r>
          </a:p>
          <a:p>
            <a:r>
              <a:rPr lang="ru-RU" sz="2000" dirty="0" smtClean="0">
                <a:latin typeface="Times New Roman" pitchFamily="18" charset="0"/>
                <a:cs typeface="Times New Roman" pitchFamily="18" charset="0"/>
              </a:rPr>
              <a:t>- оригами имеет огромное значение в развитии конструктивного мышления детей, их творческого воображения, художественного вкуса;</a:t>
            </a:r>
          </a:p>
          <a:p>
            <a:r>
              <a:rPr lang="ru-RU" sz="2000" dirty="0" smtClean="0">
                <a:latin typeface="Times New Roman" pitchFamily="18" charset="0"/>
                <a:cs typeface="Times New Roman" pitchFamily="18" charset="0"/>
              </a:rPr>
              <a:t>- оригами стимулирует и развитие памяти, так как ребенок, чтобы сделать </a:t>
            </a:r>
          </a:p>
          <a:p>
            <a:r>
              <a:rPr lang="ru-RU" sz="2000" dirty="0" smtClean="0">
                <a:latin typeface="Times New Roman" pitchFamily="18" charset="0"/>
                <a:cs typeface="Times New Roman" pitchFamily="18" charset="0"/>
              </a:rPr>
              <a:t>поделку, должен запомнить последовательность ее изготовления, приемы </a:t>
            </a:r>
          </a:p>
          <a:p>
            <a:r>
              <a:rPr lang="ru-RU" sz="2000" dirty="0" smtClean="0">
                <a:latin typeface="Times New Roman" pitchFamily="18" charset="0"/>
                <a:cs typeface="Times New Roman" pitchFamily="18" charset="0"/>
              </a:rPr>
              <a:t>и способы складывания;</a:t>
            </a:r>
          </a:p>
          <a:p>
            <a:r>
              <a:rPr lang="ru-RU" sz="2000" dirty="0" smtClean="0">
                <a:latin typeface="Times New Roman" pitchFamily="18" charset="0"/>
                <a:cs typeface="Times New Roman" pitchFamily="18" charset="0"/>
              </a:rPr>
              <a:t>- оригами способствует всестороннему развитию личности ребенка. </a:t>
            </a: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000100" y="1643050"/>
            <a:ext cx="707233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 : </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творческих способностей детей младшего дошкольного возраста посредством техники оригами.</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785786" y="714356"/>
            <a:ext cx="757239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ctr" defTabSz="914400" rtl="0" eaLnBrk="1" fontAlgn="base" latinLnBrk="0" hangingPunct="1">
              <a:lnSpc>
                <a:spcPct val="100000"/>
              </a:lnSpc>
              <a:spcBef>
                <a:spcPct val="0"/>
              </a:spcBef>
              <a:spcAft>
                <a:spcPct val="0"/>
              </a:spcAft>
              <a:buClrTx/>
              <a:buSzTx/>
              <a:buFontTx/>
              <a:buNone/>
              <a:tabLst/>
            </a:pPr>
            <a:r>
              <a:rPr lang="ru-RU" sz="3200" b="1" dirty="0" smtClean="0">
                <a:latin typeface="Times New Roman" pitchFamily="18" charset="0"/>
                <a:ea typeface="Times New Roman" pitchFamily="18" charset="0"/>
                <a:cs typeface="Times New Roman" pitchFamily="18" charset="0"/>
              </a:rPr>
              <a:t>З</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адачи:</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Анализ методической и психолого-педагогической литературы по проблеме развития творческих способностей у детей младшего дошкольного возраста посредством техники «Оригами».</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179388"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Создание условий для развития творческих способностей у детей младшего дошкольного возраста с использованием техники оригами.</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179388"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Разработка планирования, направленное на развитие творческих способностей детей младшего дошкольного возраста через обучение их приемам техники «Оригами».</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179388"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Реализация работы на практике, направленная на развитие творческих способностей у детей младшего дошкольного возраста посредством техники «Оригами».</a:t>
            </a:r>
            <a:endParaRPr kumimoji="0" lang="ru-RU" sz="24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642910" y="857232"/>
            <a:ext cx="778674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Методы:</a:t>
            </a:r>
            <a:endPar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179388" algn="l" defTabSz="914400" rtl="0" eaLnBrk="0" fontAlgn="base" latinLnBrk="0" hangingPunct="0">
              <a:lnSpc>
                <a:spcPct val="100000"/>
              </a:lnSpc>
              <a:spcBef>
                <a:spcPct val="0"/>
              </a:spcBef>
              <a:spcAft>
                <a:spcPct val="0"/>
              </a:spcAft>
              <a:buClrTx/>
              <a:buSzTx/>
              <a:buFontTx/>
              <a:buChar char="•"/>
              <a:tabLst/>
            </a:pPr>
            <a:r>
              <a:rPr kumimoji="0" lang="ru-RU" sz="2500" b="0" i="0" u="none" strike="noStrike" cap="none" normalizeH="0" baseline="0" dirty="0" smtClean="0">
                <a:ln>
                  <a:noFill/>
                </a:ln>
                <a:effectLst/>
                <a:latin typeface="Times New Roman" pitchFamily="18" charset="0"/>
                <a:ea typeface="Times New Roman" pitchFamily="18" charset="0"/>
                <a:cs typeface="Times New Roman" pitchFamily="18" charset="0"/>
              </a:rPr>
              <a:t>Словесный: беседа, рассказ, сказки.</a:t>
            </a:r>
          </a:p>
          <a:p>
            <a:pPr marL="0" marR="0" lvl="0" indent="179388" algn="l" defTabSz="914400" rtl="0" eaLnBrk="0" fontAlgn="base" latinLnBrk="0" hangingPunct="0">
              <a:lnSpc>
                <a:spcPct val="100000"/>
              </a:lnSpc>
              <a:spcBef>
                <a:spcPct val="0"/>
              </a:spcBef>
              <a:spcAft>
                <a:spcPct val="0"/>
              </a:spcAft>
              <a:buClrTx/>
              <a:buSzTx/>
              <a:buFontTx/>
              <a:buChar char="•"/>
              <a:tabLst/>
            </a:pPr>
            <a:r>
              <a:rPr kumimoji="0" lang="ru-RU" sz="2500" b="0" i="0" u="none" strike="noStrike" cap="none" normalizeH="0" baseline="0" dirty="0" smtClean="0">
                <a:ln>
                  <a:noFill/>
                </a:ln>
                <a:effectLst/>
                <a:latin typeface="Times New Roman" pitchFamily="18" charset="0"/>
                <a:ea typeface="Times New Roman" pitchFamily="18" charset="0"/>
                <a:cs typeface="Times New Roman" pitchFamily="18" charset="0"/>
              </a:rPr>
              <a:t>Информационно-рецептивный: рассматривание иллюстраций, показ образца выполнения последовательности работ, устные инструкции по выполнению работы. </a:t>
            </a:r>
          </a:p>
          <a:p>
            <a:pPr marL="0" marR="0" lvl="0" indent="179388" algn="l" defTabSz="914400" rtl="0" eaLnBrk="0" fontAlgn="base" latinLnBrk="0" hangingPunct="0">
              <a:lnSpc>
                <a:spcPct val="100000"/>
              </a:lnSpc>
              <a:spcBef>
                <a:spcPct val="0"/>
              </a:spcBef>
              <a:spcAft>
                <a:spcPct val="0"/>
              </a:spcAft>
              <a:buClrTx/>
              <a:buSzTx/>
              <a:buFontTx/>
              <a:buChar char="•"/>
              <a:tabLst/>
            </a:pPr>
            <a:r>
              <a:rPr kumimoji="0" lang="ru-RU" sz="2500" b="0" i="0" u="none" strike="noStrike" cap="none" normalizeH="0" baseline="0" dirty="0" smtClean="0">
                <a:ln>
                  <a:noFill/>
                </a:ln>
                <a:effectLst/>
                <a:latin typeface="Times New Roman" pitchFamily="18" charset="0"/>
                <a:ea typeface="Times New Roman" pitchFamily="18" charset="0"/>
                <a:cs typeface="Times New Roman" pitchFamily="18" charset="0"/>
              </a:rPr>
              <a:t>Игровой: пальчиковые игры, обыгрывание готовых фигурок.</a:t>
            </a:r>
          </a:p>
          <a:p>
            <a:pPr marL="0" marR="0" lvl="0" indent="179388" algn="l" defTabSz="914400" rtl="0" eaLnBrk="0" fontAlgn="base" latinLnBrk="0" hangingPunct="0">
              <a:lnSpc>
                <a:spcPct val="100000"/>
              </a:lnSpc>
              <a:spcBef>
                <a:spcPct val="0"/>
              </a:spcBef>
              <a:spcAft>
                <a:spcPct val="0"/>
              </a:spcAft>
              <a:buClrTx/>
              <a:buSzTx/>
              <a:buFontTx/>
              <a:buChar char="•"/>
              <a:tabLst/>
            </a:pPr>
            <a:r>
              <a:rPr kumimoji="0" lang="ru-RU" sz="2500" b="0" i="0" u="none" strike="noStrike" cap="none" normalizeH="0" baseline="0" dirty="0" smtClean="0">
                <a:ln>
                  <a:noFill/>
                </a:ln>
                <a:effectLst/>
                <a:latin typeface="Times New Roman" pitchFamily="18" charset="0"/>
                <a:ea typeface="Times New Roman" pitchFamily="18" charset="0"/>
                <a:cs typeface="Times New Roman" pitchFamily="18" charset="0"/>
              </a:rPr>
              <a:t>Репродуктивный: выполнение действий с детьми, с проговариванием, совместное действие педагога с детьми.</a:t>
            </a:r>
          </a:p>
          <a:p>
            <a:pPr marL="0" marR="0" lvl="0" indent="179388" algn="l" defTabSz="914400" rtl="0" eaLnBrk="0" fontAlgn="base" latinLnBrk="0" hangingPunct="0">
              <a:lnSpc>
                <a:spcPct val="100000"/>
              </a:lnSpc>
              <a:spcBef>
                <a:spcPct val="0"/>
              </a:spcBef>
              <a:spcAft>
                <a:spcPct val="0"/>
              </a:spcAft>
              <a:buClrTx/>
              <a:buSzTx/>
              <a:buFontTx/>
              <a:buChar char="•"/>
              <a:tabLst/>
            </a:pPr>
            <a:r>
              <a:rPr kumimoji="0" lang="ru-RU" sz="2500" b="0" i="0" u="none" strike="noStrike" cap="none" normalizeH="0" baseline="0" dirty="0" smtClean="0">
                <a:ln>
                  <a:noFill/>
                </a:ln>
                <a:effectLst/>
                <a:latin typeface="Times New Roman" pitchFamily="18" charset="0"/>
                <a:ea typeface="Times New Roman" pitchFamily="18" charset="0"/>
                <a:cs typeface="Times New Roman" pitchFamily="18" charset="0"/>
              </a:rPr>
              <a:t>Исследовательский: самостоятельная работа детей с проявлением творчества.</a:t>
            </a:r>
            <a:endParaRPr kumimoji="0" lang="ru-RU" sz="25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928662" y="1357298"/>
            <a:ext cx="750099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smtClean="0">
                <a:latin typeface="Times New Roman" pitchFamily="18" charset="0"/>
                <a:ea typeface="Times New Roman" pitchFamily="18" charset="0"/>
                <a:cs typeface="Times New Roman" pitchFamily="18" charset="0"/>
              </a:rPr>
              <a:t>П</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ринципы: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отбор содержания, доступного детям младшего дошкольного возраста;</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постепенное усложнение программного содержания;</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индивидуальный подход к детям.</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285852" y="571480"/>
            <a:ext cx="6215074"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Формы проведения итогов:</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проведение выставок детских работ;</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составления альбома лучших работ.</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5058" name="Rectangle 2"/>
          <p:cNvSpPr>
            <a:spLocks noChangeArrowheads="1"/>
          </p:cNvSpPr>
          <p:nvPr/>
        </p:nvSpPr>
        <p:spPr bwMode="auto">
          <a:xfrm>
            <a:off x="1142976" y="2500306"/>
            <a:ext cx="642938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Предполагаемые результаты: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дети научатся различным приёмам работы с бумагой;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научатся следовать устным инструкциям, создавать поделки в технике оригами;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познакомятся с искусством оригами;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воспитана аккуратность, самостоятельность при выполнении творческих заданий.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785786" y="642918"/>
            <a:ext cx="7500990"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Пояснительная записка</a:t>
            </a:r>
            <a:endParaRPr kumimoji="0" lang="ru-RU" sz="2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Работа по развитию творческих способностей дошкольников посредством обучения технике оригами проводилась в соответствии с перспективным планом для работы с детьми младшей группы.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Сначала начинаю знакомить детей с искусством оригами, а также свойствами и разновидностями бумаги  и различными техниками работы с бумагой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сминание</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разрывание, складывание).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Знания детей по искусству оригами очень ограничены, поэтому работу начинаю с знакомства с традиционным японским искусством создания из бумаги декоративных предметов, цветов и животных.</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Также знакомлю детей с основными геометрическими формами и способами их преобразования в различные фигурки, предметы, изделия.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более ясного представления детей о технике оригами показываю презентации «История развития искусства оригами» и «Базовые формы оригами».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Далее перехожу к обучению детей различным приемам, то есть основным базовым формам техники оригами: «квадрат», «воздушный змей», «треугольник», «дверь» и способам  действия с бумагой (согнуть; повернуть; перевернуть; согнуть, разогнуть).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Работа с родителями включат в себя: консультации «Из истории возникновения бумаги и оригами», «Техника складывания оригами», «Знакомство детей младшего дошкольного возраста с искусством оригами».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TotalTime>
  <Words>1195</Words>
  <Application>Microsoft Office PowerPoint</Application>
  <PresentationFormat>Экран (4:3)</PresentationFormat>
  <Paragraphs>138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Леонид Видмицких</dc:creator>
  <cp:lastModifiedBy>User</cp:lastModifiedBy>
  <cp:revision>18</cp:revision>
  <dcterms:created xsi:type="dcterms:W3CDTF">2020-02-20T11:12:21Z</dcterms:created>
  <dcterms:modified xsi:type="dcterms:W3CDTF">2020-02-21T09:39:00Z</dcterms:modified>
</cp:coreProperties>
</file>