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5" r:id="rId3"/>
    <p:sldId id="258" r:id="rId4"/>
    <p:sldId id="402" r:id="rId5"/>
    <p:sldId id="404" r:id="rId6"/>
    <p:sldId id="392" r:id="rId7"/>
    <p:sldId id="393" r:id="rId8"/>
    <p:sldId id="394" r:id="rId9"/>
    <p:sldId id="395" r:id="rId10"/>
    <p:sldId id="397" r:id="rId11"/>
    <p:sldId id="396" r:id="rId12"/>
    <p:sldId id="398" r:id="rId13"/>
    <p:sldId id="400" r:id="rId14"/>
    <p:sldId id="401" r:id="rId15"/>
    <p:sldId id="363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  <a:srgbClr val="99CCFF"/>
    <a:srgbClr val="F8ED08"/>
    <a:srgbClr val="0000FF"/>
    <a:srgbClr val="6600CC"/>
    <a:srgbClr val="1E5BF2"/>
    <a:srgbClr val="33CC33"/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5" autoAdjust="0"/>
    <p:restoredTop sz="94614" autoAdjust="0"/>
  </p:normalViewPr>
  <p:slideViewPr>
    <p:cSldViewPr>
      <p:cViewPr varScale="1">
        <p:scale>
          <a:sx n="102" d="100"/>
          <a:sy n="102" d="100"/>
        </p:scale>
        <p:origin x="2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FD3DBD-BA34-4607-A83A-8FCF63393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C37AA8-1A51-48C4-AEAE-9402CA877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4213-BBC1-4A5A-87DF-D9732A83C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EFF2-81C6-42D3-AE73-ADECF0768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DE74E-2A87-4C8B-9CA1-1E246A44D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8A826-2834-4A2D-8006-41036FFF5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7BDA-52C2-49A1-951C-C7B0CE00B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5907-9D89-4DF2-8D2E-6AF451450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4E8BC-EEB3-45C8-9B5A-28BE10C5F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E187-9FF0-41FA-BD0F-0BFA409C2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71DE-C810-48E0-B669-6D8877AC8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DB31-F45C-431A-B106-BBC517844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7D54-61E4-4B57-8DC2-421D89D0D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C8FB-39ED-4320-AAC1-59D0F1119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F916-23D1-467D-8872-EC6D58AE0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013292-CE66-46E8-8FA9-E8B187896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5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85800" y="1295400"/>
            <a:ext cx="8229600" cy="19272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Развитие музыкально-игровых навыков и творческой активности у дошкольников посредством музыкально-коммуникативных игр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black">
          <a:xfrm>
            <a:off x="0" y="838200"/>
            <a:ext cx="61722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>
                <a:solidFill>
                  <a:srgbClr val="1015F0"/>
                </a:solidFill>
              </a:rPr>
              <a:t/>
            </a:r>
            <a:br>
              <a:rPr lang="ru-RU" sz="2000" dirty="0">
                <a:solidFill>
                  <a:srgbClr val="1015F0"/>
                </a:solidFill>
              </a:rPr>
            </a:br>
            <a:endParaRPr lang="en-US" b="1" dirty="0">
              <a:solidFill>
                <a:srgbClr val="1E5BF2"/>
              </a:solidFill>
            </a:endParaRPr>
          </a:p>
        </p:txBody>
      </p:sp>
      <p:sp>
        <p:nvSpPr>
          <p:cNvPr id="3077" name="AutoShape 16"/>
          <p:cNvSpPr>
            <a:spLocks noChangeArrowheads="1"/>
          </p:cNvSpPr>
          <p:nvPr/>
        </p:nvSpPr>
        <p:spPr bwMode="gray">
          <a:xfrm>
            <a:off x="0" y="3581400"/>
            <a:ext cx="4572000" cy="3124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Rectangle 19"/>
          <p:cNvSpPr>
            <a:spLocks noChangeArrowheads="1"/>
          </p:cNvSpPr>
          <p:nvPr/>
        </p:nvSpPr>
        <p:spPr bwMode="invGray">
          <a:xfrm>
            <a:off x="4343400" y="4419600"/>
            <a:ext cx="45720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D47D9"/>
                </a:solidFill>
              </a:rPr>
              <a:t>Автор:</a:t>
            </a:r>
            <a:endParaRPr lang="ru-RU" b="1" dirty="0">
              <a:solidFill>
                <a:srgbClr val="0D47D9"/>
              </a:solidFill>
            </a:endParaRPr>
          </a:p>
          <a:p>
            <a:r>
              <a:rPr lang="ru-RU" b="1" dirty="0" smtClean="0">
                <a:solidFill>
                  <a:srgbClr val="0D47D9"/>
                </a:solidFill>
              </a:rPr>
              <a:t>Светлова Оксана Алексеевна, музыкальный </a:t>
            </a:r>
            <a:r>
              <a:rPr lang="ru-RU" b="1" dirty="0" smtClean="0">
                <a:solidFill>
                  <a:srgbClr val="0D47D9"/>
                </a:solidFill>
              </a:rPr>
              <a:t>руководитель 1 квалификационной категории</a:t>
            </a:r>
          </a:p>
          <a:p>
            <a:r>
              <a:rPr lang="ru-RU" b="1" dirty="0" smtClean="0">
                <a:solidFill>
                  <a:srgbClr val="0D47D9"/>
                </a:solidFill>
              </a:rPr>
              <a:t>МДОАУ «ЦРР-детский сад № 116 г. Орска»</a:t>
            </a:r>
            <a:endParaRPr lang="ru-RU" b="1" dirty="0">
              <a:solidFill>
                <a:srgbClr val="0D47D9"/>
              </a:solidFill>
            </a:endParaRPr>
          </a:p>
        </p:txBody>
      </p:sp>
      <p:pic>
        <p:nvPicPr>
          <p:cNvPr id="7" name="Picture 27" descr="Картинки по запросу детки пою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4120638" cy="267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Слушание музыки </a:t>
            </a:r>
            <a:endParaRPr lang="ru-RU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699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657600" cy="529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black">
          <a:xfrm>
            <a:off x="609600" y="5486400"/>
            <a:ext cx="3962400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Активное слушание 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/>
              <a:t>«Сладкая грёза»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1198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Музыкально-ритмические движения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2362200"/>
          </a:xfrm>
        </p:spPr>
        <p:txBody>
          <a:bodyPr/>
          <a:lstStyle/>
          <a:p>
            <a:r>
              <a:rPr lang="ru-RU" sz="2000" b="1" dirty="0" smtClean="0"/>
              <a:t>развитие динамической стороны общения;</a:t>
            </a:r>
          </a:p>
          <a:p>
            <a:r>
              <a:rPr lang="ru-RU" sz="2000" b="1" dirty="0" smtClean="0"/>
              <a:t>развитие </a:t>
            </a:r>
            <a:r>
              <a:rPr lang="ru-RU" sz="2000" b="1" dirty="0" err="1" smtClean="0"/>
              <a:t>эмпатии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выразительности невербальных средств общения;</a:t>
            </a:r>
          </a:p>
          <a:p>
            <a:r>
              <a:rPr lang="ru-RU" sz="2000" b="1" dirty="0" smtClean="0"/>
              <a:t>развитие уверенности в себе, ощущения собственного эмоционального благополучия, своей значимости в </a:t>
            </a:r>
            <a:r>
              <a:rPr lang="ru-RU" sz="2000" b="1" smtClean="0"/>
              <a:t>детском коллективе; </a:t>
            </a:r>
            <a:endParaRPr lang="ru-RU" sz="2000" b="1" dirty="0"/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1600200" y="4267200"/>
            <a:ext cx="6096000" cy="247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12747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Музыкально-ритмические движения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00200"/>
            <a:ext cx="5257800" cy="91440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Музыкально-коммуникативная игра «Серенький козлик»</a:t>
            </a:r>
          </a:p>
          <a:p>
            <a:pPr algn="ctr">
              <a:buNone/>
            </a:pPr>
            <a:r>
              <a:rPr lang="ru-RU" sz="2000" b="1" dirty="0" smtClean="0"/>
              <a:t>				</a:t>
            </a:r>
          </a:p>
          <a:p>
            <a:pPr algn="ctr">
              <a:buNone/>
            </a:pPr>
            <a:r>
              <a:rPr lang="ru-RU" sz="2000" b="1" dirty="0" smtClean="0"/>
              <a:t> 				</a:t>
            </a:r>
            <a:endParaRPr lang="ru-RU" sz="2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5384800" cy="4038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334000" y="2971800"/>
            <a:ext cx="3505200" cy="2667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игры: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коммуникативных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навыков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музыкальной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игре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диалогом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98562"/>
          </a:xfrm>
        </p:spPr>
        <p:txBody>
          <a:bodyPr/>
          <a:lstStyle/>
          <a:p>
            <a:r>
              <a:rPr lang="ru-RU" dirty="0" smtClean="0"/>
              <a:t>Игра на детских музыкальных инструментах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828800"/>
            <a:ext cx="7696200" cy="33527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000" b="1" dirty="0" smtClean="0"/>
              <a:t>учит взаимодействовать друг с другом в оркестре,</a:t>
            </a:r>
          </a:p>
          <a:p>
            <a:r>
              <a:rPr lang="ru-RU" sz="2000" b="1" dirty="0" smtClean="0"/>
              <a:t>способствует положительному эмоциональному настрою от участия в совместной деятельности, </a:t>
            </a:r>
          </a:p>
          <a:p>
            <a:r>
              <a:rPr lang="ru-RU" sz="2000" b="1" dirty="0" smtClean="0"/>
              <a:t>развивает в детях чувство взаимной поддержки.  </a:t>
            </a:r>
          </a:p>
          <a:p>
            <a:r>
              <a:rPr lang="ru-RU" sz="2000" b="1" dirty="0" smtClean="0"/>
              <a:t>испытав радость успешного  коллективного </a:t>
            </a:r>
            <a:r>
              <a:rPr lang="ru-RU" sz="2000" b="1" dirty="0" err="1" smtClean="0"/>
              <a:t>музицирования</a:t>
            </a:r>
            <a:r>
              <a:rPr lang="ru-RU" sz="2000" b="1" dirty="0" smtClean="0"/>
              <a:t>,</a:t>
            </a:r>
          </a:p>
          <a:p>
            <a:pPr>
              <a:buNone/>
            </a:pPr>
            <a:r>
              <a:rPr lang="ru-RU" sz="2000" b="1" dirty="0" smtClean="0"/>
              <a:t>     ребенок начинает</a:t>
            </a:r>
          </a:p>
          <a:p>
            <a:pPr>
              <a:buNone/>
            </a:pPr>
            <a:r>
              <a:rPr lang="ru-RU" sz="2000" b="1" dirty="0" smtClean="0"/>
              <a:t>     более комфортно </a:t>
            </a:r>
          </a:p>
          <a:p>
            <a:pPr>
              <a:buNone/>
            </a:pPr>
            <a:r>
              <a:rPr lang="ru-RU" sz="2000" b="1" dirty="0" smtClean="0"/>
              <a:t>     чувствовать себя</a:t>
            </a:r>
          </a:p>
          <a:p>
            <a:pPr>
              <a:buNone/>
            </a:pPr>
            <a:r>
              <a:rPr lang="ru-RU" sz="2000" b="1" dirty="0" smtClean="0"/>
              <a:t>     и в качестве </a:t>
            </a:r>
          </a:p>
          <a:p>
            <a:pPr>
              <a:buNone/>
            </a:pPr>
            <a:r>
              <a:rPr lang="ru-RU" sz="2000" b="1" dirty="0" smtClean="0"/>
              <a:t>     исполнителя-</a:t>
            </a:r>
          </a:p>
          <a:p>
            <a:pPr>
              <a:buNone/>
            </a:pPr>
            <a:r>
              <a:rPr lang="ru-RU" sz="2000" b="1" dirty="0" smtClean="0"/>
              <a:t>     солиста.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657600"/>
            <a:ext cx="5258003" cy="262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724400" y="63246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«Овощной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оркестр»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	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25438"/>
            <a:ext cx="8839200" cy="1731962"/>
          </a:xfrm>
        </p:spPr>
        <p:txBody>
          <a:bodyPr/>
          <a:lstStyle/>
          <a:p>
            <a:r>
              <a:rPr lang="ru-RU" dirty="0" smtClean="0"/>
              <a:t>Музыкально-театрализованная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438400"/>
            <a:ext cx="7543800" cy="3429000"/>
          </a:xfrm>
          <a:solidFill>
            <a:srgbClr val="CCFFCC"/>
          </a:solidFill>
        </p:spPr>
        <p:txBody>
          <a:bodyPr/>
          <a:lstStyle/>
          <a:p>
            <a:pPr algn="r"/>
            <a:r>
              <a:rPr lang="ru-RU" sz="2000" b="1" dirty="0" smtClean="0"/>
              <a:t>формирует навыки общения в новых ролях,</a:t>
            </a:r>
          </a:p>
          <a:p>
            <a:pPr algn="r"/>
            <a:r>
              <a:rPr lang="ru-RU" sz="2000" b="1" dirty="0" smtClean="0"/>
              <a:t>формирует навыки публичного выступления,</a:t>
            </a:r>
          </a:p>
          <a:p>
            <a:pPr algn="r"/>
            <a:r>
              <a:rPr lang="ru-RU" sz="2000" b="1" dirty="0" smtClean="0"/>
              <a:t>развивает фантазию,</a:t>
            </a:r>
          </a:p>
          <a:p>
            <a:pPr algn="r"/>
            <a:r>
              <a:rPr lang="ru-RU" sz="2000" b="1" dirty="0" smtClean="0"/>
              <a:t>воспитывает чувство </a:t>
            </a:r>
          </a:p>
          <a:p>
            <a:pPr>
              <a:buNone/>
            </a:pPr>
            <a:r>
              <a:rPr lang="ru-RU" sz="2000" b="1" dirty="0" smtClean="0"/>
              <a:t>		                                                             ответственности</a:t>
            </a:r>
          </a:p>
          <a:p>
            <a:pPr algn="r">
              <a:buNone/>
            </a:pPr>
            <a:r>
              <a:rPr lang="ru-RU" sz="2000" b="1" dirty="0" smtClean="0"/>
              <a:t> за общее дело, </a:t>
            </a:r>
          </a:p>
          <a:p>
            <a:pPr algn="r">
              <a:buNone/>
            </a:pPr>
            <a:r>
              <a:rPr lang="ru-RU" sz="2000" b="1" dirty="0" smtClean="0"/>
              <a:t>уважение к творчеству </a:t>
            </a:r>
          </a:p>
          <a:p>
            <a:pPr algn="r">
              <a:buNone/>
            </a:pPr>
            <a:r>
              <a:rPr lang="ru-RU" sz="2000" b="1" dirty="0" smtClean="0"/>
              <a:t>товарищей.</a:t>
            </a:r>
          </a:p>
          <a:p>
            <a:endParaRPr lang="ru-RU" sz="2000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5486400" cy="301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381000" y="6324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Музыкальная сказка «Курочка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Ряба»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	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www.themegallery.com</a:t>
            </a:r>
          </a:p>
        </p:txBody>
      </p:sp>
      <p:pic>
        <p:nvPicPr>
          <p:cNvPr id="37891" name="Picture 11" descr="C:\Users\Ольга\Desktop\де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405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5457825" cy="1470025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5400" smtClean="0"/>
              <a:t>Благодарим</a:t>
            </a:r>
            <a:br>
              <a:rPr lang="ru-RU" sz="5400" smtClean="0"/>
            </a:br>
            <a:r>
              <a:rPr lang="ru-RU" sz="5400" smtClean="0"/>
              <a:t>за внимание!</a:t>
            </a:r>
            <a:endParaRPr lang="en-US" sz="5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Проблема общения</a:t>
            </a: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gray">
          <a:xfrm>
            <a:off x="4419600" y="2286000"/>
            <a:ext cx="4114800" cy="213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1C797"/>
              </a:gs>
            </a:gsLst>
            <a:lin ang="5400000" scaled="1"/>
          </a:gradFill>
          <a:ln w="1270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 typeface="Arial" charset="0"/>
              <a:buChar char="•"/>
            </a:pPr>
            <a:r>
              <a:rPr lang="ru-RU" sz="2000" dirty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влияние </a:t>
            </a:r>
            <a:r>
              <a:rPr lang="ru-RU" sz="2000" b="1" dirty="0" err="1" smtClean="0">
                <a:solidFill>
                  <a:srgbClr val="0000FF"/>
                </a:solidFill>
              </a:rPr>
              <a:t>гаджетов</a:t>
            </a:r>
            <a:r>
              <a:rPr lang="ru-RU" sz="2000" b="1" dirty="0" smtClean="0">
                <a:solidFill>
                  <a:srgbClr val="0000FF"/>
                </a:solidFill>
              </a:rPr>
              <a:t>, </a:t>
            </a:r>
            <a:endParaRPr lang="ru-RU" sz="2000" b="1" dirty="0">
              <a:solidFill>
                <a:srgbClr val="0000FF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ru-RU" sz="2000" b="1" dirty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ускорение темпа жизни, </a:t>
            </a:r>
            <a:endParaRPr lang="ru-RU" sz="2000" b="1" dirty="0">
              <a:solidFill>
                <a:srgbClr val="0000FF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</a:rPr>
              <a:t> искажение </a:t>
            </a:r>
            <a:r>
              <a:rPr lang="ru-RU" sz="2000" b="1" dirty="0">
                <a:solidFill>
                  <a:srgbClr val="0000FF"/>
                </a:solidFill>
              </a:rPr>
              <a:t>самооценки, </a:t>
            </a:r>
          </a:p>
          <a:p>
            <a:pPr algn="l">
              <a:buFont typeface="Arial" charset="0"/>
              <a:buChar char="•"/>
            </a:pPr>
            <a:r>
              <a:rPr lang="ru-RU" sz="2000" b="1" dirty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отсутствие живого общения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3318" name="AutoShape 12"/>
          <p:cNvSpPr>
            <a:spLocks noChangeArrowheads="1"/>
          </p:cNvSpPr>
          <p:nvPr/>
        </p:nvSpPr>
        <p:spPr bwMode="invGray">
          <a:xfrm>
            <a:off x="4800600" y="1295400"/>
            <a:ext cx="29718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AutoShape 12"/>
          <p:cNvSpPr>
            <a:spLocks noChangeArrowheads="1"/>
          </p:cNvSpPr>
          <p:nvPr/>
        </p:nvSpPr>
        <p:spPr bwMode="invGray">
          <a:xfrm>
            <a:off x="4343400" y="4800600"/>
            <a:ext cx="29718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12"/>
          <p:cNvSpPr>
            <a:spLocks noChangeArrowheads="1"/>
          </p:cNvSpPr>
          <p:nvPr/>
        </p:nvSpPr>
        <p:spPr bwMode="gray">
          <a:xfrm>
            <a:off x="1752600" y="5715000"/>
            <a:ext cx="7239000" cy="990600"/>
          </a:xfrm>
          <a:prstGeom prst="roundRect">
            <a:avLst>
              <a:gd name="adj" fmla="val 50000"/>
            </a:avLst>
          </a:prstGeom>
          <a:solidFill>
            <a:srgbClr val="F8ED08">
              <a:alpha val="50195"/>
            </a:srgb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/>
              <a:t>искаженное представление детей </a:t>
            </a:r>
          </a:p>
          <a:p>
            <a:r>
              <a:rPr lang="ru-RU" sz="2000" b="1" dirty="0" smtClean="0"/>
              <a:t>о нормах взаимодействия с обществом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Арсюра\Desktop\0b5aff132a329db1113b37fbe86f42a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373999" cy="3045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Актуальность</a:t>
            </a:r>
            <a:endParaRPr lang="en-US" dirty="0" smtClean="0"/>
          </a:p>
        </p:txBody>
      </p:sp>
      <p:pic>
        <p:nvPicPr>
          <p:cNvPr id="3074" name="Picture 2" descr="C:\Users\Арсюра\Desktop\2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528" y="3657600"/>
            <a:ext cx="4585071" cy="2971799"/>
          </a:xfrm>
          <a:prstGeom prst="rect">
            <a:avLst/>
          </a:prstGeom>
          <a:noFill/>
        </p:spPr>
      </p:pic>
      <p:sp>
        <p:nvSpPr>
          <p:cNvPr id="6" name="AutoShape 14"/>
          <p:cNvSpPr>
            <a:spLocks noChangeArrowheads="1"/>
          </p:cNvSpPr>
          <p:nvPr/>
        </p:nvSpPr>
        <p:spPr bwMode="gray">
          <a:xfrm>
            <a:off x="0" y="1447800"/>
            <a:ext cx="5943600" cy="457200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rgbClr val="CCFFCC"/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defRPr/>
            </a:pPr>
            <a:r>
              <a:rPr lang="ru-RU" sz="2000" b="1" dirty="0" smtClean="0"/>
              <a:t>-  Дошкольный </a:t>
            </a:r>
            <a:r>
              <a:rPr lang="ru-RU" sz="2000" b="1" dirty="0"/>
              <a:t>возраст – </a:t>
            </a:r>
            <a:endParaRPr lang="ru-RU" sz="2000" b="1" dirty="0" smtClean="0"/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ru-RU" sz="2000" b="1" dirty="0" err="1" smtClean="0"/>
              <a:t>сензитивный</a:t>
            </a:r>
            <a:r>
              <a:rPr lang="ru-RU" sz="2000" b="1" dirty="0" smtClean="0"/>
              <a:t> период формирования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ru-RU" sz="2000" b="1" dirty="0" smtClean="0"/>
              <a:t>коммуникативных навыков.</a:t>
            </a:r>
            <a:endParaRPr lang="ru-RU" sz="2000" b="1" dirty="0"/>
          </a:p>
          <a:p>
            <a:pPr marL="742950" lvl="1" indent="-285750" algn="l">
              <a:spcBef>
                <a:spcPct val="20000"/>
              </a:spcBef>
              <a:buFontTx/>
              <a:buChar char="-"/>
              <a:defRPr/>
            </a:pPr>
            <a:r>
              <a:rPr lang="ru-RU" sz="2000" b="1" dirty="0" smtClean="0"/>
              <a:t>Умение ребёнка позитивно 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ru-RU" sz="2000" b="1" dirty="0" smtClean="0"/>
              <a:t>общаться позволяет ему комфортно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ru-RU" sz="2000" b="1" dirty="0" smtClean="0"/>
              <a:t>жить в обществе людей.</a:t>
            </a:r>
          </a:p>
          <a:p>
            <a:pPr marL="742950" lvl="1" indent="-285750" algn="l">
              <a:spcBef>
                <a:spcPct val="20000"/>
              </a:spcBef>
              <a:buFontTx/>
              <a:buChar char="-"/>
              <a:defRPr/>
            </a:pPr>
            <a:r>
              <a:rPr lang="ru-RU" sz="2000" b="1" dirty="0" smtClean="0"/>
              <a:t>Игры в сопровождении музыки 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ru-RU" sz="2000" b="1" dirty="0" smtClean="0"/>
              <a:t>обладают особенными возможностями 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ru-RU" sz="2000" b="1" dirty="0" smtClean="0"/>
              <a:t>в развитии у детей навыков общения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endParaRPr lang="ru-RU" sz="2000" b="1" dirty="0" smtClean="0"/>
          </a:p>
          <a:p>
            <a:pPr marL="742950" lvl="1" indent="-285750" algn="l">
              <a:spcBef>
                <a:spcPct val="20000"/>
              </a:spcBef>
              <a:defRPr/>
            </a:pPr>
            <a:endParaRPr lang="ru-RU" sz="2000" b="1" dirty="0" smtClean="0"/>
          </a:p>
          <a:p>
            <a:pPr marL="742950" lvl="1" indent="-285750" algn="l">
              <a:spcBef>
                <a:spcPct val="20000"/>
              </a:spcBef>
              <a:defRPr/>
            </a:pPr>
            <a:endParaRPr lang="ru-RU" dirty="0"/>
          </a:p>
          <a:p>
            <a:pPr marL="742950" lvl="1" indent="-285750" algn="l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 Г. Куприна:</a:t>
            </a:r>
            <a:endParaRPr lang="ru-RU" dirty="0"/>
          </a:p>
        </p:txBody>
      </p:sp>
      <p:pic>
        <p:nvPicPr>
          <p:cNvPr id="1026" name="Picture 2" descr="C:\Users\Арсюра\Desktop\item_1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5124450" cy="3843338"/>
          </a:xfrm>
          <a:prstGeom prst="rect">
            <a:avLst/>
          </a:prstGeom>
          <a:noFill/>
        </p:spPr>
      </p:pic>
      <p:sp>
        <p:nvSpPr>
          <p:cNvPr id="7" name="Текст 2"/>
          <p:cNvSpPr txBox="1">
            <a:spLocks/>
          </p:cNvSpPr>
          <p:nvPr/>
        </p:nvSpPr>
        <p:spPr bwMode="gray">
          <a:xfrm>
            <a:off x="3657600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Музыкально-игровая деятельность – это игра, которая сопровождается звучанием музыки. Общение в 			процессе музыкальной 		игры — это обмен 			информацией между 			педагогами и детьми 			или детьми между 			собой при помощи 			пения,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музицирования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		жестов и мимики».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10461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Музыкально-игровая деятельность:</a:t>
            </a:r>
          </a:p>
        </p:txBody>
      </p:sp>
      <p:pic>
        <p:nvPicPr>
          <p:cNvPr id="5124" name="Picture 5" descr="DP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YG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RY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63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9" name="AutoShape 11"/>
          <p:cNvSpPr>
            <a:spLocks noChangeArrowheads="1"/>
          </p:cNvSpPr>
          <p:nvPr/>
        </p:nvSpPr>
        <p:spPr bwMode="gray">
          <a:xfrm>
            <a:off x="1447800" y="1752600"/>
            <a:ext cx="7467600" cy="9906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 b="1" dirty="0" smtClean="0"/>
              <a:t>является наиболее естественной и доступной </a:t>
            </a:r>
          </a:p>
          <a:p>
            <a:pPr marL="342900" indent="-342900">
              <a:defRPr/>
            </a:pPr>
            <a:r>
              <a:rPr lang="ru-RU" sz="2000" b="1" dirty="0" smtClean="0"/>
              <a:t>для развития общения ребенка</a:t>
            </a:r>
            <a:endParaRPr lang="ru-RU" sz="2000" b="1" dirty="0">
              <a:latin typeface="Arial" charset="0"/>
            </a:endParaRPr>
          </a:p>
        </p:txBody>
      </p:sp>
      <p:sp>
        <p:nvSpPr>
          <p:cNvPr id="89100" name="AutoShape 12"/>
          <p:cNvSpPr>
            <a:spLocks noChangeArrowheads="1"/>
          </p:cNvSpPr>
          <p:nvPr/>
        </p:nvSpPr>
        <p:spPr bwMode="ltGray">
          <a:xfrm>
            <a:off x="1447800" y="3124200"/>
            <a:ext cx="7543800" cy="914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 b="1" dirty="0" smtClean="0"/>
              <a:t>обладает высокой экспрессивностью </a:t>
            </a:r>
          </a:p>
          <a:p>
            <a:pPr marL="342900" indent="-342900">
              <a:defRPr/>
            </a:pPr>
            <a:r>
              <a:rPr lang="ru-RU" sz="2000" b="1" dirty="0" smtClean="0"/>
              <a:t>и эмоциональностью</a:t>
            </a:r>
            <a:endParaRPr lang="ru-RU" sz="2000" b="1" dirty="0">
              <a:latin typeface="Arial" charset="0"/>
            </a:endParaRPr>
          </a:p>
        </p:txBody>
      </p:sp>
      <p:sp>
        <p:nvSpPr>
          <p:cNvPr id="89101" name="AutoShape 13"/>
          <p:cNvSpPr>
            <a:spLocks noChangeArrowheads="1"/>
          </p:cNvSpPr>
          <p:nvPr/>
        </p:nvSpPr>
        <p:spPr bwMode="gray">
          <a:xfrm>
            <a:off x="1447800" y="4419600"/>
            <a:ext cx="7696200" cy="914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 b="1" dirty="0" smtClean="0"/>
              <a:t>не требует от ребенка специальной </a:t>
            </a:r>
          </a:p>
          <a:p>
            <a:pPr marL="342900" indent="-342900">
              <a:defRPr/>
            </a:pPr>
            <a:r>
              <a:rPr lang="ru-RU" sz="2000" b="1" dirty="0" smtClean="0"/>
              <a:t>и сложной подготовки</a:t>
            </a:r>
            <a:endParaRPr lang="ru-RU" sz="2000" b="1" dirty="0">
              <a:latin typeface="Arial" charset="0"/>
            </a:endParaRPr>
          </a:p>
        </p:txBody>
      </p:sp>
      <p:sp>
        <p:nvSpPr>
          <p:cNvPr id="89102" name="AutoShape 14"/>
          <p:cNvSpPr>
            <a:spLocks noChangeArrowheads="1"/>
          </p:cNvSpPr>
          <p:nvPr/>
        </p:nvSpPr>
        <p:spPr bwMode="gray">
          <a:xfrm>
            <a:off x="1447800" y="5486400"/>
            <a:ext cx="7543800" cy="12192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 b="1" dirty="0" smtClean="0"/>
              <a:t>позволяет эффективно развивать вербальную </a:t>
            </a:r>
          </a:p>
          <a:p>
            <a:pPr marL="342900" indent="-342900">
              <a:defRPr/>
            </a:pPr>
            <a:r>
              <a:rPr lang="ru-RU" sz="2000" b="1" dirty="0" smtClean="0"/>
              <a:t>и невербальную коммуникацию</a:t>
            </a:r>
          </a:p>
          <a:p>
            <a:pPr marL="342900" indent="-342900">
              <a:defRPr/>
            </a:pPr>
            <a:r>
              <a:rPr lang="ru-RU" sz="2000" b="1" dirty="0" smtClean="0"/>
              <a:t> в интересных и доступных формах</a:t>
            </a:r>
            <a:endParaRPr lang="ru-RU" sz="2000" b="1" dirty="0">
              <a:latin typeface="Arial" charset="0"/>
            </a:endParaRPr>
          </a:p>
        </p:txBody>
      </p:sp>
      <p:pic>
        <p:nvPicPr>
          <p:cNvPr id="24" name="Picture 8" descr="YG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Цель:</a:t>
            </a:r>
            <a:endParaRPr lang="en-US" dirty="0" smtClean="0"/>
          </a:p>
        </p:txBody>
      </p:sp>
      <p:sp>
        <p:nvSpPr>
          <p:cNvPr id="4099" name="AutoShape 15"/>
          <p:cNvSpPr>
            <a:spLocks noChangeArrowheads="1"/>
          </p:cNvSpPr>
          <p:nvPr/>
        </p:nvSpPr>
        <p:spPr bwMode="gray">
          <a:xfrm>
            <a:off x="3276600" y="1295400"/>
            <a:ext cx="5410200" cy="3200400"/>
          </a:xfrm>
          <a:prstGeom prst="roundRect">
            <a:avLst>
              <a:gd name="adj" fmla="val 7912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развитие навыков музыкально-игровой деятельности и творческой активности у дошкольников посредством музыкально-коммуникативных игр</a:t>
            </a:r>
            <a:endParaRPr lang="ru-RU" sz="2000" b="1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1524000" y="4419600"/>
            <a:ext cx="6400800" cy="224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 noChangeArrowheads="1"/>
          </p:cNvSpPr>
          <p:nvPr/>
        </p:nvSpPr>
        <p:spPr bwMode="ltGray">
          <a:xfrm>
            <a:off x="533400" y="2057400"/>
            <a:ext cx="2362200" cy="19050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99FF99"/>
              </a:gs>
              <a:gs pos="100000">
                <a:srgbClr val="99FF99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Направления:</a:t>
            </a:r>
          </a:p>
        </p:txBody>
      </p:sp>
      <p:sp>
        <p:nvSpPr>
          <p:cNvPr id="7" name="AutoShape 49"/>
          <p:cNvSpPr>
            <a:spLocks noChangeArrowheads="1"/>
          </p:cNvSpPr>
          <p:nvPr/>
        </p:nvSpPr>
        <p:spPr bwMode="gray">
          <a:xfrm flipV="1">
            <a:off x="0" y="1752600"/>
            <a:ext cx="4495800" cy="1143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 flipV="1">
            <a:off x="4419600" y="1524000"/>
            <a:ext cx="44958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54"/>
          <p:cNvSpPr>
            <a:spLocks noChangeArrowheads="1"/>
          </p:cNvSpPr>
          <p:nvPr/>
        </p:nvSpPr>
        <p:spPr bwMode="gray">
          <a:xfrm rot="5400000">
            <a:off x="457200" y="2819400"/>
            <a:ext cx="3657600" cy="38100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2" name="Freeform 57"/>
          <p:cNvSpPr>
            <a:spLocks/>
          </p:cNvSpPr>
          <p:nvPr/>
        </p:nvSpPr>
        <p:spPr bwMode="gray">
          <a:xfrm>
            <a:off x="381000" y="2971800"/>
            <a:ext cx="3733800" cy="539750"/>
          </a:xfrm>
          <a:custGeom>
            <a:avLst/>
            <a:gdLst>
              <a:gd name="T0" fmla="*/ 43907705 w 1260"/>
              <a:gd name="T1" fmla="*/ 997705739 h 292"/>
              <a:gd name="T2" fmla="*/ 1686018221 w 1260"/>
              <a:gd name="T3" fmla="*/ 0 h 292"/>
              <a:gd name="T4" fmla="*/ 2147483647 w 1260"/>
              <a:gd name="T5" fmla="*/ 0 h 292"/>
              <a:gd name="T6" fmla="*/ 2147483647 w 1260"/>
              <a:gd name="T7" fmla="*/ 994289788 h 292"/>
              <a:gd name="T8" fmla="*/ 43907705 w 1260"/>
              <a:gd name="T9" fmla="*/ 997705739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0"/>
              <a:gd name="T16" fmla="*/ 0 h 292"/>
              <a:gd name="T17" fmla="*/ 1260 w 1260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381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Text Box 59"/>
          <p:cNvSpPr txBox="1">
            <a:spLocks noChangeArrowheads="1"/>
          </p:cNvSpPr>
          <p:nvPr/>
        </p:nvSpPr>
        <p:spPr bwMode="gray">
          <a:xfrm>
            <a:off x="533400" y="4191000"/>
            <a:ext cx="3505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ru-RU" dirty="0" smtClean="0"/>
              <a:t>проведение бесед и консультаций, размещение консультационного материала в папках-передвижках</a:t>
            </a:r>
            <a:endParaRPr lang="en-US" b="1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black">
          <a:xfrm>
            <a:off x="685800" y="1905000"/>
            <a:ext cx="3124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Работа с родителями</a:t>
            </a:r>
            <a:endParaRPr lang="en-US" sz="2000" b="1" dirty="0"/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gray">
          <a:xfrm rot="5400000">
            <a:off x="5029200" y="2895600"/>
            <a:ext cx="3581400" cy="37338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78" name="Freeform 25"/>
          <p:cNvSpPr>
            <a:spLocks/>
          </p:cNvSpPr>
          <p:nvPr/>
        </p:nvSpPr>
        <p:spPr bwMode="gray">
          <a:xfrm>
            <a:off x="4953000" y="2971800"/>
            <a:ext cx="3657600" cy="615950"/>
          </a:xfrm>
          <a:custGeom>
            <a:avLst/>
            <a:gdLst>
              <a:gd name="T0" fmla="*/ 42132064 w 1260"/>
              <a:gd name="T1" fmla="*/ 1299295883 h 292"/>
              <a:gd name="T2" fmla="*/ 1617904624 w 1260"/>
              <a:gd name="T3" fmla="*/ 0 h 292"/>
              <a:gd name="T4" fmla="*/ 2147483647 w 1260"/>
              <a:gd name="T5" fmla="*/ 0 h 292"/>
              <a:gd name="T6" fmla="*/ 2147483647 w 1260"/>
              <a:gd name="T7" fmla="*/ 1294847123 h 292"/>
              <a:gd name="T8" fmla="*/ 42132064 w 1260"/>
              <a:gd name="T9" fmla="*/ 1299295883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0"/>
              <a:gd name="T16" fmla="*/ 0 h 292"/>
              <a:gd name="T17" fmla="*/ 1260 w 1260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381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Text Box 10"/>
          <p:cNvSpPr txBox="1">
            <a:spLocks noChangeArrowheads="1"/>
          </p:cNvSpPr>
          <p:nvPr/>
        </p:nvSpPr>
        <p:spPr bwMode="black">
          <a:xfrm>
            <a:off x="4953000" y="1905000"/>
            <a:ext cx="3429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Работа на музыкальных занятиях</a:t>
            </a:r>
            <a:endParaRPr lang="en-US" sz="2000" b="1" dirty="0"/>
          </a:p>
        </p:txBody>
      </p:sp>
      <p:sp>
        <p:nvSpPr>
          <p:cNvPr id="11280" name="Text Box 59"/>
          <p:cNvSpPr txBox="1">
            <a:spLocks noChangeArrowheads="1"/>
          </p:cNvSpPr>
          <p:nvPr/>
        </p:nvSpPr>
        <p:spPr bwMode="gray">
          <a:xfrm>
            <a:off x="5029200" y="3581400"/>
            <a:ext cx="3505200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ru-RU" dirty="0" smtClean="0"/>
              <a:t>включение разнообразных коммуникативных игр,  упражнений, заданий и ситуаций, связанных с организацией взаимодействия участников образовательно-воспитательного процесса в музыкально-игровую деятельность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7696200" cy="3809999"/>
          </a:xfrm>
          <a:solidFill>
            <a:srgbClr val="FFFF99"/>
          </a:solidFill>
        </p:spPr>
        <p:txBody>
          <a:bodyPr/>
          <a:lstStyle/>
          <a:p>
            <a:endParaRPr lang="ru-RU" sz="2000" b="1" dirty="0" smtClean="0"/>
          </a:p>
          <a:p>
            <a:r>
              <a:rPr lang="ru-RU" sz="2000" b="1" dirty="0" smtClean="0"/>
              <a:t>объединяет детей,</a:t>
            </a:r>
          </a:p>
          <a:p>
            <a:r>
              <a:rPr lang="ru-RU" sz="2000" b="1" dirty="0" smtClean="0"/>
              <a:t>создает условия для их эмоционального музыкального общения,</a:t>
            </a:r>
          </a:p>
          <a:p>
            <a:r>
              <a:rPr lang="ru-RU" sz="2000" b="1" dirty="0" smtClean="0"/>
              <a:t>развивает умение подстраивать свой голос под голос товарища,</a:t>
            </a:r>
          </a:p>
          <a:p>
            <a:r>
              <a:rPr lang="ru-RU" sz="2000" b="1" dirty="0" smtClean="0"/>
              <a:t>избавляет ребенка </a:t>
            </a:r>
          </a:p>
          <a:p>
            <a:pPr>
              <a:buNone/>
            </a:pPr>
            <a:r>
              <a:rPr lang="ru-RU" sz="2000" b="1" dirty="0" smtClean="0"/>
              <a:t>	от страха </a:t>
            </a:r>
          </a:p>
          <a:p>
            <a:pPr>
              <a:buNone/>
            </a:pPr>
            <a:r>
              <a:rPr lang="ru-RU" sz="2000" b="1" dirty="0" smtClean="0"/>
              <a:t>	публичного </a:t>
            </a:r>
          </a:p>
          <a:p>
            <a:pPr>
              <a:buNone/>
            </a:pPr>
            <a:r>
              <a:rPr lang="ru-RU" sz="2000" b="1" dirty="0" smtClean="0"/>
              <a:t>	выступления.</a:t>
            </a:r>
          </a:p>
          <a:p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0"/>
            <a:ext cx="5165239" cy="317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black">
          <a:xfrm>
            <a:off x="3733800" y="6248400"/>
            <a:ext cx="4953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Упражнение «По дороге Петя шел»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Слушание музыки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295401"/>
            <a:ext cx="7543800" cy="3124200"/>
          </a:xfrm>
          <a:solidFill>
            <a:srgbClr val="CCFFCC"/>
          </a:solidFill>
        </p:spPr>
        <p:txBody>
          <a:bodyPr/>
          <a:lstStyle/>
          <a:p>
            <a:pPr algn="r"/>
            <a:endParaRPr lang="ru-RU" sz="2000" b="1" dirty="0" smtClean="0"/>
          </a:p>
          <a:p>
            <a:pPr algn="r"/>
            <a:r>
              <a:rPr lang="ru-RU" sz="2000" b="1" dirty="0" smtClean="0"/>
              <a:t>развивает слуховое внимание,</a:t>
            </a:r>
          </a:p>
          <a:p>
            <a:pPr algn="r"/>
            <a:r>
              <a:rPr lang="ru-RU" sz="2000" b="1" dirty="0" smtClean="0"/>
              <a:t>формирует умение поделиться </a:t>
            </a:r>
          </a:p>
          <a:p>
            <a:pPr algn="r">
              <a:buNone/>
            </a:pPr>
            <a:r>
              <a:rPr lang="ru-RU" sz="2000" b="1" dirty="0" smtClean="0"/>
              <a:t>своими впечатлениями </a:t>
            </a:r>
          </a:p>
          <a:p>
            <a:pPr algn="r">
              <a:buNone/>
            </a:pPr>
            <a:r>
              <a:rPr lang="ru-RU" sz="2000" b="1" dirty="0" smtClean="0"/>
              <a:t>от услышанного,</a:t>
            </a:r>
          </a:p>
          <a:p>
            <a:pPr algn="r"/>
            <a:r>
              <a:rPr lang="ru-RU" sz="2000" b="1" dirty="0" smtClean="0"/>
              <a:t>воспитывает </a:t>
            </a:r>
          </a:p>
          <a:p>
            <a:pPr algn="r">
              <a:buNone/>
            </a:pPr>
            <a:r>
              <a:rPr lang="ru-RU" sz="2000" b="1" dirty="0" smtClean="0"/>
              <a:t>культуру слушания </a:t>
            </a:r>
          </a:p>
          <a:p>
            <a:pPr algn="r">
              <a:buNone/>
            </a:pPr>
            <a:r>
              <a:rPr lang="ru-RU" sz="2000" b="1" dirty="0" smtClean="0"/>
              <a:t>и культуру общения,</a:t>
            </a:r>
          </a:p>
          <a:p>
            <a:endParaRPr lang="ru-RU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564268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black">
          <a:xfrm>
            <a:off x="914400" y="6248400"/>
            <a:ext cx="4343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Игра «Угадай песню»</a:t>
            </a:r>
            <a:endParaRPr lang="en-US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</TotalTime>
  <Words>511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Symbol</vt:lpstr>
      <vt:lpstr>Times New Roman</vt:lpstr>
      <vt:lpstr>Default Design</vt:lpstr>
      <vt:lpstr>Развитие музыкально-игровых навыков и творческой активности у дошкольников посредством музыкально-коммуникативных игр</vt:lpstr>
      <vt:lpstr>Проблема общения</vt:lpstr>
      <vt:lpstr>Актуальность</vt:lpstr>
      <vt:lpstr>Н. Г. Куприна:</vt:lpstr>
      <vt:lpstr>Музыкально-игровая деятельность:</vt:lpstr>
      <vt:lpstr>Цель:</vt:lpstr>
      <vt:lpstr>Направления:</vt:lpstr>
      <vt:lpstr>Пение </vt:lpstr>
      <vt:lpstr>Слушание музыки </vt:lpstr>
      <vt:lpstr>Слушание музыки </vt:lpstr>
      <vt:lpstr>Музыкально-ритмические движения</vt:lpstr>
      <vt:lpstr>Музыкально-ритмические движения</vt:lpstr>
      <vt:lpstr>Игра на детских музыкальных инструментах </vt:lpstr>
      <vt:lpstr>Музыкально-театрализованная деятельность</vt:lpstr>
      <vt:lpstr>Благодарим за внимание!</vt:lpstr>
    </vt:vector>
  </TitlesOfParts>
  <Company>Guild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Pro</cp:lastModifiedBy>
  <cp:revision>242</cp:revision>
  <dcterms:created xsi:type="dcterms:W3CDTF">2008-03-10T09:13:42Z</dcterms:created>
  <dcterms:modified xsi:type="dcterms:W3CDTF">2024-04-01T08:06:46Z</dcterms:modified>
</cp:coreProperties>
</file>