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3" r:id="rId7"/>
    <p:sldId id="267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06990" y="5805264"/>
            <a:ext cx="5637010" cy="882119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Презентацию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Воспитатель 1 категории Садофьева О. 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268760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80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Граттаж</a:t>
            </a:r>
            <a:endParaRPr lang="ru-RU" sz="8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469932"/>
            <a:ext cx="6120680" cy="3119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65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8964488" cy="5837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ru-RU" sz="2800" i="1" dirty="0" err="1">
                <a:latin typeface="Comic Sans MS" pitchFamily="66" charset="0"/>
              </a:rPr>
              <a:t>Граттаж</a:t>
            </a:r>
            <a:r>
              <a:rPr lang="ru-RU" sz="2800" i="1" dirty="0">
                <a:latin typeface="Comic Sans MS" pitchFamily="66" charset="0"/>
              </a:rPr>
              <a:t> (от франц. </a:t>
            </a:r>
            <a:r>
              <a:rPr lang="ru-RU" sz="2800" i="1" dirty="0" err="1">
                <a:latin typeface="Comic Sans MS" pitchFamily="66" charset="0"/>
              </a:rPr>
              <a:t>Gratter</a:t>
            </a:r>
            <a:r>
              <a:rPr lang="ru-RU" sz="2800" i="1" dirty="0">
                <a:latin typeface="Comic Sans MS" pitchFamily="66" charset="0"/>
              </a:rPr>
              <a:t> — скрести, царапать) — это способ выполнения рисунка путем процарапывания острым инструментом бумаги или картона, залитых тушью или черной гуашью.</a:t>
            </a:r>
          </a:p>
          <a:p>
            <a:pPr algn="just" fontAlgn="base">
              <a:lnSpc>
                <a:spcPct val="150000"/>
              </a:lnSpc>
            </a:pPr>
            <a:r>
              <a:rPr lang="ru-RU" sz="2800" i="1" dirty="0">
                <a:latin typeface="Comic Sans MS" pitchFamily="66" charset="0"/>
              </a:rPr>
              <a:t>Другое название техники — </a:t>
            </a:r>
            <a:r>
              <a:rPr lang="ru-RU" sz="2800" i="1" dirty="0" err="1">
                <a:latin typeface="Comic Sans MS" pitchFamily="66" charset="0"/>
              </a:rPr>
              <a:t>воскография</a:t>
            </a:r>
            <a:r>
              <a:rPr lang="ru-RU" sz="2800" i="1" dirty="0">
                <a:latin typeface="Comic Sans MS" pitchFamily="66" charset="0"/>
              </a:rPr>
              <a:t>, иногда ее также называют царапкой. Рисунки, выполненные в технике </a:t>
            </a:r>
            <a:r>
              <a:rPr lang="ru-RU" sz="2800" i="1" dirty="0" err="1">
                <a:latin typeface="Comic Sans MS" pitchFamily="66" charset="0"/>
              </a:rPr>
              <a:t>граттаж</a:t>
            </a:r>
            <a:r>
              <a:rPr lang="ru-RU" sz="2800" i="1" dirty="0">
                <a:latin typeface="Comic Sans MS" pitchFamily="66" charset="0"/>
              </a:rPr>
              <a:t>, отличаются контрастом белых линий и черного фона, и похожи на гравюры.</a:t>
            </a:r>
          </a:p>
        </p:txBody>
      </p:sp>
    </p:spTree>
    <p:extLst>
      <p:ext uri="{BB962C8B-B14F-4D97-AF65-F5344CB8AC3E}">
        <p14:creationId xmlns:p14="http://schemas.microsoft.com/office/powerpoint/2010/main" val="119186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52387"/>
            <a:ext cx="4762500" cy="675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73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112276"/>
            <a:ext cx="65550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Comic Sans MS" pitchFamily="66" charset="0"/>
              </a:rPr>
              <a:t>Для работы Тебе понадобятся:</a:t>
            </a:r>
            <a:endParaRPr lang="ru-RU" sz="3200" dirty="0"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582341"/>
            <a:ext cx="871296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Wingdings" pitchFamily="2" charset="2"/>
              <a:buChar char="v"/>
            </a:pPr>
            <a:r>
              <a:rPr lang="ru-RU" sz="2800" dirty="0" smtClean="0">
                <a:latin typeface="Comic Sans MS" pitchFamily="66" charset="0"/>
              </a:rPr>
              <a:t>Белый картон</a:t>
            </a:r>
            <a:r>
              <a:rPr lang="ru-RU" sz="2800" dirty="0">
                <a:latin typeface="Comic Sans MS" pitchFamily="66" charset="0"/>
              </a:rPr>
              <a:t>;</a:t>
            </a:r>
            <a:endParaRPr lang="ru-RU" sz="2800" dirty="0">
              <a:latin typeface="Comic Sans MS" pitchFamily="66" charset="0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ru-RU" sz="2800" dirty="0" smtClean="0">
                <a:latin typeface="Comic Sans MS" pitchFamily="66" charset="0"/>
              </a:rPr>
              <a:t>Восковые мелки</a:t>
            </a:r>
            <a:r>
              <a:rPr lang="ru-RU" sz="2800" dirty="0" smtClean="0">
                <a:latin typeface="Comic Sans MS" pitchFamily="66" charset="0"/>
              </a:rPr>
              <a:t>;</a:t>
            </a:r>
            <a:endParaRPr lang="ru-RU" sz="2800" dirty="0">
              <a:latin typeface="Comic Sans MS" pitchFamily="66" charset="0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ru-RU" sz="2800" dirty="0">
                <a:latin typeface="Comic Sans MS" pitchFamily="66" charset="0"/>
              </a:rPr>
              <a:t>Р</a:t>
            </a:r>
            <a:r>
              <a:rPr lang="ru-RU" sz="2800" dirty="0" smtClean="0">
                <a:latin typeface="Comic Sans MS" pitchFamily="66" charset="0"/>
              </a:rPr>
              <a:t>учка</a:t>
            </a:r>
            <a:r>
              <a:rPr lang="ru-RU" sz="2800" dirty="0">
                <a:latin typeface="Comic Sans MS" pitchFamily="66" charset="0"/>
              </a:rPr>
              <a:t>, которая уже перестала </a:t>
            </a:r>
            <a:r>
              <a:rPr lang="ru-RU" sz="2800" dirty="0" smtClean="0">
                <a:latin typeface="Comic Sans MS" pitchFamily="66" charset="0"/>
              </a:rPr>
              <a:t>писать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ru-RU" sz="2800" dirty="0" smtClean="0">
                <a:latin typeface="Comic Sans MS" pitchFamily="66" charset="0"/>
              </a:rPr>
              <a:t>или зубочистка;</a:t>
            </a:r>
            <a:endParaRPr lang="ru-RU" sz="2800" dirty="0">
              <a:latin typeface="Comic Sans MS" pitchFamily="66" charset="0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ru-RU" sz="2800" dirty="0">
                <a:latin typeface="Comic Sans MS" pitchFamily="66" charset="0"/>
              </a:rPr>
              <a:t>К</a:t>
            </a:r>
            <a:r>
              <a:rPr lang="ru-RU" sz="2800" dirty="0" smtClean="0">
                <a:latin typeface="Comic Sans MS" pitchFamily="66" charset="0"/>
              </a:rPr>
              <a:t>источка</a:t>
            </a:r>
            <a:r>
              <a:rPr lang="ru-RU" sz="2800" dirty="0">
                <a:latin typeface="Comic Sans MS" pitchFamily="66" charset="0"/>
              </a:rPr>
              <a:t>;</a:t>
            </a:r>
          </a:p>
          <a:p>
            <a:pPr marL="342900" indent="-342900" fontAlgn="base">
              <a:buFont typeface="Wingdings" pitchFamily="2" charset="2"/>
              <a:buChar char="v"/>
            </a:pPr>
            <a:r>
              <a:rPr lang="ru-RU" sz="2800" dirty="0">
                <a:latin typeface="Comic Sans MS" pitchFamily="66" charset="0"/>
              </a:rPr>
              <a:t>Ч</a:t>
            </a:r>
            <a:r>
              <a:rPr lang="ru-RU" sz="2800" dirty="0" smtClean="0">
                <a:latin typeface="Comic Sans MS" pitchFamily="66" charset="0"/>
              </a:rPr>
              <a:t>ерная </a:t>
            </a:r>
            <a:r>
              <a:rPr lang="ru-RU" sz="2800" dirty="0">
                <a:latin typeface="Comic Sans MS" pitchFamily="66" charset="0"/>
              </a:rPr>
              <a:t>тушь или черная гуашь;</a:t>
            </a:r>
          </a:p>
          <a:p>
            <a:pPr marL="342900" indent="-342900" fontAlgn="base">
              <a:buFont typeface="Wingdings" pitchFamily="2" charset="2"/>
              <a:buChar char="v"/>
            </a:pPr>
            <a:r>
              <a:rPr lang="ru-RU" sz="2800" dirty="0" smtClean="0">
                <a:latin typeface="Comic Sans MS" pitchFamily="66" charset="0"/>
              </a:rPr>
              <a:t>Жидкое мыло</a:t>
            </a:r>
            <a:r>
              <a:rPr lang="ru-RU" sz="2800" dirty="0" smtClean="0">
                <a:latin typeface="Comic Sans MS" pitchFamily="66" charset="0"/>
              </a:rPr>
              <a:t>.</a:t>
            </a:r>
            <a:endParaRPr lang="ru-RU" sz="2800" dirty="0">
              <a:latin typeface="Comic Sans MS" pitchFamily="66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53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Comic Sans MS" pitchFamily="66" charset="0"/>
              </a:rPr>
              <a:t>1. </a:t>
            </a:r>
            <a:r>
              <a:rPr lang="ru-RU" sz="2800" dirty="0" smtClean="0">
                <a:latin typeface="Comic Sans MS" pitchFamily="66" charset="0"/>
              </a:rPr>
              <a:t>Возьми </a:t>
            </a:r>
            <a:r>
              <a:rPr lang="ru-RU" sz="2800" dirty="0">
                <a:latin typeface="Comic Sans MS" pitchFamily="66" charset="0"/>
              </a:rPr>
              <a:t>белый </a:t>
            </a:r>
            <a:r>
              <a:rPr lang="ru-RU" sz="2800" dirty="0" smtClean="0">
                <a:latin typeface="Comic Sans MS" pitchFamily="66" charset="0"/>
              </a:rPr>
              <a:t>картон </a:t>
            </a:r>
            <a:r>
              <a:rPr lang="ru-RU" sz="2800" dirty="0" smtClean="0">
                <a:latin typeface="Comic Sans MS" pitchFamily="66" charset="0"/>
              </a:rPr>
              <a:t>и раскрась плотно без пробелов восковыми мелками в произвольном порядке</a:t>
            </a:r>
            <a:r>
              <a:rPr lang="ru-RU" sz="2800" dirty="0" smtClean="0">
                <a:latin typeface="Comic Sans MS" pitchFamily="66" charset="0"/>
              </a:rPr>
              <a:t>.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876256" y="6018398"/>
            <a:ext cx="1029494" cy="4407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84784"/>
            <a:ext cx="8240464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54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906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Comic Sans MS" pitchFamily="66" charset="0"/>
              </a:rPr>
              <a:t>2</a:t>
            </a:r>
            <a:r>
              <a:rPr lang="ru-RU" sz="2400" dirty="0" smtClean="0">
                <a:latin typeface="Comic Sans MS" pitchFamily="66" charset="0"/>
              </a:rPr>
              <a:t>. </a:t>
            </a:r>
            <a:r>
              <a:rPr lang="ru-RU" sz="2400" dirty="0">
                <a:latin typeface="Comic Sans MS" pitchFamily="66" charset="0"/>
              </a:rPr>
              <a:t>На </a:t>
            </a:r>
            <a:r>
              <a:rPr lang="ru-RU" sz="2400" dirty="0" smtClean="0">
                <a:latin typeface="Comic Sans MS" pitchFamily="66" charset="0"/>
              </a:rPr>
              <a:t>втором</a:t>
            </a:r>
            <a:r>
              <a:rPr lang="ru-RU" sz="2400" dirty="0" smtClean="0">
                <a:latin typeface="Comic Sans MS" pitchFamily="66" charset="0"/>
              </a:rPr>
              <a:t> </a:t>
            </a:r>
            <a:r>
              <a:rPr lang="ru-RU" sz="2400" dirty="0">
                <a:latin typeface="Comic Sans MS" pitchFamily="66" charset="0"/>
              </a:rPr>
              <a:t>этапе </a:t>
            </a:r>
            <a:r>
              <a:rPr lang="ru-RU" sz="2400" dirty="0" smtClean="0">
                <a:latin typeface="Comic Sans MS" pitchFamily="66" charset="0"/>
              </a:rPr>
              <a:t>раскрасим лист гуашью с жидким мылом, и ждем когда высохнет.  </a:t>
            </a:r>
            <a:endParaRPr lang="ru-RU" sz="2400" dirty="0">
              <a:latin typeface="Comic Sans MS" pitchFamily="66" charset="0"/>
            </a:endParaRPr>
          </a:p>
        </p:txBody>
      </p:sp>
      <p:pic>
        <p:nvPicPr>
          <p:cNvPr id="5122" name="Picture 2" descr="Граттаж, мастер-класс — фото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84784"/>
            <a:ext cx="6667500" cy="466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6876256" y="5589240"/>
            <a:ext cx="1266900" cy="5627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81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0"/>
            <a:ext cx="89644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Comic Sans MS" pitchFamily="66" charset="0"/>
              </a:rPr>
              <a:t>3</a:t>
            </a:r>
            <a:r>
              <a:rPr lang="ru-RU" sz="2400" dirty="0" smtClean="0">
                <a:latin typeface="Comic Sans MS" pitchFamily="66" charset="0"/>
              </a:rPr>
              <a:t>. </a:t>
            </a:r>
            <a:r>
              <a:rPr lang="ru-RU" sz="2400" dirty="0">
                <a:latin typeface="Comic Sans MS" pitchFamily="66" charset="0"/>
              </a:rPr>
              <a:t>А теперь можно перейти к самому интересному! </a:t>
            </a:r>
            <a:r>
              <a:rPr lang="ru-RU" sz="2400" dirty="0">
                <a:latin typeface="Comic Sans MS" pitchFamily="66" charset="0"/>
              </a:rPr>
              <a:t>Н</a:t>
            </a:r>
            <a:r>
              <a:rPr lang="ru-RU" sz="2400" dirty="0" smtClean="0">
                <a:latin typeface="Comic Sans MS" pitchFamily="66" charset="0"/>
              </a:rPr>
              <a:t>ачинай </a:t>
            </a:r>
            <a:r>
              <a:rPr lang="ru-RU" sz="2400" dirty="0">
                <a:latin typeface="Comic Sans MS" pitchFamily="66" charset="0"/>
              </a:rPr>
              <a:t>царапать ручкой, которая не пишет, или острой </a:t>
            </a:r>
            <a:r>
              <a:rPr lang="ru-RU" sz="2400" dirty="0" smtClean="0">
                <a:latin typeface="Comic Sans MS" pitchFamily="66" charset="0"/>
              </a:rPr>
              <a:t>палочкой задуманный рисунок. </a:t>
            </a:r>
            <a:r>
              <a:rPr lang="ru-RU" sz="2400" dirty="0">
                <a:latin typeface="Comic Sans MS" pitchFamily="66" charset="0"/>
              </a:rPr>
              <a:t>Если слой воска под краской будет толстым, то Ты убедишься, как легко и приятно царапается рисунок.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132856"/>
            <a:ext cx="7200800" cy="387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58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10387" y="5790691"/>
            <a:ext cx="45336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Comic Sans MS" pitchFamily="66" charset="0"/>
              </a:rPr>
              <a:t>Успехов в творчестве!</a:t>
            </a:r>
            <a:endParaRPr lang="ru-RU" sz="3200" dirty="0">
              <a:latin typeface="Comic Sans MS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312" y="1019175"/>
            <a:ext cx="6429375" cy="481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85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79</TotalTime>
  <Words>124</Words>
  <Application>Microsoft Office PowerPoint</Application>
  <PresentationFormat>Экран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Граттаж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ПК-116</cp:lastModifiedBy>
  <cp:revision>9</cp:revision>
  <dcterms:created xsi:type="dcterms:W3CDTF">2016-11-16T10:37:05Z</dcterms:created>
  <dcterms:modified xsi:type="dcterms:W3CDTF">2022-09-06T07:38:44Z</dcterms:modified>
</cp:coreProperties>
</file>