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8" r:id="rId4"/>
    <p:sldId id="269" r:id="rId5"/>
    <p:sldId id="331" r:id="rId6"/>
    <p:sldId id="274" r:id="rId7"/>
    <p:sldId id="268" r:id="rId8"/>
    <p:sldId id="311" r:id="rId9"/>
    <p:sldId id="271" r:id="rId10"/>
    <p:sldId id="279" r:id="rId11"/>
    <p:sldId id="288" r:id="rId12"/>
    <p:sldId id="287" r:id="rId13"/>
    <p:sldId id="285" r:id="rId14"/>
    <p:sldId id="286" r:id="rId15"/>
    <p:sldId id="343" r:id="rId16"/>
    <p:sldId id="307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00"/>
    <a:srgbClr val="6C0000"/>
    <a:srgbClr val="194B32"/>
    <a:srgbClr val="7A0000"/>
    <a:srgbClr val="006600"/>
    <a:srgbClr val="CC0000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 showGuides="1">
      <p:cViewPr>
        <p:scale>
          <a:sx n="100" d="100"/>
          <a:sy n="100" d="100"/>
        </p:scale>
        <p:origin x="-29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60941-7394-4722-9D38-DBE7BEAABF4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C2C4E-D362-45CE-9469-19B57A95C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jpeg"/><Relationship Id="rId7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priobschenie-detei-i-roditelei-k-chteniyu-knigi-cherez-sotrudnichestvo-s-detskoi-bibliotekoi-v-ramkah-proektnoi-dejatelnosti.html" TargetMode="External"/><Relationship Id="rId2" Type="http://schemas.openxmlformats.org/officeDocument/2006/relationships/hyperlink" Target="https://www.maam.ru/detskijsad/metodicheskie-rekomendaci-dlja-roditelei-priobschenie-rebenka-k-knige-srednja-grup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maam.ru/detskijsad/proekt-priobschenie-starshih-doshkolnikov-k-knige-cherez-sotrudnichestvo-dou-biblioteki-i-semi-starshei-grupy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500174"/>
            <a:ext cx="5400600" cy="135732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Опыт работы </a:t>
            </a:r>
            <a:r>
              <a:rPr lang="ru-RU" sz="2000" b="1" dirty="0" smtClean="0"/>
              <a:t>:</a:t>
            </a:r>
            <a:br>
              <a:rPr lang="ru-RU" sz="2000" b="1" dirty="0" smtClean="0"/>
            </a:br>
            <a:r>
              <a:rPr lang="ru-RU" sz="2000" b="1" dirty="0" smtClean="0"/>
              <a:t>"</a:t>
            </a:r>
            <a:r>
              <a:rPr lang="ru-RU" sz="2000" b="1" dirty="0" smtClean="0">
                <a:solidFill>
                  <a:srgbClr val="00B050"/>
                </a:solidFill>
              </a:rPr>
              <a:t>УДИВИТЕЛЬНЫЙ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МИР </a:t>
            </a:r>
            <a:r>
              <a:rPr lang="ru-RU" sz="2000" b="1" dirty="0" smtClean="0">
                <a:solidFill>
                  <a:srgbClr val="7030A0"/>
                </a:solidFill>
              </a:rPr>
              <a:t>СКАЗОВ </a:t>
            </a:r>
            <a:r>
              <a:rPr lang="ru-RU" sz="2000" b="1" dirty="0" smtClean="0"/>
              <a:t>П.П.БАЖОВА« для педагогов ДОУ</a:t>
            </a:r>
            <a:endParaRPr lang="ru-RU" sz="2000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643314"/>
            <a:ext cx="3856551" cy="785818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chemeClr val="tx1"/>
                </a:solidFill>
              </a:rPr>
              <a:t>Подготовила </a:t>
            </a:r>
            <a:r>
              <a:rPr lang="ru-RU" sz="6400" b="1" dirty="0" err="1" smtClean="0">
                <a:solidFill>
                  <a:schemeClr val="tx1"/>
                </a:solidFill>
              </a:rPr>
              <a:t>вос-ль</a:t>
            </a:r>
            <a:r>
              <a:rPr lang="ru-RU" sz="6400" b="1" dirty="0" smtClean="0">
                <a:solidFill>
                  <a:schemeClr val="tx1"/>
                </a:solidFill>
              </a:rPr>
              <a:t>                                                                                     1 кв.категории                                                                       Калиниченко О.Ю</a:t>
            </a:r>
            <a:endParaRPr lang="ru-RU" sz="6400" dirty="0" smtClean="0">
              <a:solidFill>
                <a:schemeClr val="tx1"/>
              </a:solidFill>
            </a:endParaRPr>
          </a:p>
          <a:p>
            <a:r>
              <a:rPr lang="ru-RU" sz="4000" b="1" dirty="0" smtClean="0"/>
              <a:t> </a:t>
            </a:r>
            <a:endParaRPr lang="ru-RU" sz="4000" dirty="0" smtClean="0"/>
          </a:p>
          <a:p>
            <a:r>
              <a:rPr lang="ru-RU" sz="1600" b="1" dirty="0" smtClean="0"/>
              <a:t> </a:t>
            </a:r>
            <a:endParaRPr lang="ru-RU" sz="1600" dirty="0"/>
          </a:p>
        </p:txBody>
      </p:sp>
      <p:pic>
        <p:nvPicPr>
          <p:cNvPr id="8" name="Рисунок 7" descr="1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1260812"/>
            <a:ext cx="1872208" cy="439996"/>
          </a:xfrm>
          <a:prstGeom prst="rect">
            <a:avLst/>
          </a:prstGeom>
        </p:spPr>
      </p:pic>
      <p:pic>
        <p:nvPicPr>
          <p:cNvPr id="10" name="Рисунок 9" descr="1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4644008" y="2564904"/>
            <a:ext cx="2592288" cy="6092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67708" y="558924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194B32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Г.Орск</a:t>
            </a:r>
            <a:endParaRPr lang="ru-RU" altLang="ru-RU" sz="1400" b="1" dirty="0">
              <a:solidFill>
                <a:srgbClr val="194B32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ru-RU" sz="1400" b="1" dirty="0" smtClean="0">
                <a:solidFill>
                  <a:srgbClr val="194B32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ru-RU" altLang="ru-RU" sz="1400" b="1" dirty="0">
                <a:solidFill>
                  <a:srgbClr val="194B32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764705"/>
            <a:ext cx="5286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«Детский сад  № 208 </a:t>
            </a:r>
            <a:r>
              <a:rPr lang="ru-RU" sz="1400" dirty="0" err="1" smtClean="0"/>
              <a:t>общеразвивающего</a:t>
            </a:r>
            <a:r>
              <a:rPr lang="ru-RU" sz="1400" dirty="0" smtClean="0"/>
              <a:t> вида с приоритетным осуществлением познавательно- речевого развития воспитанников «</a:t>
            </a:r>
            <a:r>
              <a:rPr lang="ru-RU" sz="1400" dirty="0" err="1" smtClean="0"/>
              <a:t>Самоцветик</a:t>
            </a:r>
            <a:r>
              <a:rPr lang="ru-RU" sz="1400" dirty="0" smtClean="0"/>
              <a:t>» г. Орска»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pPr algn="ctr"/>
            <a:endParaRPr lang="ru-RU" altLang="ru-RU" sz="1400" b="1" dirty="0">
              <a:solidFill>
                <a:srgbClr val="194B32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395536" y="548680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1этап - подготовительный</a:t>
            </a:r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3" name="Блок-схема: память с посл. доступом 2"/>
          <p:cNvSpPr/>
          <p:nvPr/>
        </p:nvSpPr>
        <p:spPr>
          <a:xfrm rot="18662634" flipH="1">
            <a:off x="391672" y="753143"/>
            <a:ext cx="3183400" cy="2513595"/>
          </a:xfrm>
          <a:prstGeom prst="flowChartMagneticTap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 rot="20658483" flipH="1">
            <a:off x="2108316" y="1951420"/>
            <a:ext cx="6899959" cy="1930601"/>
          </a:xfrm>
          <a:prstGeom prst="flowChartMagneticTap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 rot="21148018" flipH="1">
            <a:off x="2782520" y="4130460"/>
            <a:ext cx="5848391" cy="1974637"/>
          </a:xfrm>
          <a:prstGeom prst="flowChartMagneticTape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908720"/>
            <a:ext cx="2454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C000"/>
                </a:solidFill>
              </a:rPr>
              <a:t>Что мы знаем? </a:t>
            </a:r>
          </a:p>
        </p:txBody>
      </p:sp>
      <p:sp>
        <p:nvSpPr>
          <p:cNvPr id="11" name="Прямоугольник 10"/>
          <p:cNvSpPr/>
          <p:nvPr/>
        </p:nvSpPr>
        <p:spPr>
          <a:xfrm rot="21005983">
            <a:off x="3653241" y="4259592"/>
            <a:ext cx="3000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C000"/>
                </a:solidFill>
              </a:rPr>
              <a:t>Как узнаем? 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415002">
            <a:off x="3504918" y="2083929"/>
            <a:ext cx="2774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C000"/>
                </a:solidFill>
              </a:rPr>
              <a:t>Что хотим узнать?</a:t>
            </a:r>
          </a:p>
        </p:txBody>
      </p:sp>
      <p:sp>
        <p:nvSpPr>
          <p:cNvPr id="13" name="Прямоугольник 12"/>
          <p:cNvSpPr/>
          <p:nvPr/>
        </p:nvSpPr>
        <p:spPr>
          <a:xfrm rot="20388854">
            <a:off x="2676243" y="2407083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u="sng" dirty="0" smtClean="0">
                <a:solidFill>
                  <a:schemeClr val="bg1">
                    <a:lumMod val="95000"/>
                  </a:schemeClr>
                </a:solidFill>
              </a:rPr>
              <a:t>Софа: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«Чем отличаются сказы от сказок?»</a:t>
            </a:r>
          </a:p>
          <a:p>
            <a:pPr algn="just"/>
            <a:r>
              <a:rPr lang="ru-RU" sz="2400" u="sng" dirty="0" smtClean="0">
                <a:solidFill>
                  <a:schemeClr val="bg1">
                    <a:lumMod val="95000"/>
                  </a:schemeClr>
                </a:solidFill>
              </a:rPr>
              <a:t>Андрей :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«Кто собрал сказы об Урале?»</a:t>
            </a:r>
          </a:p>
          <a:p>
            <a:pPr lvl="0" algn="r"/>
            <a:r>
              <a:rPr lang="ru-RU" sz="2400" u="sng" dirty="0" smtClean="0">
                <a:solidFill>
                  <a:schemeClr val="bg1">
                    <a:lumMod val="95000"/>
                  </a:schemeClr>
                </a:solidFill>
              </a:rPr>
              <a:t>Даша: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«Какие ещё есть сказы П.П.Бажова?»</a:t>
            </a:r>
          </a:p>
        </p:txBody>
      </p:sp>
      <p:sp>
        <p:nvSpPr>
          <p:cNvPr id="14" name="Прямоугольник 13"/>
          <p:cNvSpPr/>
          <p:nvPr/>
        </p:nvSpPr>
        <p:spPr>
          <a:xfrm rot="21022822">
            <a:off x="3167473" y="4438161"/>
            <a:ext cx="5315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u="sng" dirty="0" smtClean="0">
                <a:solidFill>
                  <a:schemeClr val="bg1"/>
                </a:solidFill>
              </a:rPr>
              <a:t>Матвей:</a:t>
            </a:r>
            <a:r>
              <a:rPr lang="ru-RU" sz="2400" dirty="0" smtClean="0">
                <a:solidFill>
                  <a:schemeClr val="bg1"/>
                </a:solidFill>
              </a:rPr>
              <a:t> «Почитаем в группе и с родителями»</a:t>
            </a:r>
          </a:p>
          <a:p>
            <a:pPr lvl="0"/>
            <a:r>
              <a:rPr lang="ru-RU" sz="2400" u="sng" dirty="0" smtClean="0">
                <a:solidFill>
                  <a:schemeClr val="bg1"/>
                </a:solidFill>
              </a:rPr>
              <a:t>Артем:</a:t>
            </a:r>
            <a:r>
              <a:rPr lang="ru-RU" sz="2400" dirty="0" smtClean="0">
                <a:solidFill>
                  <a:schemeClr val="bg1"/>
                </a:solidFill>
              </a:rPr>
              <a:t> «Возьмем книги в библиотеке»</a:t>
            </a:r>
          </a:p>
          <a:p>
            <a:pPr lvl="0"/>
            <a:r>
              <a:rPr lang="ru-RU" sz="2400" u="sng" dirty="0" smtClean="0">
                <a:solidFill>
                  <a:schemeClr val="bg1"/>
                </a:solidFill>
              </a:rPr>
              <a:t>Слава: </a:t>
            </a:r>
            <a:r>
              <a:rPr lang="ru-RU" sz="2400" dirty="0" smtClean="0">
                <a:solidFill>
                  <a:schemeClr val="bg1"/>
                </a:solidFill>
              </a:rPr>
              <a:t>«В интернете поищем»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0768"/>
            <a:ext cx="2520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u="sng" dirty="0" smtClean="0">
                <a:solidFill>
                  <a:schemeClr val="bg1"/>
                </a:solidFill>
              </a:rPr>
              <a:t> Настя: </a:t>
            </a:r>
            <a:r>
              <a:rPr lang="ru-RU" sz="2400" dirty="0" smtClean="0">
                <a:solidFill>
                  <a:schemeClr val="bg1"/>
                </a:solidFill>
              </a:rPr>
              <a:t>«Я видела мультфильм про Серебряное копытце»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611560" y="2708920"/>
            <a:ext cx="6192688" cy="12241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srgbClr val="6C0000"/>
                </a:solidFill>
              </a:rPr>
              <a:t>Просмотр </a:t>
            </a:r>
            <a:r>
              <a:rPr lang="ru-RU" sz="2000" b="1" dirty="0">
                <a:solidFill>
                  <a:srgbClr val="6C0000"/>
                </a:solidFill>
              </a:rPr>
              <a:t>фильмов</a:t>
            </a:r>
            <a:r>
              <a:rPr lang="ru-RU" sz="2000" dirty="0">
                <a:solidFill>
                  <a:srgbClr val="6C0000"/>
                </a:solidFill>
              </a:rPr>
              <a:t>  детьми</a:t>
            </a:r>
            <a:r>
              <a:rPr lang="ru-RU" sz="2000" dirty="0" smtClean="0">
                <a:solidFill>
                  <a:srgbClr val="6C0000"/>
                </a:solidFill>
              </a:rPr>
              <a:t>: </a:t>
            </a:r>
          </a:p>
          <a:p>
            <a:pPr lvl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6C0000"/>
                </a:solidFill>
              </a:rPr>
              <a:t>«</a:t>
            </a:r>
            <a:r>
              <a:rPr lang="ru-RU" sz="2000" dirty="0">
                <a:solidFill>
                  <a:srgbClr val="6C0000"/>
                </a:solidFill>
              </a:rPr>
              <a:t>Серебряное копытце», </a:t>
            </a:r>
            <a:r>
              <a:rPr lang="ru-RU" sz="2000" dirty="0" smtClean="0">
                <a:solidFill>
                  <a:srgbClr val="6C0000"/>
                </a:solidFill>
              </a:rPr>
              <a:t>«</a:t>
            </a:r>
            <a:r>
              <a:rPr lang="ru-RU" sz="2000" dirty="0" err="1">
                <a:solidFill>
                  <a:srgbClr val="6C0000"/>
                </a:solidFill>
              </a:rPr>
              <a:t>Огневушка</a:t>
            </a:r>
            <a:r>
              <a:rPr lang="ru-RU" sz="2000" dirty="0">
                <a:solidFill>
                  <a:srgbClr val="6C0000"/>
                </a:solidFill>
              </a:rPr>
              <a:t> - </a:t>
            </a:r>
            <a:r>
              <a:rPr lang="ru-RU" sz="2000" dirty="0" err="1">
                <a:solidFill>
                  <a:srgbClr val="6C0000"/>
                </a:solidFill>
              </a:rPr>
              <a:t>поскакушка</a:t>
            </a:r>
            <a:r>
              <a:rPr lang="ru-RU" sz="2000" dirty="0">
                <a:solidFill>
                  <a:srgbClr val="6C0000"/>
                </a:solidFill>
              </a:rPr>
              <a:t>», </a:t>
            </a:r>
            <a:r>
              <a:rPr lang="ru-RU" sz="2000" dirty="0" smtClean="0">
                <a:solidFill>
                  <a:srgbClr val="6C0000"/>
                </a:solidFill>
              </a:rPr>
              <a:t>«</a:t>
            </a:r>
            <a:r>
              <a:rPr lang="ru-RU" sz="2000" dirty="0">
                <a:solidFill>
                  <a:srgbClr val="6C0000"/>
                </a:solidFill>
              </a:rPr>
              <a:t>Каменный цветок», </a:t>
            </a:r>
            <a:r>
              <a:rPr lang="ru-RU" sz="2000" dirty="0" smtClean="0">
                <a:solidFill>
                  <a:srgbClr val="6C0000"/>
                </a:solidFill>
              </a:rPr>
              <a:t>«</a:t>
            </a:r>
            <a:r>
              <a:rPr lang="ru-RU" sz="2000" dirty="0">
                <a:solidFill>
                  <a:srgbClr val="6C0000"/>
                </a:solidFill>
              </a:rPr>
              <a:t>Медной горы хозяйка», «Голубая змейка</a:t>
            </a:r>
            <a:r>
              <a:rPr lang="ru-RU" sz="2000" dirty="0" smtClean="0">
                <a:solidFill>
                  <a:srgbClr val="6C0000"/>
                </a:solidFill>
              </a:rPr>
              <a:t>», «</a:t>
            </a:r>
            <a:r>
              <a:rPr lang="ru-RU" sz="2000" dirty="0" err="1" smtClean="0">
                <a:solidFill>
                  <a:srgbClr val="6C0000"/>
                </a:solidFill>
              </a:rPr>
              <a:t>Синюшкин</a:t>
            </a:r>
            <a:r>
              <a:rPr lang="ru-RU" sz="2000" dirty="0" smtClean="0">
                <a:solidFill>
                  <a:srgbClr val="6C0000"/>
                </a:solidFill>
              </a:rPr>
              <a:t> колодец», «Малахитовая шкатулка»</a:t>
            </a:r>
            <a:endParaRPr lang="ru-RU" sz="2000" dirty="0">
              <a:solidFill>
                <a:srgbClr val="6C0000"/>
              </a:solidFill>
            </a:endParaRPr>
          </a:p>
        </p:txBody>
      </p:sp>
      <p:sp>
        <p:nvSpPr>
          <p:cNvPr id="20" name="Заголовок 1"/>
          <p:cNvSpPr txBox="1"/>
          <p:nvPr/>
        </p:nvSpPr>
        <p:spPr>
          <a:xfrm>
            <a:off x="539552" y="620688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2этап - основной</a:t>
            </a:r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5" y="908721"/>
            <a:ext cx="1678533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1542579"/>
            <a:ext cx="1440160" cy="1172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912" y="1196752"/>
            <a:ext cx="1466216" cy="1160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056" y="1772816"/>
            <a:ext cx="1694825" cy="1086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48265" y="908720"/>
            <a:ext cx="1584176" cy="118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18260" y="2276872"/>
            <a:ext cx="1571730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59832" y="5225927"/>
            <a:ext cx="1494712" cy="113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919460" y="3645024"/>
            <a:ext cx="1540971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88024" y="5229200"/>
            <a:ext cx="1494712" cy="112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12049" y="5221777"/>
            <a:ext cx="1516335" cy="115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Объект 15"/>
          <p:cNvSpPr txBox="1"/>
          <p:nvPr/>
        </p:nvSpPr>
        <p:spPr>
          <a:xfrm>
            <a:off x="1691680" y="4221088"/>
            <a:ext cx="5544616" cy="1355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Знакомство 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презентациями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«Путешествие в  сказы П.П.Бажова», «Уральский сказитель», «Волшебный мир сказов Бажова».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2380" y="3000375"/>
            <a:ext cx="2548890" cy="27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0" name="Заголовок 1"/>
          <p:cNvSpPr txBox="1"/>
          <p:nvPr/>
        </p:nvSpPr>
        <p:spPr>
          <a:xfrm>
            <a:off x="971600" y="548680"/>
            <a:ext cx="7704856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spc="150" dirty="0" smtClean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  <a:p>
            <a:pPr algn="l"/>
            <a:r>
              <a:rPr lang="ru-RU" sz="28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2этап – основной</a:t>
            </a:r>
          </a:p>
          <a:p>
            <a:pPr algn="l"/>
            <a:endParaRPr lang="ru-RU" sz="2800" b="1" spc="150" dirty="0" smtClean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  <a:p>
            <a:pPr algn="l"/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pic>
        <p:nvPicPr>
          <p:cNvPr id="3074" name="Picture 2" descr="D:\фото\с фотоаппарата\158CANON\IMG_59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2044818" y="3455852"/>
            <a:ext cx="2140796" cy="165846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1785950"/>
          </a:xfrm>
        </p:spPr>
        <p:txBody>
          <a:bodyPr/>
          <a:lstStyle/>
          <a:p>
            <a:r>
              <a:rPr lang="ru-RU" sz="2400" b="1" i="1" dirty="0" smtClean="0"/>
              <a:t>Совместная деятельность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Чтение сказов П.П.Бажова и обсуждение пословиц и поговорок о труде, о Родине, заучивание стихов. </a:t>
            </a:r>
          </a:p>
          <a:p>
            <a:r>
              <a:rPr lang="ru-RU" sz="2400" dirty="0" smtClean="0"/>
              <a:t>Рассматривание иллюстраций  по сказам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541177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rgbClr val="6C0000"/>
                </a:solidFill>
              </a:rPr>
              <a:t>Рассматривание </a:t>
            </a:r>
            <a:r>
              <a:rPr lang="ru-RU" sz="2000" dirty="0">
                <a:solidFill>
                  <a:srgbClr val="6C0000"/>
                </a:solidFill>
              </a:rPr>
              <a:t>фотоматериалов о природе Урала, иллюстраций к сказам </a:t>
            </a:r>
            <a:r>
              <a:rPr lang="ru-RU" sz="2000" dirty="0" err="1">
                <a:solidFill>
                  <a:srgbClr val="6C0000"/>
                </a:solidFill>
              </a:rPr>
              <a:t>П.П.Бажова</a:t>
            </a:r>
            <a:r>
              <a:rPr lang="ru-RU" sz="2000" dirty="0">
                <a:solidFill>
                  <a:srgbClr val="6C0000"/>
                </a:solidFill>
              </a:rPr>
              <a:t>.</a:t>
            </a:r>
          </a:p>
          <a:p>
            <a:pPr lvl="0"/>
            <a:r>
              <a:rPr lang="ru-RU" sz="2000" dirty="0" smtClean="0">
                <a:solidFill>
                  <a:srgbClr val="6C0000"/>
                </a:solidFill>
              </a:rPr>
              <a:t>Составление </a:t>
            </a:r>
            <a:r>
              <a:rPr lang="ru-RU" sz="2000" dirty="0">
                <a:solidFill>
                  <a:srgbClr val="6C0000"/>
                </a:solidFill>
              </a:rPr>
              <a:t>коллекций: «Природные камни Урала», «Изделия из уральских камней-самоцветов.»</a:t>
            </a:r>
          </a:p>
        </p:txBody>
      </p:sp>
      <p:sp>
        <p:nvSpPr>
          <p:cNvPr id="20" name="Заголовок 1"/>
          <p:cNvSpPr txBox="1"/>
          <p:nvPr/>
        </p:nvSpPr>
        <p:spPr>
          <a:xfrm>
            <a:off x="539552" y="548680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3этап - заключительный</a:t>
            </a:r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pic>
        <p:nvPicPr>
          <p:cNvPr id="5122" name="Picture 2" descr="D:\фото\с фотоаппарата\158CANON\IMG_60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2492896"/>
            <a:ext cx="2232248" cy="167418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3" name="Picture 3" descr="D:\фото\с фотоаппарата\158CANON\IMG_59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2636912"/>
            <a:ext cx="1787377" cy="124029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4" name="Picture 4" descr="D:\фото\с фотоаппарата\157CANON\IMG_587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7" y="4605968"/>
            <a:ext cx="1512169" cy="163134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152" y="2636912"/>
            <a:ext cx="2534626" cy="123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2160" y="4437112"/>
            <a:ext cx="238906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130" name="Picture 10" descr="http://static.panoramio.com/photos/original/1387259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00928" y="4293096"/>
            <a:ext cx="1116044" cy="200133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/>
          <p:nvPr/>
        </p:nvSpPr>
        <p:spPr>
          <a:xfrm>
            <a:off x="323528" y="476672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3этап - заключительный</a:t>
            </a:r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1714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Рисование по сказам: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"Серебряное копытце"</a:t>
            </a:r>
            <a:r>
              <a:rPr lang="ru-RU" sz="2800" dirty="0" smtClean="0"/>
              <a:t>,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Наряд </a:t>
            </a:r>
            <a:r>
              <a:rPr lang="ru-RU" sz="2800" dirty="0" smtClean="0"/>
              <a:t> для «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Хозяйки медной горы»</a:t>
            </a:r>
            <a:endParaRPr lang="ru-RU" sz="2800" dirty="0" smtClean="0"/>
          </a:p>
          <a:p>
            <a:r>
              <a:rPr lang="ru-RU" sz="2800" dirty="0" err="1" smtClean="0">
                <a:solidFill>
                  <a:srgbClr val="FF0000"/>
                </a:solidFill>
              </a:rPr>
              <a:t>Апликация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"Каменный цветок"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Поделка </a:t>
            </a:r>
            <a:r>
              <a:rPr lang="ru-RU" sz="2800" dirty="0" smtClean="0"/>
              <a:t> "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Дом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2800" dirty="0" err="1" smtClean="0">
                <a:solidFill>
                  <a:schemeClr val="accent2"/>
                </a:solidFill>
              </a:rPr>
              <a:t>Даренки</a:t>
            </a:r>
            <a:r>
              <a:rPr lang="ru-RU" sz="2800" dirty="0" smtClean="0">
                <a:solidFill>
                  <a:schemeClr val="accent2"/>
                </a:solidFill>
              </a:rPr>
              <a:t>"</a:t>
            </a:r>
          </a:p>
          <a:p>
            <a:endParaRPr lang="ru-RU" sz="28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фото\с фотоаппарата\144CANON\IMG_525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07765" y="991870"/>
            <a:ext cx="1717040" cy="198691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6" descr="D:\фото\с фотоаппарата\144CANON\IMG_5253.JPG"/>
          <p:cNvPicPr>
            <a:picLocks noChangeAspect="1" noChangeArrowheads="1"/>
          </p:cNvPicPr>
          <p:nvPr/>
        </p:nvPicPr>
        <p:blipFill>
          <a:blip r:embed="rId3" cstate="print"/>
          <a:srcRect b="22450"/>
          <a:stretch>
            <a:fillRect/>
          </a:stretch>
        </p:blipFill>
        <p:spPr bwMode="auto">
          <a:xfrm>
            <a:off x="3348031" y="3861119"/>
            <a:ext cx="2618903" cy="164307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 descr="D:\фото\с фотоаппарата\144CANON\IMG_525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45250" y="3573145"/>
            <a:ext cx="1677035" cy="223964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6" descr="D:\фото\с фотоаппарата\144CANON\IMG_525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85865" y="897255"/>
            <a:ext cx="1692910" cy="200977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Picture 6" descr="C:\Users\MSI\Downloads\фотки\IMG-20240116-WA0001.jpgIMG-20240116-WA0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935" y="3691890"/>
            <a:ext cx="1561465" cy="212026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6" descr="C:\Users\MSI\Downloads\фотки\IMG-20240116-WA0002.jpgIMG-20240116-WA0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9160" y="982345"/>
            <a:ext cx="1694180" cy="199644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Образовательная программа  ДО  МДОАУ  «Детский сад  №208  «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Самоцветик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г.Орска»</a:t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1.Гербова В. В.  Развитие речи в детском саду. Программа и методические рекомендации. Для работы с детьми 2-7 лет</a:t>
            </a:r>
            <a:b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2-е изд.,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доп.: Мозаика-Синтез; Москва; 2010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        А.А.Золотов «Урал грозный»;(Сб.произведений сов. писателей); Челябинск;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Юж.-Урал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; 1982</a:t>
            </a:r>
          </a:p>
          <a:p>
            <a:pPr lvl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       «Современные технологии обучения дошкольников». Интернет – ресурсы: </a:t>
            </a:r>
          </a:p>
          <a:p>
            <a:pPr>
              <a:spcBef>
                <a:spcPts val="0"/>
              </a:spcBef>
              <a:buNone/>
            </a:pP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         https://www.maam.ru/detskijsad/metodicheskie-rekomendaci-dlja-roditelei-priobschenie-rebenka-k-knige-srednja-grupa.html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Вероника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Зябликова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Методические рекомендации для родителей «Приобщение ребенка к книге», средняя группа</a:t>
            </a:r>
          </a:p>
          <a:p>
            <a:pPr>
              <a:spcBef>
                <a:spcPts val="0"/>
              </a:spcBef>
              <a:buNone/>
            </a:pP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         https://www.maam.ru/detskijsad/priobschenie-detei-i-roditelei-k-chteniyu-knigi-cherez-sotrudnichestvo-s-detskoi-bibliotekoi-v-ramkah-proektnoi-dejatelnosti.html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Валентина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Власкина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. «Приобщение детей и родителей к чтению книги через сотрудничество с детской библиотекой в рамках проектной деятельности»</a:t>
            </a:r>
          </a:p>
          <a:p>
            <a:pPr lvl="0">
              <a:spcBef>
                <a:spcPts val="0"/>
              </a:spcBef>
              <a:buNone/>
            </a:pP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https://www.maam.ru/detskijsad/proekt-priobschenie-starshih-doshkolnikov-k-knige-cherez-sotrudnichestvo-dou-biblioteki-i-semi-starshei-grupy.html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6C0000"/>
                </a:solidFill>
              </a:rPr>
              <a:t> </a:t>
            </a: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6C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869566" y="74711"/>
            <a:ext cx="274434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467544" y="577689"/>
            <a:ext cx="8208912" cy="54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Методические ресурсы</a:t>
            </a:r>
            <a:r>
              <a:rPr lang="ru-RU" sz="24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467544" y="928670"/>
            <a:ext cx="820891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779270"/>
            <a:ext cx="3227070" cy="298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276038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857224" y="714356"/>
            <a:ext cx="7747224" cy="385765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Вид проекта: групповой.</a:t>
            </a:r>
          </a:p>
          <a:p>
            <a:r>
              <a:rPr lang="ru-RU" dirty="0" smtClean="0"/>
              <a:t>Срок реализации проекта:  краткосрочный</a:t>
            </a:r>
          </a:p>
          <a:p>
            <a:r>
              <a:rPr lang="ru-RU" dirty="0" smtClean="0"/>
              <a:t>Тип проекта: художественно-речевой, творческий, групповой,</a:t>
            </a:r>
          </a:p>
          <a:p>
            <a:r>
              <a:rPr lang="ru-RU" dirty="0" smtClean="0"/>
              <a:t>Участники проекта: родители ,дети ,воспитатели группы,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Сроки реализации:</a:t>
            </a:r>
          </a:p>
          <a:p>
            <a:r>
              <a:rPr lang="ru-RU" dirty="0" smtClean="0"/>
              <a:t> I этап. Подготовительный (организационный) </a:t>
            </a:r>
          </a:p>
          <a:p>
            <a:r>
              <a:rPr lang="ru-RU" dirty="0" smtClean="0"/>
              <a:t>II этап. Основной </a:t>
            </a:r>
          </a:p>
          <a:p>
            <a:r>
              <a:rPr lang="ru-RU" dirty="0" smtClean="0"/>
              <a:t>III этап. Заключительный </a:t>
            </a:r>
            <a:endParaRPr lang="ru-RU" dirty="0"/>
          </a:p>
        </p:txBody>
      </p:sp>
      <p:sp>
        <p:nvSpPr>
          <p:cNvPr id="5" name="Заголовок 1"/>
          <p:cNvSpPr txBox="1"/>
          <p:nvPr/>
        </p:nvSpPr>
        <p:spPr>
          <a:xfrm>
            <a:off x="1043608" y="620688"/>
            <a:ext cx="3384376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611560" y="2276872"/>
            <a:ext cx="6264696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1066574" y="3645024"/>
            <a:ext cx="5233618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8" name="Содержимое 5"/>
          <p:cNvSpPr txBox="1"/>
          <p:nvPr/>
        </p:nvSpPr>
        <p:spPr>
          <a:xfrm>
            <a:off x="2915816" y="4336095"/>
            <a:ext cx="5688632" cy="1973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700" dirty="0">
              <a:solidFill>
                <a:srgbClr val="7A0000"/>
              </a:solidFill>
            </a:endParaRPr>
          </a:p>
        </p:txBody>
      </p:sp>
      <p:sp>
        <p:nvSpPr>
          <p:cNvPr id="9" name="Содержимое 5"/>
          <p:cNvSpPr txBox="1"/>
          <p:nvPr/>
        </p:nvSpPr>
        <p:spPr>
          <a:xfrm>
            <a:off x="2915816" y="2852937"/>
            <a:ext cx="504056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2700" dirty="0">
              <a:solidFill>
                <a:srgbClr val="7A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588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/>
          <p:nvPr/>
        </p:nvSpPr>
        <p:spPr>
          <a:xfrm>
            <a:off x="720056" y="1605262"/>
            <a:ext cx="3024336" cy="4704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7A0000"/>
                </a:solidFill>
              </a:rPr>
              <a:t>1.Познакомить с новым жанром - </a:t>
            </a:r>
            <a:r>
              <a:rPr lang="ru-RU" sz="2100" i="1" dirty="0" smtClean="0">
                <a:solidFill>
                  <a:srgbClr val="7A0000"/>
                </a:solidFill>
              </a:rPr>
              <a:t>сказами, </a:t>
            </a:r>
            <a:r>
              <a:rPr lang="ru-RU" sz="2100" dirty="0" smtClean="0">
                <a:solidFill>
                  <a:srgbClr val="7A0000"/>
                </a:solidFill>
              </a:rPr>
              <a:t>развивать интерес к чтению больших по объёму  произведений, способствовать формированию эмоционального отношения к героям сказов, побуждать рассказывать о своём восприятии конкретного литературного произведения.</a:t>
            </a:r>
            <a:endParaRPr lang="ru-RU" sz="2100" i="1" dirty="0">
              <a:solidFill>
                <a:srgbClr val="7A0000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755576" y="620688"/>
            <a:ext cx="7632848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150" dirty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Педагогические задачи проекта:</a:t>
            </a:r>
          </a:p>
        </p:txBody>
      </p:sp>
      <p:sp>
        <p:nvSpPr>
          <p:cNvPr id="6" name="Объект 2"/>
          <p:cNvSpPr txBox="1"/>
          <p:nvPr/>
        </p:nvSpPr>
        <p:spPr>
          <a:xfrm>
            <a:off x="3657465" y="1988840"/>
            <a:ext cx="1994655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100" dirty="0" smtClean="0">
                <a:solidFill>
                  <a:srgbClr val="194B32"/>
                </a:solidFill>
              </a:rPr>
              <a:t>2.Обогащать знания детей о родной стране, об уральском крае, формировать представления о писателе-сказителе </a:t>
            </a:r>
            <a:br>
              <a:rPr lang="ru-RU" sz="2100" dirty="0" smtClean="0">
                <a:solidFill>
                  <a:srgbClr val="194B32"/>
                </a:solidFill>
              </a:rPr>
            </a:br>
            <a:r>
              <a:rPr lang="ru-RU" sz="2100" dirty="0" smtClean="0">
                <a:solidFill>
                  <a:srgbClr val="194B32"/>
                </a:solidFill>
              </a:rPr>
              <a:t>П.П. Бажове,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100" dirty="0" smtClean="0">
                <a:solidFill>
                  <a:srgbClr val="194B32"/>
                </a:solidFill>
              </a:rPr>
              <a:t> его сказах, как части культуры уральского народа.</a:t>
            </a:r>
          </a:p>
        </p:txBody>
      </p:sp>
      <p:sp>
        <p:nvSpPr>
          <p:cNvPr id="7" name="Объект 2"/>
          <p:cNvSpPr txBox="1"/>
          <p:nvPr/>
        </p:nvSpPr>
        <p:spPr>
          <a:xfrm>
            <a:off x="5796136" y="1520788"/>
            <a:ext cx="2880320" cy="4932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100" dirty="0" smtClean="0">
                <a:solidFill>
                  <a:srgbClr val="7A0000"/>
                </a:solidFill>
              </a:rPr>
              <a:t>3.Развивать творческие способности детей посредством продуктивной деятельности по литературным произведениям, стимулировать желание создавать поделки,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100" dirty="0">
              <a:solidFill>
                <a:srgbClr val="7A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35696" y="1268760"/>
            <a:ext cx="216024" cy="461057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660232" y="1268761"/>
            <a:ext cx="216024" cy="336502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499992" y="1268760"/>
            <a:ext cx="216024" cy="720079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/>
          <p:nvPr/>
        </p:nvSpPr>
        <p:spPr>
          <a:xfrm rot="511887">
            <a:off x="888199" y="711576"/>
            <a:ext cx="3131877" cy="1050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194B32"/>
              </a:solidFill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1857356" y="500042"/>
            <a:ext cx="5184576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Актуальность</a:t>
            </a:r>
            <a:endParaRPr lang="ru-RU" sz="36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6" name="Объект 2"/>
          <p:cNvSpPr txBox="1"/>
          <p:nvPr/>
        </p:nvSpPr>
        <p:spPr>
          <a:xfrm>
            <a:off x="571472" y="1052736"/>
            <a:ext cx="8104984" cy="309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rgbClr val="6C0000"/>
                </a:solidFill>
              </a:rPr>
              <a:t>	</a:t>
            </a:r>
            <a:endParaRPr lang="ru-RU" sz="1600" dirty="0">
              <a:solidFill>
                <a:srgbClr val="6C0000"/>
              </a:solidFill>
            </a:endParaRPr>
          </a:p>
        </p:txBody>
      </p:sp>
      <p:sp>
        <p:nvSpPr>
          <p:cNvPr id="7" name="Объект 2"/>
          <p:cNvSpPr txBox="1"/>
          <p:nvPr/>
        </p:nvSpPr>
        <p:spPr>
          <a:xfrm rot="20768493">
            <a:off x="500038" y="2000473"/>
            <a:ext cx="3043985" cy="641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194B32"/>
              </a:solidFill>
            </a:endParaRPr>
          </a:p>
        </p:txBody>
      </p:sp>
      <p:sp>
        <p:nvSpPr>
          <p:cNvPr id="8" name="Объект 2"/>
          <p:cNvSpPr txBox="1"/>
          <p:nvPr/>
        </p:nvSpPr>
        <p:spPr>
          <a:xfrm>
            <a:off x="1475656" y="1000108"/>
            <a:ext cx="7200800" cy="5414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>
              <a:solidFill>
                <a:srgbClr val="6C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57290" y="0"/>
            <a:ext cx="7000924" cy="64017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просторов нашей большой земли есть край, где ты живешь,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твой родной дом и куда бы ты ни ездил, всегда будешь вспоминать свой родной Урал.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Чудесна природа Урала, лесные горы,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голубые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озера, быстрые реки. Но не только прекрасна уральская земля.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сказочно богата. На весь мир славится своими камнями: малахитом, самоцветами, яшмой, мрамором;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полезными ископаемыми: углем, рудой, золотом. А какие люди живут на Урале! Настоящие мастера своего дела. Обо всем об этом писал знаменитый писатель Павел Петрович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Бажов.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Знакомя детей с творчеством П. П.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Бажова, 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рассказываем 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красоте края,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котором они живут, знакомим с его прошлым, с обрядами и обычаями людей, их бытом.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Воспитание патриотических чувств - задача каждого родителя, воспитателя, педагога. Начинать нужно с малого-с любви к родному городу, краю.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Уральский край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богат он своей историей, своими тайнами, своими мастерами да умельцами.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Здесь на Урале, веками жили и трудились талантливые мастера, только здесь мог изваять свой каменный цветок Данила-мастер, и где-то здесь уральские мастера видели Хозяйку медной горы. Славится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край своими писателями, да сказителями. Именно они рассказывают в своих произведениях о жизни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Урала, о его особенностях и традициях.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Сама уральская земля рождала легенды и сказки. П. П. Бажов учился видеть и понимать богатство и красоту горного Урала. Бажов вместе с тем ставит в сказах общие вопросы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 истинной нравственности, о духовной красоте и достоинстве трудового человека.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Павел Петрович Бажов написал много интересных сказов, в которых быль тесно переплетается с вымыслом. Читая его произведения, мы окунаемся в мир необычный и удивительный.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7858180" cy="5411807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Проблема: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Дети не имеют достаточных знаний о культуре и традициях уральского народа и творчестве уральского писателя  П. П. Бажова.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Цель проекта: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 Познакомить детей с творчеством Уральского писателя П. П. Бажова и углубить  знания о культуре и традициях уральского народа посредством ознакомления с его произведениями.</a:t>
            </a:r>
          </a:p>
          <a:p>
            <a:r>
              <a:rPr lang="ru-RU" dirty="0" smtClean="0"/>
              <a:t> </a:t>
            </a:r>
            <a:r>
              <a:rPr lang="ru-RU" b="1" dirty="0" smtClean="0">
                <a:solidFill>
                  <a:srgbClr val="FF0000"/>
                </a:solidFill>
              </a:rPr>
              <a:t>Ожидаемые результаты: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 </a:t>
            </a:r>
            <a:r>
              <a:rPr lang="ru-RU" dirty="0" smtClean="0"/>
              <a:t>-обогатились знания детей в области творчества уральского писателя; имеют представления о жизни людей на Урале;</a:t>
            </a:r>
          </a:p>
          <a:p>
            <a:r>
              <a:rPr lang="ru-RU" dirty="0" smtClean="0"/>
              <a:t>-активно вступает во взаимодействие с воспитателем и сверстниками в различных видах деятельности;</a:t>
            </a:r>
          </a:p>
          <a:p>
            <a:r>
              <a:rPr lang="ru-RU" dirty="0" smtClean="0"/>
              <a:t>-высказывает свое мнение, пересказывает эпизоды произведений; обогатился словарный запас; </a:t>
            </a:r>
          </a:p>
          <a:p>
            <a:r>
              <a:rPr lang="ru-RU" dirty="0" smtClean="0"/>
              <a:t>-проявляет творческую индивидуальность и самостоятельность в продуктивной деятельности;</a:t>
            </a:r>
          </a:p>
          <a:p>
            <a:r>
              <a:rPr lang="ru-RU" dirty="0" smtClean="0"/>
              <a:t>-родители - активные участники реализации проекта.</a:t>
            </a:r>
          </a:p>
          <a:p>
            <a:r>
              <a:rPr lang="ru-RU" dirty="0" smtClean="0"/>
              <a:t>- Повышение интереса к литературе и творчеству сказочного Бажова</a:t>
            </a:r>
          </a:p>
          <a:p>
            <a:r>
              <a:rPr lang="ru-RU" dirty="0" smtClean="0"/>
              <a:t>- Создание атмосферы эмоционально-радостного настроения, увлеченности и интереса</a:t>
            </a:r>
          </a:p>
          <a:p>
            <a:r>
              <a:rPr lang="ru-RU" dirty="0" smtClean="0"/>
              <a:t>-Сплочение детско-родительского коллектива</a:t>
            </a:r>
          </a:p>
          <a:p>
            <a:r>
              <a:rPr lang="ru-RU" dirty="0" smtClean="0"/>
              <a:t>- Дальнейшее развитие у детей творческой мысли, воображения, коммуникативных навыков, самостоятельности, самоорганизации и ответственности.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467544" y="476672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10" name="Заголовок 1"/>
          <p:cNvSpPr txBox="1"/>
          <p:nvPr/>
        </p:nvSpPr>
        <p:spPr>
          <a:xfrm>
            <a:off x="1907704" y="1142985"/>
            <a:ext cx="6768752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Возник вопрос у педагога:</a:t>
            </a:r>
          </a:p>
          <a:p>
            <a:endParaRPr lang="ru-RU" sz="36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12474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C0000"/>
                </a:solidFill>
              </a:rPr>
              <a:t>	</a:t>
            </a:r>
            <a:endParaRPr lang="ru-RU" dirty="0">
              <a:solidFill>
                <a:srgbClr val="6C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1928802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800000"/>
                </a:solidFill>
              </a:rPr>
              <a:t> Как  посредством ознакомления со сказами П.П.Бажова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800000"/>
                </a:solidFill>
              </a:rPr>
              <a:t> расширить представления детей об уральском крае, как части России,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800000"/>
                </a:solidFill>
              </a:rPr>
              <a:t> поддерживать интерес к книге,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800000"/>
                </a:solidFill>
              </a:rPr>
              <a:t> укреплять стабильность семейного чтения? </a:t>
            </a:r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467544" y="577689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Этапы реализации проекта</a:t>
            </a:r>
            <a:endParaRPr lang="ru-RU" sz="40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467544" y="1196752"/>
            <a:ext cx="8208912" cy="691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1этап - подготовительный</a:t>
            </a:r>
            <a:endParaRPr lang="ru-RU" sz="2800" b="1" spc="150" dirty="0">
              <a:ln w="19050" cmpd="sng">
                <a:solidFill>
                  <a:srgbClr val="194B32">
                    <a:alpha val="54902"/>
                  </a:srgb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темой проекта детей и родителей;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Провести анкетирование родителей по теме проекта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2000240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-Познакомить с темой проекта детей и родителей;</a:t>
            </a:r>
          </a:p>
          <a:p>
            <a:pPr>
              <a:buFontTx/>
              <a:buChar char="-"/>
            </a:pPr>
            <a:r>
              <a:rPr lang="ru-RU" dirty="0" smtClean="0"/>
              <a:t>Провести анкетирование родителей по теме проекта</a:t>
            </a:r>
          </a:p>
          <a:p>
            <a:pPr>
              <a:buFontTx/>
              <a:buChar char="-"/>
            </a:pPr>
            <a:r>
              <a:rPr lang="ru-RU" dirty="0" smtClean="0"/>
              <a:t>Оформить выставку книг по творчеству писателя;</a:t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темой проекта детей и родителей;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Провести анкетирование родителей по теме проекта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G:\Новый портфель\теремок\овд фото\Img_331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5066219" y="3577723"/>
            <a:ext cx="2423062" cy="24113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467544" y="577689"/>
            <a:ext cx="8208912" cy="1987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Создание развивающей  предметно-пространственной среды</a:t>
            </a:r>
          </a:p>
        </p:txBody>
      </p:sp>
      <p:pic>
        <p:nvPicPr>
          <p:cNvPr id="5" name="Picture 3" descr="D:\фото\с фотоаппарата\157CANON\IMG_587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19700" y="3068955"/>
            <a:ext cx="2978785" cy="30086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2" descr="D:\фото\с фотоаппарата\157CANON\IMG_587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87435" y="2493149"/>
            <a:ext cx="2626943" cy="253828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6948264" y="2492896"/>
            <a:ext cx="13716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книг</a:t>
            </a:r>
            <a:endParaRPr lang="ru-RU" sz="1600" b="1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5373216"/>
            <a:ext cx="1371600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Уральские самоцветы</a:t>
            </a:r>
            <a:endParaRPr lang="ru-RU" sz="1600" b="1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50526" y="3573016"/>
            <a:ext cx="3207556" cy="235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D:\фото\с фотоаппарата\157CANON\IMG_5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39594" y="2800966"/>
            <a:ext cx="2592288" cy="168811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691680" y="5229200"/>
            <a:ext cx="1371600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Разрезной Каменный цветок</a:t>
            </a:r>
            <a:endParaRPr lang="ru-RU" sz="1600" b="1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2564904"/>
            <a:ext cx="2448272" cy="83099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C0000"/>
                </a:solidFill>
              </a:rPr>
              <a:t>Картотека дидактических игр по сказам П.П.Бажова</a:t>
            </a:r>
            <a:endParaRPr lang="ru-RU" sz="1600" b="1" dirty="0">
              <a:solidFill>
                <a:srgbClr val="6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467544" y="577689"/>
            <a:ext cx="8208912" cy="1987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spc="150" dirty="0" smtClean="0">
                <a:ln w="19050" cmpd="sng">
                  <a:solidFill>
                    <a:srgbClr val="194B32">
                      <a:alpha val="54902"/>
                    </a:srgbClr>
                  </a:solidFill>
                  <a:prstDash val="solid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itchFamily="18" charset="-52"/>
              </a:rPr>
              <a:t>Создание развивающей  предметно-пространственной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523</Words>
  <Application>Microsoft Office PowerPoint</Application>
  <PresentationFormat>Экран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Опыт работы : "УДИВИТЕЛЬНЫЙ МИР СКАЗОВ П.П.БАЖОВА« для педагогов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ПК</cp:lastModifiedBy>
  <cp:revision>134</cp:revision>
  <dcterms:created xsi:type="dcterms:W3CDTF">2014-08-08T16:01:00Z</dcterms:created>
  <dcterms:modified xsi:type="dcterms:W3CDTF">2024-03-04T06:36:58Z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C0BB281C8ED14402B66BB38C10E2EB23_12</vt:lpwstr>
  </property>
  <property fmtid="{D5CDD505-2E9C-101B-9397-08002B2CF9AE}" pid="3" name="KSOProductBuildVer">
    <vt:lpwstr>1049-12.2.0.13412</vt:lpwstr>
  </property>
</Properties>
</file>