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65" r:id="rId3"/>
    <p:sldId id="279" r:id="rId4"/>
    <p:sldId id="267" r:id="rId5"/>
    <p:sldId id="268" r:id="rId6"/>
    <p:sldId id="269" r:id="rId7"/>
    <p:sldId id="270" r:id="rId8"/>
    <p:sldId id="271" r:id="rId9"/>
    <p:sldId id="273" r:id="rId10"/>
    <p:sldId id="272" r:id="rId11"/>
    <p:sldId id="274" r:id="rId12"/>
    <p:sldId id="275" r:id="rId13"/>
    <p:sldId id="276" r:id="rId14"/>
    <p:sldId id="278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280920" cy="190207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sz="3100" b="1" dirty="0" smtClean="0">
                <a:solidFill>
                  <a:srgbClr val="0070C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>Формирование </a:t>
            </a:r>
            <a:br>
              <a:rPr lang="ru-RU" sz="3100" b="1" dirty="0" smtClean="0">
                <a:solidFill>
                  <a:srgbClr val="0070C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sz="3100" b="1" dirty="0" smtClean="0">
                <a:solidFill>
                  <a:srgbClr val="0070C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>ИКТ-компетентности </a:t>
            </a:r>
            <a:br>
              <a:rPr lang="ru-RU" sz="3100" b="1" dirty="0" smtClean="0">
                <a:solidFill>
                  <a:srgbClr val="0070C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</a:br>
            <a:r>
              <a:rPr lang="ru-RU" sz="3100" b="1" dirty="0" smtClean="0">
                <a:solidFill>
                  <a:srgbClr val="0070C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Meiryo UI" pitchFamily="34" charset="-128"/>
                <a:ea typeface="Meiryo UI" pitchFamily="34" charset="-128"/>
                <a:cs typeface="LilyUPC" pitchFamily="34" charset="-34"/>
              </a:rPr>
              <a:t>у педагогов ДОУ</a:t>
            </a:r>
            <a:r>
              <a:rPr lang="ru-RU" sz="3100" b="1" dirty="0" smtClean="0">
                <a:latin typeface="Meiryo UI" pitchFamily="34" charset="-128"/>
                <a:ea typeface="Meiryo UI" pitchFamily="34" charset="-128"/>
                <a:cs typeface="Meiryo UI" pitchFamily="34" charset="-128"/>
              </a:rPr>
              <a:t/>
            </a:r>
            <a:br>
              <a:rPr lang="ru-RU" sz="3100" b="1" dirty="0" smtClean="0">
                <a:latin typeface="Meiryo UI" pitchFamily="34" charset="-128"/>
                <a:ea typeface="Meiryo UI" pitchFamily="34" charset="-128"/>
                <a:cs typeface="Meiryo UI" pitchFamily="34" charset="-128"/>
              </a:rPr>
            </a:br>
            <a:endParaRPr lang="ru-RU" sz="3100" dirty="0">
              <a:latin typeface="Meiryo UI" pitchFamily="34" charset="-128"/>
              <a:ea typeface="Meiryo UI" pitchFamily="34" charset="-128"/>
              <a:cs typeface="Meiryo UI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509120"/>
            <a:ext cx="4168552" cy="1296144"/>
          </a:xfrm>
        </p:spPr>
        <p:txBody>
          <a:bodyPr>
            <a:normAutofit/>
          </a:bodyPr>
          <a:lstStyle/>
          <a:p>
            <a:pPr algn="r"/>
            <a:r>
              <a:rPr lang="ru-RU" sz="1600" b="1" dirty="0" smtClean="0">
                <a:solidFill>
                  <a:srgbClr val="92D050"/>
                </a:solidFill>
              </a:rPr>
              <a:t>Подготовила:</a:t>
            </a:r>
          </a:p>
          <a:p>
            <a:pPr algn="r"/>
            <a:r>
              <a:rPr lang="ru-RU" sz="1600" b="1" dirty="0" smtClean="0">
                <a:solidFill>
                  <a:srgbClr val="92D050"/>
                </a:solidFill>
              </a:rPr>
              <a:t>Педагог-психолог </a:t>
            </a:r>
          </a:p>
          <a:p>
            <a:pPr algn="r"/>
            <a:r>
              <a:rPr lang="ru-RU" sz="1600" b="1" dirty="0" smtClean="0">
                <a:solidFill>
                  <a:srgbClr val="92D050"/>
                </a:solidFill>
              </a:rPr>
              <a:t>МДОАУ «Детский сад № 208 г. Орска»</a:t>
            </a:r>
          </a:p>
          <a:p>
            <a:pPr algn="r"/>
            <a:r>
              <a:rPr lang="ru-RU" sz="1600" b="1" dirty="0" err="1" smtClean="0">
                <a:solidFill>
                  <a:srgbClr val="92D050"/>
                </a:solidFill>
              </a:rPr>
              <a:t>Ковшар</a:t>
            </a:r>
            <a:r>
              <a:rPr lang="ru-RU" sz="1600" b="1" dirty="0" smtClean="0">
                <a:solidFill>
                  <a:srgbClr val="92D050"/>
                </a:solidFill>
              </a:rPr>
              <a:t> О.П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AutoShape 2" descr="C:\Users\user\Desktop\s1200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C:\Users\user\Desktop\11-113270_computer-clipart-childrens-learning-computer-for-smarter-life-class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348880"/>
            <a:ext cx="5112568" cy="46085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348880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0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помощью компьютера можно смоделировать такие жизненные ситуации, которые нельзя или сложно показать на занятии либо увидеть в повседневной жизни (например, воспроизведение звуков животных; работу транспорта и т. д.)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836712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 ИКТ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77048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развития ИКТ – компетентности педагогов</a:t>
            </a:r>
          </a:p>
          <a:p>
            <a:pPr indent="180000" algn="just"/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04864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умеют создавать графические и текстовые документы (самостоятельно оформляют групповую документацию, диагностику и т. д.); </a:t>
            </a: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умеют применять электронные дидактические и педагогические программные средства; </a:t>
            </a: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активно используют информационные технологии в образовательном процессе; </a:t>
            </a: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владеют навыками поиска информации в Интернете;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77048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развития ИКТ – компетентности педагогов</a:t>
            </a:r>
          </a:p>
          <a:p>
            <a:pPr indent="180000" algn="just"/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988840"/>
            <a:ext cx="770485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владеют программой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создания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презентаций; </a:t>
            </a: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умеют разрабатывать занятия с использованием информационных технологий; </a:t>
            </a:r>
          </a:p>
          <a:p>
            <a:pPr indent="3240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владеют способами и методами применения компьютерных технологий в работе с детьми и родителями.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340768"/>
            <a:ext cx="676875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Лучший способ в чём-то разобраться до конца — это попробовать научить этому компьютер.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Дональд Кну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т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274838"/>
            <a:ext cx="70567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Д</a:t>
            </a: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ревняя мудрость: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3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«Скажи мне,  и я забуду.</a:t>
            </a:r>
            <a:endParaRPr lang="ru-RU" sz="3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Покажи мне,  - я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смогу запомнить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Позволь мне это сделать самому,</a:t>
            </a:r>
            <a:endParaRPr lang="ru-RU" sz="3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И это станет моим навсегда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».</a:t>
            </a:r>
            <a:endParaRPr lang="ru-RU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660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Scy;&amp;pcy;&amp;acy;&amp;scy;&amp;icy;&amp;bcy;&amp;ocy; &amp;zcy;&amp;acy; &amp;vcy;&amp;ncy;&amp;icy;&amp;mcy;&amp;acy;&amp;ncy;&amp;icy;&amp;iecy; - &amp;Pcy;&amp;rcy;&amp;iecy;&amp;zcy;&amp;iecy;&amp;ncy;&amp;tcy;&amp;acy;&amp;tscy;&amp;icy;&amp;yacy; 1307/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132856"/>
            <a:ext cx="64087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Машины должны работать.</a:t>
            </a:r>
          </a:p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Люди должны думать.</a:t>
            </a:r>
          </a:p>
          <a:p>
            <a:pPr algn="r"/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Девиз компании IBM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C:\Users\user\Desktop\s1200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459504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7030A0"/>
                </a:solidFill>
              </a:rPr>
              <a:t>Федеральный </a:t>
            </a:r>
            <a:r>
              <a:rPr lang="ru-RU" sz="2000" b="1" u="sng" dirty="0">
                <a:solidFill>
                  <a:srgbClr val="7030A0"/>
                </a:solidFill>
              </a:rPr>
              <a:t>закон «Об образовании в РФ</a:t>
            </a:r>
            <a:r>
              <a:rPr lang="ru-RU" sz="2000" u="sng" dirty="0">
                <a:solidFill>
                  <a:srgbClr val="7030A0"/>
                </a:solidFill>
              </a:rPr>
              <a:t>»</a:t>
            </a:r>
            <a:r>
              <a:rPr lang="ru-RU" sz="2000" b="1" u="sng" dirty="0">
                <a:solidFill>
                  <a:srgbClr val="7030A0"/>
                </a:solidFill>
              </a:rPr>
              <a:t> </a:t>
            </a:r>
            <a:endParaRPr lang="ru-RU" sz="2000" b="1" u="sng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(от </a:t>
            </a:r>
            <a:r>
              <a:rPr lang="ru-RU" sz="2000" dirty="0">
                <a:solidFill>
                  <a:srgbClr val="7030A0"/>
                </a:solidFill>
              </a:rPr>
              <a:t>29 декабря 2012г. №273-ФЗ);</a:t>
            </a:r>
            <a:endParaRPr lang="ru-RU" sz="2000" b="1" u="sng" dirty="0">
              <a:solidFill>
                <a:srgbClr val="7030A0"/>
              </a:solidFill>
            </a:endParaRPr>
          </a:p>
          <a:p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u="sng" dirty="0">
                <a:solidFill>
                  <a:srgbClr val="7030A0"/>
                </a:solidFill>
              </a:rPr>
              <a:t>Федеральный государственный образовательный стандарт дошкольного образования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ru-RU" sz="2000" dirty="0" err="1">
                <a:solidFill>
                  <a:srgbClr val="7030A0"/>
                </a:solidFill>
              </a:rPr>
              <a:t>Пр.Мин.Обр.РФ</a:t>
            </a:r>
            <a:r>
              <a:rPr lang="ru-RU" sz="2000" dirty="0">
                <a:solidFill>
                  <a:srgbClr val="7030A0"/>
                </a:solidFill>
              </a:rPr>
              <a:t> от 17 октября 2013</a:t>
            </a:r>
            <a:r>
              <a:rPr lang="ru-RU" sz="2000" dirty="0"/>
              <a:t>. </a:t>
            </a:r>
            <a:r>
              <a:rPr lang="ru-RU" sz="2000" dirty="0">
                <a:solidFill>
                  <a:srgbClr val="7030A0"/>
                </a:solidFill>
              </a:rPr>
              <a:t>№1155);</a:t>
            </a:r>
          </a:p>
          <a:p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u="sng" dirty="0">
                <a:solidFill>
                  <a:srgbClr val="7030A0"/>
                </a:solidFill>
              </a:rPr>
              <a:t>Профессиональный стандарт педагога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ru-RU" sz="2000" dirty="0">
                <a:solidFill>
                  <a:srgbClr val="7030A0"/>
                </a:solidFill>
              </a:rPr>
              <a:t>воспитатель, учитель) </a:t>
            </a:r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ru-RU" sz="2000" dirty="0" err="1">
                <a:solidFill>
                  <a:srgbClr val="7030A0"/>
                </a:solidFill>
              </a:rPr>
              <a:t>Пр.Мин.труда</a:t>
            </a:r>
            <a:r>
              <a:rPr lang="ru-RU" sz="2000" dirty="0">
                <a:solidFill>
                  <a:srgbClr val="7030A0"/>
                </a:solidFill>
              </a:rPr>
              <a:t> и </a:t>
            </a:r>
            <a:r>
              <a:rPr lang="ru-RU" sz="2000" dirty="0" err="1">
                <a:solidFill>
                  <a:srgbClr val="7030A0"/>
                </a:solidFill>
              </a:rPr>
              <a:t>соц.защиты</a:t>
            </a:r>
            <a:r>
              <a:rPr lang="ru-RU" sz="2000" dirty="0">
                <a:solidFill>
                  <a:srgbClr val="7030A0"/>
                </a:solidFill>
              </a:rPr>
              <a:t> РФ от «18» октября 2013 г. № 544н)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рмативно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-правовые документы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3" y="980728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kern="0" dirty="0">
                <a:solidFill>
                  <a:srgbClr val="7030A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Нормативно-правовые документы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613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4168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Творческим педагогам, стремящимся идти в ногу со временем, необходимо изучать возможности использования и внедрения ИКТ в свою практическую деятельность, быть для ребёнка проводником в мир новых технологий, формировать у него основы информационной культуры.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293096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Человек, умело и эффективно владеющий технологиями и информацией, имеет другой, новый стиль мышления, принципиально иначе подходит к оценке возникающих проблем, организации своей деятельности.</a:t>
            </a:r>
          </a:p>
          <a:p>
            <a:pPr algn="r"/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Ю.М.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Горвиц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268760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ИКТ- компетентность педагога понимается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«как его готовность и способность самостоятельно использовать современные информационно-коммуникационные технологии в педагогической деятельности для решения широкого круга образовательных задач и проектировать пути повышения квалификации в этой сфере»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педагогов информационно-коммуникационные технологии обладают следующими возможностями по использованию их в учебно-воспитательном процессе: </a:t>
            </a:r>
          </a:p>
          <a:p>
            <a:pPr lvl="1" indent="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Стимулирование интереса к учебной деятельности у детей.</a:t>
            </a:r>
          </a:p>
          <a:p>
            <a:pPr lvl="1" indent="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Постоянное повышение профессионального уровня педагогов.</a:t>
            </a:r>
          </a:p>
          <a:p>
            <a:pPr lvl="1" indent="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Увеличение выбора средств, форм и темпа изучения тем.</a:t>
            </a:r>
          </a:p>
          <a:p>
            <a:pPr lvl="1" indent="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бесплатных образовательных ресурсов информационно-образовательного пространства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836712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 ИКТ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916832"/>
            <a:ext cx="69127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ctr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Компьютер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Мультимедийный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проектор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Принтер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Видеомагнитофон, DVD плейер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Магнитофон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Фотоаппарат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Видеокамера</a:t>
            </a:r>
          </a:p>
          <a:p>
            <a:pPr lvl="0" indent="180975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319088" algn="l"/>
              </a:tabLs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Телевизор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772816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0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позволяют увеличить на занятии количество иллюстративного материала;</a:t>
            </a: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600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презентаций обеспечивает наглядность, которая способствует восприятию и лучшему запоминанию материала, что очень важно, учитывая наглядно-образное мышление детей дошкольного возраста;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836712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 ИКТ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28590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00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одновременно используется графическая, текстовая, аудиовизуальная информация;</a:t>
            </a:r>
          </a:p>
          <a:p>
            <a:pPr lvl="0" indent="3600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600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использовании анимации и вставки видеофрагментов возможен показ динамических процессов;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836712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 ИКТ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242</TotalTime>
  <Words>448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    Формирование  ИКТ-компетентности  у педагогов ДОУ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ПК-2</dc:creator>
  <cp:lastModifiedBy>ПК</cp:lastModifiedBy>
  <cp:revision>33</cp:revision>
  <dcterms:modified xsi:type="dcterms:W3CDTF">2023-09-29T10:24:34Z</dcterms:modified>
</cp:coreProperties>
</file>