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2" r:id="rId2"/>
    <p:sldId id="273" r:id="rId3"/>
    <p:sldId id="278" r:id="rId4"/>
    <p:sldId id="274" r:id="rId5"/>
    <p:sldId id="259" r:id="rId6"/>
    <p:sldId id="260" r:id="rId7"/>
    <p:sldId id="285" r:id="rId8"/>
    <p:sldId id="277" r:id="rId9"/>
    <p:sldId id="281" r:id="rId10"/>
    <p:sldId id="283" r:id="rId11"/>
    <p:sldId id="282" r:id="rId12"/>
    <p:sldId id="280" r:id="rId13"/>
  </p:sldIdLst>
  <p:sldSz cx="5040313" cy="3600450"/>
  <p:notesSz cx="6858000" cy="9144000"/>
  <p:defaultTextStyle>
    <a:defPPr>
      <a:defRPr lang="ru-RU"/>
    </a:defPPr>
    <a:lvl1pPr marL="0" algn="l" defTabSz="514350" rtl="0" eaLnBrk="1" latinLnBrk="0" hangingPunct="1">
      <a:defRPr sz="1000" kern="1200">
        <a:solidFill>
          <a:schemeClr val="tx1"/>
        </a:solidFill>
        <a:latin typeface="+mn-lt"/>
        <a:ea typeface="+mn-ea"/>
        <a:cs typeface="+mn-cs"/>
      </a:defRPr>
    </a:lvl1pPr>
    <a:lvl2pPr marL="257175" algn="l" defTabSz="514350" rtl="0" eaLnBrk="1" latinLnBrk="0" hangingPunct="1">
      <a:defRPr sz="1000" kern="1200">
        <a:solidFill>
          <a:schemeClr val="tx1"/>
        </a:solidFill>
        <a:latin typeface="+mn-lt"/>
        <a:ea typeface="+mn-ea"/>
        <a:cs typeface="+mn-cs"/>
      </a:defRPr>
    </a:lvl2pPr>
    <a:lvl3pPr marL="514350" algn="l" defTabSz="514350" rtl="0" eaLnBrk="1" latinLnBrk="0" hangingPunct="1">
      <a:defRPr sz="1000" kern="1200">
        <a:solidFill>
          <a:schemeClr val="tx1"/>
        </a:solidFill>
        <a:latin typeface="+mn-lt"/>
        <a:ea typeface="+mn-ea"/>
        <a:cs typeface="+mn-cs"/>
      </a:defRPr>
    </a:lvl3pPr>
    <a:lvl4pPr marL="771525" algn="l" defTabSz="514350" rtl="0" eaLnBrk="1" latinLnBrk="0" hangingPunct="1">
      <a:defRPr sz="1000" kern="1200">
        <a:solidFill>
          <a:schemeClr val="tx1"/>
        </a:solidFill>
        <a:latin typeface="+mn-lt"/>
        <a:ea typeface="+mn-ea"/>
        <a:cs typeface="+mn-cs"/>
      </a:defRPr>
    </a:lvl4pPr>
    <a:lvl5pPr marL="1028700" algn="l" defTabSz="514350" rtl="0" eaLnBrk="1" latinLnBrk="0" hangingPunct="1">
      <a:defRPr sz="1000" kern="1200">
        <a:solidFill>
          <a:schemeClr val="tx1"/>
        </a:solidFill>
        <a:latin typeface="+mn-lt"/>
        <a:ea typeface="+mn-ea"/>
        <a:cs typeface="+mn-cs"/>
      </a:defRPr>
    </a:lvl5pPr>
    <a:lvl6pPr marL="1285875" algn="l" defTabSz="514350" rtl="0" eaLnBrk="1" latinLnBrk="0" hangingPunct="1">
      <a:defRPr sz="1000" kern="1200">
        <a:solidFill>
          <a:schemeClr val="tx1"/>
        </a:solidFill>
        <a:latin typeface="+mn-lt"/>
        <a:ea typeface="+mn-ea"/>
        <a:cs typeface="+mn-cs"/>
      </a:defRPr>
    </a:lvl6pPr>
    <a:lvl7pPr marL="1543050" algn="l" defTabSz="514350" rtl="0" eaLnBrk="1" latinLnBrk="0" hangingPunct="1">
      <a:defRPr sz="1000" kern="1200">
        <a:solidFill>
          <a:schemeClr val="tx1"/>
        </a:solidFill>
        <a:latin typeface="+mn-lt"/>
        <a:ea typeface="+mn-ea"/>
        <a:cs typeface="+mn-cs"/>
      </a:defRPr>
    </a:lvl7pPr>
    <a:lvl8pPr marL="1800225" algn="l" defTabSz="514350" rtl="0" eaLnBrk="1" latinLnBrk="0" hangingPunct="1">
      <a:defRPr sz="1000" kern="1200">
        <a:solidFill>
          <a:schemeClr val="tx1"/>
        </a:solidFill>
        <a:latin typeface="+mn-lt"/>
        <a:ea typeface="+mn-ea"/>
        <a:cs typeface="+mn-cs"/>
      </a:defRPr>
    </a:lvl8pPr>
    <a:lvl9pPr marL="2057400" algn="l" defTabSz="514350" rtl="0" eaLnBrk="1" latinLnBrk="0" hangingPunct="1">
      <a:defRPr sz="1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83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3" d="100"/>
          <a:sy n="123" d="100"/>
        </p:scale>
        <p:origin x="-1440" y="-108"/>
      </p:cViewPr>
      <p:guideLst>
        <p:guide orient="horz" pos="1135"/>
        <p:guide pos="1588"/>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1D132-AD7D-4442-AFDD-39E8AE1953E2}" type="datetimeFigureOut">
              <a:rPr lang="ru-RU" smtClean="0"/>
              <a:pPr/>
              <a:t>15.05.2019</a:t>
            </a:fld>
            <a:endParaRPr lang="ru-RU"/>
          </a:p>
        </p:txBody>
      </p:sp>
      <p:sp>
        <p:nvSpPr>
          <p:cNvPr id="4" name="Образ слайда 3"/>
          <p:cNvSpPr>
            <a:spLocks noGrp="1" noRot="1" noChangeAspect="1"/>
          </p:cNvSpPr>
          <p:nvPr>
            <p:ph type="sldImg" idx="2"/>
          </p:nvPr>
        </p:nvSpPr>
        <p:spPr>
          <a:xfrm>
            <a:off x="1028700" y="685800"/>
            <a:ext cx="48006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147AC3-5E3F-4CAE-8518-4884987BFD61}" type="slidenum">
              <a:rPr lang="ru-RU" smtClean="0"/>
              <a:pPr/>
              <a:t>‹#›</a:t>
            </a:fld>
            <a:endParaRPr lang="ru-RU"/>
          </a:p>
        </p:txBody>
      </p:sp>
    </p:spTree>
    <p:extLst>
      <p:ext uri="{BB962C8B-B14F-4D97-AF65-F5344CB8AC3E}">
        <p14:creationId xmlns:p14="http://schemas.microsoft.com/office/powerpoint/2010/main" xmlns="" val="3729567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7147AC3-5E3F-4CAE-8518-4884987BFD61}" type="slidenum">
              <a:rPr lang="ru-RU" smtClean="0"/>
              <a:pPr/>
              <a:t>3</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7147AC3-5E3F-4CAE-8518-4884987BFD61}" type="slidenum">
              <a:rPr lang="ru-RU" smtClean="0"/>
              <a:pPr/>
              <a:t>5</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028700" y="685800"/>
            <a:ext cx="48006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7147AC3-5E3F-4CAE-8518-4884987BFD61}" type="slidenum">
              <a:rPr lang="ru-RU" smtClean="0"/>
              <a:pPr/>
              <a:t>6</a:t>
            </a:fld>
            <a:endParaRPr lang="ru-RU"/>
          </a:p>
        </p:txBody>
      </p:sp>
    </p:spTree>
    <p:extLst>
      <p:ext uri="{BB962C8B-B14F-4D97-AF65-F5344CB8AC3E}">
        <p14:creationId xmlns:p14="http://schemas.microsoft.com/office/powerpoint/2010/main" xmlns="" val="971837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028700" y="685800"/>
            <a:ext cx="48006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7147AC3-5E3F-4CAE-8518-4884987BFD61}" type="slidenum">
              <a:rPr lang="ru-RU" smtClean="0"/>
              <a:pPr/>
              <a:t>7</a:t>
            </a:fld>
            <a:endParaRPr lang="ru-RU"/>
          </a:p>
        </p:txBody>
      </p:sp>
    </p:spTree>
    <p:extLst>
      <p:ext uri="{BB962C8B-B14F-4D97-AF65-F5344CB8AC3E}">
        <p14:creationId xmlns:p14="http://schemas.microsoft.com/office/powerpoint/2010/main" xmlns="" val="971837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78025" y="1118476"/>
            <a:ext cx="4284267" cy="771763"/>
          </a:xfrm>
          <a:prstGeom prst="rect">
            <a:avLst/>
          </a:prstGeo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756049" y="2040255"/>
            <a:ext cx="3528219" cy="920114"/>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5" name="Нижний колонтитул 4"/>
          <p:cNvSpPr>
            <a:spLocks noGrp="1"/>
          </p:cNvSpPr>
          <p:nvPr>
            <p:ph type="ftr" sz="quarter" idx="11"/>
          </p:nvPr>
        </p:nvSpPr>
        <p:spPr>
          <a:xfrm>
            <a:off x="1722109" y="3337086"/>
            <a:ext cx="1596099" cy="191691"/>
          </a:xfrm>
          <a:prstGeom prst="rect">
            <a:avLst/>
          </a:prstGeom>
        </p:spPr>
        <p:txBody>
          <a:bodyPr/>
          <a:lstStyle/>
          <a:p>
            <a:endParaRPr lang="ru-RU"/>
          </a:p>
        </p:txBody>
      </p:sp>
      <p:sp>
        <p:nvSpPr>
          <p:cNvPr id="6" name="Номер слайда 5"/>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17" y="144187"/>
            <a:ext cx="4536282" cy="600075"/>
          </a:xfrm>
          <a:prstGeom prst="rect">
            <a:avLst/>
          </a:prstGeom>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52017" y="840106"/>
            <a:ext cx="4536282" cy="2376130"/>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5" name="Нижний колонтитул 4"/>
          <p:cNvSpPr>
            <a:spLocks noGrp="1"/>
          </p:cNvSpPr>
          <p:nvPr>
            <p:ph type="ftr" sz="quarter" idx="11"/>
          </p:nvPr>
        </p:nvSpPr>
        <p:spPr>
          <a:xfrm>
            <a:off x="1722109" y="3337086"/>
            <a:ext cx="1596099" cy="191691"/>
          </a:xfrm>
          <a:prstGeom prst="rect">
            <a:avLst/>
          </a:prstGeom>
        </p:spPr>
        <p:txBody>
          <a:bodyPr/>
          <a:lstStyle/>
          <a:p>
            <a:endParaRPr lang="ru-RU"/>
          </a:p>
        </p:txBody>
      </p:sp>
      <p:sp>
        <p:nvSpPr>
          <p:cNvPr id="6" name="Номер слайда 5"/>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3654227" y="144186"/>
            <a:ext cx="1134071" cy="3072051"/>
          </a:xfrm>
          <a:prstGeom prst="rect">
            <a:avLst/>
          </a:prstGeo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52017" y="144186"/>
            <a:ext cx="3318206" cy="3072051"/>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5" name="Нижний колонтитул 4"/>
          <p:cNvSpPr>
            <a:spLocks noGrp="1"/>
          </p:cNvSpPr>
          <p:nvPr>
            <p:ph type="ftr" sz="quarter" idx="11"/>
          </p:nvPr>
        </p:nvSpPr>
        <p:spPr>
          <a:xfrm>
            <a:off x="1722109" y="3337086"/>
            <a:ext cx="1596099" cy="191691"/>
          </a:xfrm>
          <a:prstGeom prst="rect">
            <a:avLst/>
          </a:prstGeom>
        </p:spPr>
        <p:txBody>
          <a:bodyPr/>
          <a:lstStyle/>
          <a:p>
            <a:endParaRPr lang="ru-RU"/>
          </a:p>
        </p:txBody>
      </p:sp>
      <p:sp>
        <p:nvSpPr>
          <p:cNvPr id="6" name="Номер слайда 5"/>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17" y="144187"/>
            <a:ext cx="4536282" cy="600075"/>
          </a:xfrm>
          <a:prstGeom prst="rect">
            <a:avLst/>
          </a:prstGeom>
        </p:spPr>
        <p:txBody>
          <a:bodyPr/>
          <a:lstStyle/>
          <a:p>
            <a:r>
              <a:rPr lang="ru-RU" smtClean="0"/>
              <a:t>Образец заголовка</a:t>
            </a:r>
            <a:endParaRPr lang="ru-RU"/>
          </a:p>
        </p:txBody>
      </p:sp>
      <p:sp>
        <p:nvSpPr>
          <p:cNvPr id="3" name="Содержимое 2"/>
          <p:cNvSpPr>
            <a:spLocks noGrp="1"/>
          </p:cNvSpPr>
          <p:nvPr>
            <p:ph idx="1"/>
          </p:nvPr>
        </p:nvSpPr>
        <p:spPr>
          <a:xfrm>
            <a:off x="252017" y="840106"/>
            <a:ext cx="4536282" cy="2376130"/>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5" name="Нижний колонтитул 4"/>
          <p:cNvSpPr>
            <a:spLocks noGrp="1"/>
          </p:cNvSpPr>
          <p:nvPr>
            <p:ph type="ftr" sz="quarter" idx="11"/>
          </p:nvPr>
        </p:nvSpPr>
        <p:spPr>
          <a:xfrm>
            <a:off x="1722109" y="3337086"/>
            <a:ext cx="1596099" cy="191691"/>
          </a:xfrm>
          <a:prstGeom prst="rect">
            <a:avLst/>
          </a:prstGeom>
        </p:spPr>
        <p:txBody>
          <a:bodyPr/>
          <a:lstStyle/>
          <a:p>
            <a:endParaRPr lang="ru-RU"/>
          </a:p>
        </p:txBody>
      </p:sp>
      <p:sp>
        <p:nvSpPr>
          <p:cNvPr id="6" name="Номер слайда 5"/>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8150" y="2313625"/>
            <a:ext cx="4284267" cy="715089"/>
          </a:xfrm>
          <a:prstGeom prst="rect">
            <a:avLst/>
          </a:prstGeom>
        </p:spPr>
        <p:txBody>
          <a:bodyPr anchor="t"/>
          <a:lstStyle>
            <a:lvl1pPr algn="l">
              <a:defRPr sz="2300" b="1" cap="all"/>
            </a:lvl1pPr>
          </a:lstStyle>
          <a:p>
            <a:r>
              <a:rPr lang="ru-RU" smtClean="0"/>
              <a:t>Образец заголовка</a:t>
            </a:r>
            <a:endParaRPr lang="ru-RU"/>
          </a:p>
        </p:txBody>
      </p:sp>
      <p:sp>
        <p:nvSpPr>
          <p:cNvPr id="3" name="Текст 2"/>
          <p:cNvSpPr>
            <a:spLocks noGrp="1"/>
          </p:cNvSpPr>
          <p:nvPr>
            <p:ph type="body" idx="1"/>
          </p:nvPr>
        </p:nvSpPr>
        <p:spPr>
          <a:xfrm>
            <a:off x="398150" y="1526027"/>
            <a:ext cx="4284267" cy="787598"/>
          </a:xfrm>
          <a:prstGeom prst="rect">
            <a:avLst/>
          </a:prstGeom>
        </p:spPr>
        <p:txBody>
          <a:bodyPr anchor="b"/>
          <a:lstStyle>
            <a:lvl1pPr marL="0" indent="0">
              <a:buNone/>
              <a:defRPr sz="1100">
                <a:solidFill>
                  <a:schemeClr val="tx1">
                    <a:tint val="75000"/>
                  </a:schemeClr>
                </a:solidFill>
              </a:defRPr>
            </a:lvl1pPr>
            <a:lvl2pPr marL="257175" indent="0">
              <a:buNone/>
              <a:defRPr sz="1000">
                <a:solidFill>
                  <a:schemeClr val="tx1">
                    <a:tint val="75000"/>
                  </a:schemeClr>
                </a:solidFill>
              </a:defRPr>
            </a:lvl2pPr>
            <a:lvl3pPr marL="514350" indent="0">
              <a:buNone/>
              <a:defRPr sz="900">
                <a:solidFill>
                  <a:schemeClr val="tx1">
                    <a:tint val="75000"/>
                  </a:schemeClr>
                </a:solidFill>
              </a:defRPr>
            </a:lvl3pPr>
            <a:lvl4pPr marL="771525" indent="0">
              <a:buNone/>
              <a:defRPr sz="800">
                <a:solidFill>
                  <a:schemeClr val="tx1">
                    <a:tint val="75000"/>
                  </a:schemeClr>
                </a:solidFill>
              </a:defRPr>
            </a:lvl4pPr>
            <a:lvl5pPr marL="1028700" indent="0">
              <a:buNone/>
              <a:defRPr sz="800">
                <a:solidFill>
                  <a:schemeClr val="tx1">
                    <a:tint val="75000"/>
                  </a:schemeClr>
                </a:solidFill>
              </a:defRPr>
            </a:lvl5pPr>
            <a:lvl6pPr marL="1285875" indent="0">
              <a:buNone/>
              <a:defRPr sz="800">
                <a:solidFill>
                  <a:schemeClr val="tx1">
                    <a:tint val="75000"/>
                  </a:schemeClr>
                </a:solidFill>
              </a:defRPr>
            </a:lvl6pPr>
            <a:lvl7pPr marL="1543050" indent="0">
              <a:buNone/>
              <a:defRPr sz="800">
                <a:solidFill>
                  <a:schemeClr val="tx1">
                    <a:tint val="75000"/>
                  </a:schemeClr>
                </a:solidFill>
              </a:defRPr>
            </a:lvl7pPr>
            <a:lvl8pPr marL="1800225" indent="0">
              <a:buNone/>
              <a:defRPr sz="800">
                <a:solidFill>
                  <a:schemeClr val="tx1">
                    <a:tint val="75000"/>
                  </a:schemeClr>
                </a:solidFill>
              </a:defRPr>
            </a:lvl8pPr>
            <a:lvl9pPr marL="2057400" indent="0">
              <a:buNone/>
              <a:defRPr sz="8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5" name="Нижний колонтитул 4"/>
          <p:cNvSpPr>
            <a:spLocks noGrp="1"/>
          </p:cNvSpPr>
          <p:nvPr>
            <p:ph type="ftr" sz="quarter" idx="11"/>
          </p:nvPr>
        </p:nvSpPr>
        <p:spPr>
          <a:xfrm>
            <a:off x="1722109" y="3337086"/>
            <a:ext cx="1596099" cy="191691"/>
          </a:xfrm>
          <a:prstGeom prst="rect">
            <a:avLst/>
          </a:prstGeom>
        </p:spPr>
        <p:txBody>
          <a:bodyPr/>
          <a:lstStyle/>
          <a:p>
            <a:endParaRPr lang="ru-RU"/>
          </a:p>
        </p:txBody>
      </p:sp>
      <p:sp>
        <p:nvSpPr>
          <p:cNvPr id="6" name="Номер слайда 5"/>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17" y="144187"/>
            <a:ext cx="4536282" cy="600075"/>
          </a:xfrm>
          <a:prstGeom prst="rect">
            <a:avLst/>
          </a:prstGeom>
        </p:spPr>
        <p:txBody>
          <a:bodyPr/>
          <a:lstStyle/>
          <a:p>
            <a:r>
              <a:rPr lang="ru-RU" smtClean="0"/>
              <a:t>Образец заголовка</a:t>
            </a:r>
            <a:endParaRPr lang="ru-RU"/>
          </a:p>
        </p:txBody>
      </p:sp>
      <p:sp>
        <p:nvSpPr>
          <p:cNvPr id="3" name="Содержимое 2"/>
          <p:cNvSpPr>
            <a:spLocks noGrp="1"/>
          </p:cNvSpPr>
          <p:nvPr>
            <p:ph sz="half" idx="1"/>
          </p:nvPr>
        </p:nvSpPr>
        <p:spPr>
          <a:xfrm>
            <a:off x="252016" y="840106"/>
            <a:ext cx="2226139" cy="2376130"/>
          </a:xfrm>
          <a:prstGeom prst="rect">
            <a:avLst/>
          </a:prstGeom>
        </p:spPr>
        <p:txBody>
          <a:bodyPr/>
          <a:lstStyle>
            <a:lvl1pPr>
              <a:defRPr sz="1600"/>
            </a:lvl1pPr>
            <a:lvl2pPr>
              <a:defRPr sz="1400"/>
            </a:lvl2pPr>
            <a:lvl3pPr>
              <a:defRPr sz="1100"/>
            </a:lvl3pPr>
            <a:lvl4pPr>
              <a:defRPr sz="1000"/>
            </a:lvl4pPr>
            <a:lvl5pPr>
              <a:defRPr sz="1000"/>
            </a:lvl5pPr>
            <a:lvl6pPr>
              <a:defRPr sz="1000"/>
            </a:lvl6pPr>
            <a:lvl7pPr>
              <a:defRPr sz="1000"/>
            </a:lvl7pPr>
            <a:lvl8pPr>
              <a:defRPr sz="1000"/>
            </a:lvl8pPr>
            <a:lvl9pPr>
              <a:defRPr sz="1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2562161" y="840106"/>
            <a:ext cx="2226139" cy="2376130"/>
          </a:xfrm>
          <a:prstGeom prst="rect">
            <a:avLst/>
          </a:prstGeom>
        </p:spPr>
        <p:txBody>
          <a:bodyPr/>
          <a:lstStyle>
            <a:lvl1pPr>
              <a:defRPr sz="1600"/>
            </a:lvl1pPr>
            <a:lvl2pPr>
              <a:defRPr sz="1400"/>
            </a:lvl2pPr>
            <a:lvl3pPr>
              <a:defRPr sz="1100"/>
            </a:lvl3pPr>
            <a:lvl4pPr>
              <a:defRPr sz="1000"/>
            </a:lvl4pPr>
            <a:lvl5pPr>
              <a:defRPr sz="1000"/>
            </a:lvl5pPr>
            <a:lvl6pPr>
              <a:defRPr sz="1000"/>
            </a:lvl6pPr>
            <a:lvl7pPr>
              <a:defRPr sz="1000"/>
            </a:lvl7pPr>
            <a:lvl8pPr>
              <a:defRPr sz="1000"/>
            </a:lvl8pPr>
            <a:lvl9pPr>
              <a:defRPr sz="1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6" name="Нижний колонтитул 5"/>
          <p:cNvSpPr>
            <a:spLocks noGrp="1"/>
          </p:cNvSpPr>
          <p:nvPr>
            <p:ph type="ftr" sz="quarter" idx="11"/>
          </p:nvPr>
        </p:nvSpPr>
        <p:spPr>
          <a:xfrm>
            <a:off x="1722109" y="3337086"/>
            <a:ext cx="1596099" cy="191691"/>
          </a:xfrm>
          <a:prstGeom prst="rect">
            <a:avLst/>
          </a:prstGeom>
        </p:spPr>
        <p:txBody>
          <a:bodyPr/>
          <a:lstStyle/>
          <a:p>
            <a:endParaRPr lang="ru-RU"/>
          </a:p>
        </p:txBody>
      </p:sp>
      <p:sp>
        <p:nvSpPr>
          <p:cNvPr id="7" name="Номер слайда 6"/>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17" y="144187"/>
            <a:ext cx="4536282" cy="600075"/>
          </a:xfrm>
          <a:prstGeom prst="rect">
            <a:avLst/>
          </a:prstGeo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252017" y="805934"/>
            <a:ext cx="2227014" cy="335875"/>
          </a:xfrm>
          <a:prstGeom prst="rect">
            <a:avLst/>
          </a:prstGeom>
        </p:spPr>
        <p:txBody>
          <a:bodyPr anchor="b"/>
          <a:lstStyle>
            <a:lvl1pPr marL="0" indent="0">
              <a:buNone/>
              <a:defRPr sz="1400" b="1"/>
            </a:lvl1pPr>
            <a:lvl2pPr marL="257175" indent="0">
              <a:buNone/>
              <a:defRPr sz="1100" b="1"/>
            </a:lvl2pPr>
            <a:lvl3pPr marL="514350" indent="0">
              <a:buNone/>
              <a:defRPr sz="1000"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ru-RU" smtClean="0"/>
              <a:t>Образец текста</a:t>
            </a:r>
          </a:p>
        </p:txBody>
      </p:sp>
      <p:sp>
        <p:nvSpPr>
          <p:cNvPr id="4" name="Содержимое 3"/>
          <p:cNvSpPr>
            <a:spLocks noGrp="1"/>
          </p:cNvSpPr>
          <p:nvPr>
            <p:ph sz="half" idx="2"/>
          </p:nvPr>
        </p:nvSpPr>
        <p:spPr>
          <a:xfrm>
            <a:off x="252017" y="1141811"/>
            <a:ext cx="2227014" cy="2074426"/>
          </a:xfrm>
          <a:prstGeom prst="rect">
            <a:avLst/>
          </a:prstGeo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2560410" y="805934"/>
            <a:ext cx="2227889" cy="335875"/>
          </a:xfrm>
          <a:prstGeom prst="rect">
            <a:avLst/>
          </a:prstGeom>
        </p:spPr>
        <p:txBody>
          <a:bodyPr anchor="b"/>
          <a:lstStyle>
            <a:lvl1pPr marL="0" indent="0">
              <a:buNone/>
              <a:defRPr sz="1400" b="1"/>
            </a:lvl1pPr>
            <a:lvl2pPr marL="257175" indent="0">
              <a:buNone/>
              <a:defRPr sz="1100" b="1"/>
            </a:lvl2pPr>
            <a:lvl3pPr marL="514350" indent="0">
              <a:buNone/>
              <a:defRPr sz="1000"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ru-RU" smtClean="0"/>
              <a:t>Образец текста</a:t>
            </a:r>
          </a:p>
        </p:txBody>
      </p:sp>
      <p:sp>
        <p:nvSpPr>
          <p:cNvPr id="6" name="Содержимое 5"/>
          <p:cNvSpPr>
            <a:spLocks noGrp="1"/>
          </p:cNvSpPr>
          <p:nvPr>
            <p:ph sz="quarter" idx="4"/>
          </p:nvPr>
        </p:nvSpPr>
        <p:spPr>
          <a:xfrm>
            <a:off x="2560410" y="1141811"/>
            <a:ext cx="2227889" cy="2074426"/>
          </a:xfrm>
          <a:prstGeom prst="rect">
            <a:avLst/>
          </a:prstGeo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8" name="Нижний колонтитул 7"/>
          <p:cNvSpPr>
            <a:spLocks noGrp="1"/>
          </p:cNvSpPr>
          <p:nvPr>
            <p:ph type="ftr" sz="quarter" idx="11"/>
          </p:nvPr>
        </p:nvSpPr>
        <p:spPr>
          <a:xfrm>
            <a:off x="1722109" y="3337086"/>
            <a:ext cx="1596099" cy="191691"/>
          </a:xfrm>
          <a:prstGeom prst="rect">
            <a:avLst/>
          </a:prstGeom>
        </p:spPr>
        <p:txBody>
          <a:bodyPr/>
          <a:lstStyle/>
          <a:p>
            <a:endParaRPr lang="ru-RU"/>
          </a:p>
        </p:txBody>
      </p:sp>
      <p:sp>
        <p:nvSpPr>
          <p:cNvPr id="9" name="Номер слайда 8"/>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17" y="144187"/>
            <a:ext cx="4536282" cy="600075"/>
          </a:xfrm>
          <a:prstGeom prst="rect">
            <a:avLst/>
          </a:prstGeom>
        </p:spPr>
        <p:txBody>
          <a:bodyPr/>
          <a:lstStyle/>
          <a:p>
            <a:r>
              <a:rPr lang="ru-RU" smtClean="0"/>
              <a:t>Образец заголовка</a:t>
            </a:r>
            <a:endParaRPr lang="ru-RU"/>
          </a:p>
        </p:txBody>
      </p:sp>
      <p:sp>
        <p:nvSpPr>
          <p:cNvPr id="3" name="Дата 2"/>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4" name="Нижний колонтитул 3"/>
          <p:cNvSpPr>
            <a:spLocks noGrp="1"/>
          </p:cNvSpPr>
          <p:nvPr>
            <p:ph type="ftr" sz="quarter" idx="11"/>
          </p:nvPr>
        </p:nvSpPr>
        <p:spPr>
          <a:xfrm>
            <a:off x="1722109" y="3337086"/>
            <a:ext cx="1596099" cy="191691"/>
          </a:xfrm>
          <a:prstGeom prst="rect">
            <a:avLst/>
          </a:prstGeom>
        </p:spPr>
        <p:txBody>
          <a:bodyPr/>
          <a:lstStyle/>
          <a:p>
            <a:endParaRPr lang="ru-RU"/>
          </a:p>
        </p:txBody>
      </p:sp>
      <p:sp>
        <p:nvSpPr>
          <p:cNvPr id="5" name="Номер слайда 4"/>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3" name="Нижний колонтитул 2"/>
          <p:cNvSpPr>
            <a:spLocks noGrp="1"/>
          </p:cNvSpPr>
          <p:nvPr>
            <p:ph type="ftr" sz="quarter" idx="11"/>
          </p:nvPr>
        </p:nvSpPr>
        <p:spPr>
          <a:xfrm>
            <a:off x="1722109" y="3337086"/>
            <a:ext cx="1596099" cy="191691"/>
          </a:xfrm>
          <a:prstGeom prst="rect">
            <a:avLst/>
          </a:prstGeom>
        </p:spPr>
        <p:txBody>
          <a:bodyPr/>
          <a:lstStyle/>
          <a:p>
            <a:endParaRPr lang="ru-RU"/>
          </a:p>
        </p:txBody>
      </p:sp>
      <p:sp>
        <p:nvSpPr>
          <p:cNvPr id="4" name="Номер слайда 3"/>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
        <p:nvSpPr>
          <p:cNvPr id="5" name="TextBox 4"/>
          <p:cNvSpPr txBox="1"/>
          <p:nvPr userDrawn="1"/>
        </p:nvSpPr>
        <p:spPr>
          <a:xfrm>
            <a:off x="63173" y="0"/>
            <a:ext cx="629996" cy="276999"/>
          </a:xfrm>
          <a:prstGeom prst="rect">
            <a:avLst/>
          </a:prstGeom>
          <a:noFill/>
        </p:spPr>
        <p:txBody>
          <a:bodyPr wrap="square" rtlCol="0">
            <a:spAutoFit/>
          </a:bodyPr>
          <a:lstStyle/>
          <a:p>
            <a:r>
              <a:rPr lang="ru-RU" sz="600" dirty="0" err="1" smtClean="0">
                <a:solidFill>
                  <a:schemeClr val="accent1"/>
                </a:solidFill>
                <a:latin typeface="Georgia" pitchFamily="18" charset="0"/>
              </a:rPr>
              <a:t>Фрундина</a:t>
            </a:r>
            <a:r>
              <a:rPr lang="ru-RU" sz="600" dirty="0" smtClean="0">
                <a:solidFill>
                  <a:schemeClr val="accent1"/>
                </a:solidFill>
                <a:latin typeface="Georgia" pitchFamily="18" charset="0"/>
              </a:rPr>
              <a:t> Л.В.</a:t>
            </a:r>
            <a:endParaRPr lang="ru-RU" sz="600" dirty="0">
              <a:solidFill>
                <a:schemeClr val="accent1"/>
              </a:solidFill>
              <a:latin typeface="Georgia"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16" y="143353"/>
            <a:ext cx="1658228" cy="610076"/>
          </a:xfrm>
          <a:prstGeom prst="rect">
            <a:avLst/>
          </a:prstGeom>
        </p:spPr>
        <p:txBody>
          <a:bodyPr anchor="b"/>
          <a:lstStyle>
            <a:lvl1pPr algn="l">
              <a:defRPr sz="1100" b="1"/>
            </a:lvl1pPr>
          </a:lstStyle>
          <a:p>
            <a:r>
              <a:rPr lang="ru-RU" smtClean="0"/>
              <a:t>Образец заголовка</a:t>
            </a:r>
            <a:endParaRPr lang="ru-RU"/>
          </a:p>
        </p:txBody>
      </p:sp>
      <p:sp>
        <p:nvSpPr>
          <p:cNvPr id="3" name="Содержимое 2"/>
          <p:cNvSpPr>
            <a:spLocks noGrp="1"/>
          </p:cNvSpPr>
          <p:nvPr>
            <p:ph idx="1"/>
          </p:nvPr>
        </p:nvSpPr>
        <p:spPr>
          <a:xfrm>
            <a:off x="1970624" y="143352"/>
            <a:ext cx="2817675" cy="3072884"/>
          </a:xfrm>
          <a:prstGeom prst="rect">
            <a:avLst/>
          </a:prstGeom>
        </p:spPr>
        <p:txBody>
          <a:bodyPr/>
          <a:lstStyle>
            <a:lvl1pPr>
              <a:defRPr sz="18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252016" y="753428"/>
            <a:ext cx="1658228" cy="2462808"/>
          </a:xfrm>
          <a:prstGeom prst="rect">
            <a:avLst/>
          </a:prstGeom>
        </p:spPr>
        <p:txBody>
          <a:bodyPr/>
          <a:lstStyle>
            <a:lvl1pPr marL="0" indent="0">
              <a:buNone/>
              <a:defRPr sz="800"/>
            </a:lvl1pPr>
            <a:lvl2pPr marL="257175" indent="0">
              <a:buNone/>
              <a:defRPr sz="700"/>
            </a:lvl2pPr>
            <a:lvl3pPr marL="514350" indent="0">
              <a:buNone/>
              <a:defRPr sz="600"/>
            </a:lvl3pPr>
            <a:lvl4pPr marL="771525" indent="0">
              <a:buNone/>
              <a:defRPr sz="500"/>
            </a:lvl4pPr>
            <a:lvl5pPr marL="1028700" indent="0">
              <a:buNone/>
              <a:defRPr sz="500"/>
            </a:lvl5pPr>
            <a:lvl6pPr marL="1285875" indent="0">
              <a:buNone/>
              <a:defRPr sz="500"/>
            </a:lvl6pPr>
            <a:lvl7pPr marL="1543050" indent="0">
              <a:buNone/>
              <a:defRPr sz="500"/>
            </a:lvl7pPr>
            <a:lvl8pPr marL="1800225" indent="0">
              <a:buNone/>
              <a:defRPr sz="500"/>
            </a:lvl8pPr>
            <a:lvl9pPr marL="2057400" indent="0">
              <a:buNone/>
              <a:defRPr sz="500"/>
            </a:lvl9pPr>
          </a:lstStyle>
          <a:p>
            <a:pPr lvl="0"/>
            <a:r>
              <a:rPr lang="ru-RU" smtClean="0"/>
              <a:t>Образец текста</a:t>
            </a:r>
          </a:p>
        </p:txBody>
      </p:sp>
      <p:sp>
        <p:nvSpPr>
          <p:cNvPr id="5" name="Дата 4"/>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6" name="Нижний колонтитул 5"/>
          <p:cNvSpPr>
            <a:spLocks noGrp="1"/>
          </p:cNvSpPr>
          <p:nvPr>
            <p:ph type="ftr" sz="quarter" idx="11"/>
          </p:nvPr>
        </p:nvSpPr>
        <p:spPr>
          <a:xfrm>
            <a:off x="1722109" y="3337086"/>
            <a:ext cx="1596099" cy="191691"/>
          </a:xfrm>
          <a:prstGeom prst="rect">
            <a:avLst/>
          </a:prstGeom>
        </p:spPr>
        <p:txBody>
          <a:bodyPr/>
          <a:lstStyle/>
          <a:p>
            <a:endParaRPr lang="ru-RU"/>
          </a:p>
        </p:txBody>
      </p:sp>
      <p:sp>
        <p:nvSpPr>
          <p:cNvPr id="7" name="Номер слайда 6"/>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7938" y="2520315"/>
            <a:ext cx="3024188" cy="297538"/>
          </a:xfrm>
          <a:prstGeom prst="rect">
            <a:avLst/>
          </a:prstGeom>
        </p:spPr>
        <p:txBody>
          <a:bodyPr anchor="b"/>
          <a:lstStyle>
            <a:lvl1pPr algn="l">
              <a:defRPr sz="1100" b="1"/>
            </a:lvl1pPr>
          </a:lstStyle>
          <a:p>
            <a:r>
              <a:rPr lang="ru-RU" smtClean="0"/>
              <a:t>Образец заголовка</a:t>
            </a:r>
            <a:endParaRPr lang="ru-RU"/>
          </a:p>
        </p:txBody>
      </p:sp>
      <p:sp>
        <p:nvSpPr>
          <p:cNvPr id="3" name="Рисунок 2"/>
          <p:cNvSpPr>
            <a:spLocks noGrp="1"/>
          </p:cNvSpPr>
          <p:nvPr>
            <p:ph type="pic" idx="1"/>
          </p:nvPr>
        </p:nvSpPr>
        <p:spPr>
          <a:xfrm>
            <a:off x="987938" y="321709"/>
            <a:ext cx="3024188" cy="2160270"/>
          </a:xfrm>
          <a:prstGeom prst="rect">
            <a:avLst/>
          </a:prstGeom>
        </p:spPr>
        <p:txBody>
          <a:bodyPr/>
          <a:lstStyle>
            <a:lvl1pPr marL="0" indent="0">
              <a:buNone/>
              <a:defRPr sz="1800"/>
            </a:lvl1pPr>
            <a:lvl2pPr marL="257175" indent="0">
              <a:buNone/>
              <a:defRPr sz="1600"/>
            </a:lvl2pPr>
            <a:lvl3pPr marL="514350" indent="0">
              <a:buNone/>
              <a:defRPr sz="1400"/>
            </a:lvl3pPr>
            <a:lvl4pPr marL="771525" indent="0">
              <a:buNone/>
              <a:defRPr sz="1100"/>
            </a:lvl4pPr>
            <a:lvl5pPr marL="1028700" indent="0">
              <a:buNone/>
              <a:defRPr sz="1100"/>
            </a:lvl5pPr>
            <a:lvl6pPr marL="1285875" indent="0">
              <a:buNone/>
              <a:defRPr sz="1100"/>
            </a:lvl6pPr>
            <a:lvl7pPr marL="1543050" indent="0">
              <a:buNone/>
              <a:defRPr sz="1100"/>
            </a:lvl7pPr>
            <a:lvl8pPr marL="1800225" indent="0">
              <a:buNone/>
              <a:defRPr sz="1100"/>
            </a:lvl8pPr>
            <a:lvl9pPr marL="2057400" indent="0">
              <a:buNone/>
              <a:defRPr sz="1100"/>
            </a:lvl9pPr>
          </a:lstStyle>
          <a:p>
            <a:endParaRPr lang="ru-RU"/>
          </a:p>
        </p:txBody>
      </p:sp>
      <p:sp>
        <p:nvSpPr>
          <p:cNvPr id="4" name="Текст 3"/>
          <p:cNvSpPr>
            <a:spLocks noGrp="1"/>
          </p:cNvSpPr>
          <p:nvPr>
            <p:ph type="body" sz="half" idx="2"/>
          </p:nvPr>
        </p:nvSpPr>
        <p:spPr>
          <a:xfrm>
            <a:off x="987938" y="2817853"/>
            <a:ext cx="3024188" cy="422552"/>
          </a:xfrm>
          <a:prstGeom prst="rect">
            <a:avLst/>
          </a:prstGeom>
        </p:spPr>
        <p:txBody>
          <a:bodyPr/>
          <a:lstStyle>
            <a:lvl1pPr marL="0" indent="0">
              <a:buNone/>
              <a:defRPr sz="800"/>
            </a:lvl1pPr>
            <a:lvl2pPr marL="257175" indent="0">
              <a:buNone/>
              <a:defRPr sz="700"/>
            </a:lvl2pPr>
            <a:lvl3pPr marL="514350" indent="0">
              <a:buNone/>
              <a:defRPr sz="600"/>
            </a:lvl3pPr>
            <a:lvl4pPr marL="771525" indent="0">
              <a:buNone/>
              <a:defRPr sz="500"/>
            </a:lvl4pPr>
            <a:lvl5pPr marL="1028700" indent="0">
              <a:buNone/>
              <a:defRPr sz="500"/>
            </a:lvl5pPr>
            <a:lvl6pPr marL="1285875" indent="0">
              <a:buNone/>
              <a:defRPr sz="500"/>
            </a:lvl6pPr>
            <a:lvl7pPr marL="1543050" indent="0">
              <a:buNone/>
              <a:defRPr sz="500"/>
            </a:lvl7pPr>
            <a:lvl8pPr marL="1800225" indent="0">
              <a:buNone/>
              <a:defRPr sz="500"/>
            </a:lvl8pPr>
            <a:lvl9pPr marL="2057400" indent="0">
              <a:buNone/>
              <a:defRPr sz="500"/>
            </a:lvl9pPr>
          </a:lstStyle>
          <a:p>
            <a:pPr lvl="0"/>
            <a:r>
              <a:rPr lang="ru-RU" smtClean="0"/>
              <a:t>Образец текста</a:t>
            </a:r>
          </a:p>
        </p:txBody>
      </p:sp>
      <p:sp>
        <p:nvSpPr>
          <p:cNvPr id="5" name="Дата 4"/>
          <p:cNvSpPr>
            <a:spLocks noGrp="1"/>
          </p:cNvSpPr>
          <p:nvPr>
            <p:ph type="dt" sz="half" idx="10"/>
          </p:nvPr>
        </p:nvSpPr>
        <p:spPr>
          <a:xfrm>
            <a:off x="252017" y="3337086"/>
            <a:ext cx="1176072" cy="191691"/>
          </a:xfrm>
          <a:prstGeom prst="rect">
            <a:avLst/>
          </a:prstGeom>
        </p:spPr>
        <p:txBody>
          <a:bodyPr/>
          <a:lstStyle/>
          <a:p>
            <a:fld id="{B4C71EC6-210F-42DE-9C53-41977AD35B3D}" type="datetimeFigureOut">
              <a:rPr lang="ru-RU" smtClean="0"/>
              <a:pPr/>
              <a:t>15.05.2019</a:t>
            </a:fld>
            <a:endParaRPr lang="ru-RU"/>
          </a:p>
        </p:txBody>
      </p:sp>
      <p:sp>
        <p:nvSpPr>
          <p:cNvPr id="6" name="Нижний колонтитул 5"/>
          <p:cNvSpPr>
            <a:spLocks noGrp="1"/>
          </p:cNvSpPr>
          <p:nvPr>
            <p:ph type="ftr" sz="quarter" idx="11"/>
          </p:nvPr>
        </p:nvSpPr>
        <p:spPr>
          <a:xfrm>
            <a:off x="1722109" y="3337086"/>
            <a:ext cx="1596099" cy="191691"/>
          </a:xfrm>
          <a:prstGeom prst="rect">
            <a:avLst/>
          </a:prstGeom>
        </p:spPr>
        <p:txBody>
          <a:bodyPr/>
          <a:lstStyle/>
          <a:p>
            <a:endParaRPr lang="ru-RU"/>
          </a:p>
        </p:txBody>
      </p:sp>
      <p:sp>
        <p:nvSpPr>
          <p:cNvPr id="7" name="Номер слайда 6"/>
          <p:cNvSpPr>
            <a:spLocks noGrp="1"/>
          </p:cNvSpPr>
          <p:nvPr>
            <p:ph type="sldNum" sz="quarter" idx="12"/>
          </p:nvPr>
        </p:nvSpPr>
        <p:spPr>
          <a:xfrm>
            <a:off x="3612225" y="3337086"/>
            <a:ext cx="1176072" cy="191691"/>
          </a:xfrm>
          <a:prstGeom prst="rect">
            <a:avLst/>
          </a:prstGeom>
        </p:spPr>
        <p:txBody>
          <a:bodyPr/>
          <a:lstStyle/>
          <a:p>
            <a:fld id="{B19B0651-EE4F-4900-A07F-96A6BFA9D0F0}"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2000">
              <a:schemeClr val="accent3"/>
            </a:gs>
            <a:gs pos="30000">
              <a:schemeClr val="accent3"/>
            </a:gs>
            <a:gs pos="84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7" name="Скругленный прямоугольник 6"/>
          <p:cNvSpPr/>
          <p:nvPr userDrawn="1"/>
        </p:nvSpPr>
        <p:spPr>
          <a:xfrm>
            <a:off x="189174" y="119874"/>
            <a:ext cx="4661967" cy="3360702"/>
          </a:xfrm>
          <a:prstGeom prst="round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 name="Рисунок 1"/>
          <p:cNvPicPr>
            <a:picLocks noChangeAspect="1"/>
          </p:cNvPicPr>
          <p:nvPr userDrawn="1"/>
        </p:nvPicPr>
        <p:blipFill>
          <a:blip r:embed="rId13" cstate="print">
            <a:extLst>
              <a:ext uri="{BEBA8EAE-BF5A-486C-A8C5-ECC9F3942E4B}">
                <a14:imgProps xmlns:a14="http://schemas.microsoft.com/office/drawing/2010/main" xmlns="">
                  <a14:imgLayer r:embed="rId14">
                    <a14:imgEffect>
                      <a14:sharpenSoften amount="25000"/>
                    </a14:imgEffect>
                    <a14:imgEffect>
                      <a14:colorTemperature colorTemp="4700"/>
                    </a14:imgEffect>
                  </a14:imgLayer>
                </a14:imgProps>
              </a:ext>
              <a:ext uri="{28A0092B-C50C-407E-A947-70E740481C1C}">
                <a14:useLocalDpi xmlns:a14="http://schemas.microsoft.com/office/drawing/2010/main" xmlns="" val="0"/>
              </a:ext>
            </a:extLst>
          </a:blip>
          <a:stretch>
            <a:fillRect/>
          </a:stretch>
        </p:blipFill>
        <p:spPr>
          <a:xfrm>
            <a:off x="175" y="2542909"/>
            <a:ext cx="629996" cy="1014705"/>
          </a:xfrm>
          <a:prstGeom prst="rect">
            <a:avLst/>
          </a:prstGeom>
        </p:spPr>
      </p:pic>
      <p:pic>
        <p:nvPicPr>
          <p:cNvPr id="3" name="Рисунок 2"/>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4301073" y="2408776"/>
            <a:ext cx="865067" cy="1231835"/>
          </a:xfrm>
          <a:prstGeom prst="rect">
            <a:avLst/>
          </a:prstGeom>
        </p:spPr>
      </p:pic>
      <p:pic>
        <p:nvPicPr>
          <p:cNvPr id="11" name="Рисунок 10"/>
          <p:cNvPicPr>
            <a:picLocks noChangeAspect="1"/>
          </p:cNvPicPr>
          <p:nvPr userDrawn="1"/>
        </p:nvPicPr>
        <p:blipFill>
          <a:blip r:embed="rId16" cstate="print">
            <a:extLst>
              <a:ext uri="{28A0092B-C50C-407E-A947-70E740481C1C}">
                <a14:useLocalDpi xmlns:a14="http://schemas.microsoft.com/office/drawing/2010/main" xmlns="" val="0"/>
              </a:ext>
            </a:extLst>
          </a:blip>
          <a:stretch>
            <a:fillRect/>
          </a:stretch>
        </p:blipFill>
        <p:spPr>
          <a:xfrm>
            <a:off x="311040" y="121458"/>
            <a:ext cx="638261" cy="810664"/>
          </a:xfrm>
          <a:prstGeom prst="rect">
            <a:avLst/>
          </a:prstGeom>
        </p:spPr>
      </p:pic>
      <p:pic>
        <p:nvPicPr>
          <p:cNvPr id="12" name="Рисунок 11"/>
          <p:cNvPicPr>
            <a:picLocks noChangeAspect="1"/>
          </p:cNvPicPr>
          <p:nvPr userDrawn="1"/>
        </p:nvPicPr>
        <p:blipFill>
          <a:blip r:embed="rId17" cstate="print">
            <a:extLst>
              <a:ext uri="{28A0092B-C50C-407E-A947-70E740481C1C}">
                <a14:useLocalDpi xmlns:a14="http://schemas.microsoft.com/office/drawing/2010/main" xmlns="" val="0"/>
              </a:ext>
            </a:extLst>
          </a:blip>
          <a:stretch>
            <a:fillRect/>
          </a:stretch>
        </p:blipFill>
        <p:spPr>
          <a:xfrm>
            <a:off x="693171" y="2667072"/>
            <a:ext cx="3590975" cy="813504"/>
          </a:xfrm>
          <a:prstGeom prst="rect">
            <a:avLst/>
          </a:prstGeom>
        </p:spPr>
      </p:pic>
      <p:pic>
        <p:nvPicPr>
          <p:cNvPr id="4" name="Рисунок 3"/>
          <p:cNvPicPr>
            <a:picLocks noChangeAspect="1"/>
          </p:cNvPicPr>
          <p:nvPr userDrawn="1"/>
        </p:nvPicPr>
        <p:blipFill>
          <a:blip r:embed="rId18" cstate="print">
            <a:extLst>
              <a:ext uri="{28A0092B-C50C-407E-A947-70E740481C1C}">
                <a14:useLocalDpi xmlns:a14="http://schemas.microsoft.com/office/drawing/2010/main" xmlns="" val="0"/>
              </a:ext>
            </a:extLst>
          </a:blip>
          <a:stretch>
            <a:fillRect/>
          </a:stretch>
        </p:blipFill>
        <p:spPr>
          <a:xfrm rot="1522504">
            <a:off x="4389835" y="88385"/>
            <a:ext cx="610896" cy="781728"/>
          </a:xfrm>
          <a:prstGeom prst="rect">
            <a:avLst/>
          </a:prstGeom>
        </p:spPr>
      </p:pic>
      <p:pic>
        <p:nvPicPr>
          <p:cNvPr id="5" name="Рисунок 4"/>
          <p:cNvPicPr>
            <a:picLocks noChangeAspect="1"/>
          </p:cNvPicPr>
          <p:nvPr userDrawn="1"/>
        </p:nvPicPr>
        <p:blipFill>
          <a:blip r:embed="rId19" cstate="print">
            <a:extLst>
              <a:ext uri="{28A0092B-C50C-407E-A947-70E740481C1C}">
                <a14:useLocalDpi xmlns:a14="http://schemas.microsoft.com/office/drawing/2010/main" xmlns="" val="0"/>
              </a:ext>
            </a:extLst>
          </a:blip>
          <a:stretch>
            <a:fillRect/>
          </a:stretch>
        </p:blipFill>
        <p:spPr>
          <a:xfrm>
            <a:off x="979280" y="-40159"/>
            <a:ext cx="1081647" cy="76933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txStyles>
    <p:titleStyle>
      <a:lvl1pPr algn="ctr" defTabSz="514350" rtl="0" eaLnBrk="1" latinLnBrk="0" hangingPunct="1">
        <a:spcBef>
          <a:spcPct val="0"/>
        </a:spcBef>
        <a:buNone/>
        <a:defRPr sz="2500" kern="1200">
          <a:solidFill>
            <a:schemeClr val="tx1"/>
          </a:solidFill>
          <a:latin typeface="+mj-lt"/>
          <a:ea typeface="+mj-ea"/>
          <a:cs typeface="+mj-cs"/>
        </a:defRPr>
      </a:lvl1pPr>
    </p:titleStyle>
    <p:bodyStyle>
      <a:lvl1pPr marL="192881" indent="-192881" algn="l" defTabSz="51435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909" indent="-160734" algn="l" defTabSz="51435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642938" indent="-128588" algn="l" defTabSz="51435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900113" indent="-128588" algn="l" defTabSz="514350" rtl="0" eaLnBrk="1" latinLnBrk="0" hangingPunct="1">
        <a:spcBef>
          <a:spcPct val="20000"/>
        </a:spcBef>
        <a:buFont typeface="Arial" pitchFamily="34" charset="0"/>
        <a:buChar char="–"/>
        <a:defRPr sz="1100" kern="1200">
          <a:solidFill>
            <a:schemeClr val="tx1"/>
          </a:solidFill>
          <a:latin typeface="+mn-lt"/>
          <a:ea typeface="+mn-ea"/>
          <a:cs typeface="+mn-cs"/>
        </a:defRPr>
      </a:lvl4pPr>
      <a:lvl5pPr marL="1157288" indent="-128588" algn="l" defTabSz="514350" rtl="0" eaLnBrk="1" latinLnBrk="0" hangingPunct="1">
        <a:spcBef>
          <a:spcPct val="20000"/>
        </a:spcBef>
        <a:buFont typeface="Arial" pitchFamily="34" charset="0"/>
        <a:buChar char="»"/>
        <a:defRPr sz="1100" kern="1200">
          <a:solidFill>
            <a:schemeClr val="tx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00"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00"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00"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00" kern="1200">
          <a:solidFill>
            <a:schemeClr val="tx1"/>
          </a:solidFill>
          <a:latin typeface="+mn-lt"/>
          <a:ea typeface="+mn-ea"/>
          <a:cs typeface="+mn-cs"/>
        </a:defRPr>
      </a:lvl9pPr>
    </p:bodyStyle>
    <p:otherStyle>
      <a:defPPr>
        <a:defRPr lang="ru-RU"/>
      </a:defPPr>
      <a:lvl1pPr marL="0" algn="l" defTabSz="514350" rtl="0" eaLnBrk="1" latinLnBrk="0" hangingPunct="1">
        <a:defRPr sz="1000" kern="1200">
          <a:solidFill>
            <a:schemeClr val="tx1"/>
          </a:solidFill>
          <a:latin typeface="+mn-lt"/>
          <a:ea typeface="+mn-ea"/>
          <a:cs typeface="+mn-cs"/>
        </a:defRPr>
      </a:lvl1pPr>
      <a:lvl2pPr marL="257175" algn="l" defTabSz="514350" rtl="0" eaLnBrk="1" latinLnBrk="0" hangingPunct="1">
        <a:defRPr sz="1000" kern="1200">
          <a:solidFill>
            <a:schemeClr val="tx1"/>
          </a:solidFill>
          <a:latin typeface="+mn-lt"/>
          <a:ea typeface="+mn-ea"/>
          <a:cs typeface="+mn-cs"/>
        </a:defRPr>
      </a:lvl2pPr>
      <a:lvl3pPr marL="514350" algn="l" defTabSz="514350" rtl="0" eaLnBrk="1" latinLnBrk="0" hangingPunct="1">
        <a:defRPr sz="1000" kern="1200">
          <a:solidFill>
            <a:schemeClr val="tx1"/>
          </a:solidFill>
          <a:latin typeface="+mn-lt"/>
          <a:ea typeface="+mn-ea"/>
          <a:cs typeface="+mn-cs"/>
        </a:defRPr>
      </a:lvl3pPr>
      <a:lvl4pPr marL="771525" algn="l" defTabSz="514350" rtl="0" eaLnBrk="1" latinLnBrk="0" hangingPunct="1">
        <a:defRPr sz="1000" kern="1200">
          <a:solidFill>
            <a:schemeClr val="tx1"/>
          </a:solidFill>
          <a:latin typeface="+mn-lt"/>
          <a:ea typeface="+mn-ea"/>
          <a:cs typeface="+mn-cs"/>
        </a:defRPr>
      </a:lvl4pPr>
      <a:lvl5pPr marL="1028700" algn="l" defTabSz="514350" rtl="0" eaLnBrk="1" latinLnBrk="0" hangingPunct="1">
        <a:defRPr sz="1000" kern="1200">
          <a:solidFill>
            <a:schemeClr val="tx1"/>
          </a:solidFill>
          <a:latin typeface="+mn-lt"/>
          <a:ea typeface="+mn-ea"/>
          <a:cs typeface="+mn-cs"/>
        </a:defRPr>
      </a:lvl5pPr>
      <a:lvl6pPr marL="1285875" algn="l" defTabSz="514350" rtl="0" eaLnBrk="1" latinLnBrk="0" hangingPunct="1">
        <a:defRPr sz="1000" kern="1200">
          <a:solidFill>
            <a:schemeClr val="tx1"/>
          </a:solidFill>
          <a:latin typeface="+mn-lt"/>
          <a:ea typeface="+mn-ea"/>
          <a:cs typeface="+mn-cs"/>
        </a:defRPr>
      </a:lvl6pPr>
      <a:lvl7pPr marL="1543050" algn="l" defTabSz="514350" rtl="0" eaLnBrk="1" latinLnBrk="0" hangingPunct="1">
        <a:defRPr sz="1000" kern="1200">
          <a:solidFill>
            <a:schemeClr val="tx1"/>
          </a:solidFill>
          <a:latin typeface="+mn-lt"/>
          <a:ea typeface="+mn-ea"/>
          <a:cs typeface="+mn-cs"/>
        </a:defRPr>
      </a:lvl7pPr>
      <a:lvl8pPr marL="1800225" algn="l" defTabSz="514350" rtl="0" eaLnBrk="1" latinLnBrk="0" hangingPunct="1">
        <a:defRPr sz="1000" kern="1200">
          <a:solidFill>
            <a:schemeClr val="tx1"/>
          </a:solidFill>
          <a:latin typeface="+mn-lt"/>
          <a:ea typeface="+mn-ea"/>
          <a:cs typeface="+mn-cs"/>
        </a:defRPr>
      </a:lvl8pPr>
      <a:lvl9pPr marL="2057400" algn="l" defTabSz="514350" rtl="0" eaLnBrk="1" latinLnBrk="0" hangingPunct="1">
        <a:defRPr sz="1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3932" y="576089"/>
            <a:ext cx="4320480" cy="2215991"/>
          </a:xfrm>
          <a:prstGeom prst="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ru-RU" sz="1800" b="1" dirty="0" smtClean="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latin typeface="Georgia" pitchFamily="18" charset="0"/>
              </a:rPr>
              <a:t>Дидактическая  игра  для старшего  дошкольного возраста по ознакомлению с трудом и профессиями взрослых </a:t>
            </a:r>
          </a:p>
          <a:p>
            <a:pPr algn="ctr"/>
            <a:r>
              <a:rPr lang="ru-RU" sz="2000" b="1" dirty="0" smtClean="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latin typeface="Georgia" pitchFamily="18" charset="0"/>
              </a:rPr>
              <a:t>«Такие важные профессии»</a:t>
            </a:r>
            <a:endParaRPr lang="ru-RU" sz="20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Georgia" pitchFamily="18" charset="0"/>
            </a:endParaRPr>
          </a:p>
          <a:p>
            <a:pPr algn="r"/>
            <a:endParaRPr lang="ru-RU" sz="8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endParaRPr>
          </a:p>
          <a:p>
            <a:pPr algn="r"/>
            <a:r>
              <a:rPr lang="ru-RU" sz="12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rPr>
              <a:t>Воспитатель </a:t>
            </a:r>
            <a:r>
              <a:rPr lang="en-US" sz="12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rPr>
              <a:t>I</a:t>
            </a:r>
            <a:r>
              <a:rPr lang="ru-RU" sz="12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rPr>
              <a:t>кв. категории</a:t>
            </a:r>
          </a:p>
          <a:p>
            <a:pPr algn="r"/>
            <a:r>
              <a:rPr lang="ru-RU" sz="12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rPr>
              <a:t>МДОАУ «Детский сад №53»г.Орска</a:t>
            </a:r>
          </a:p>
          <a:p>
            <a:pPr algn="r"/>
            <a:r>
              <a:rPr lang="ru-RU" sz="1400" b="1" dirty="0" smtClean="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rPr>
              <a:t>Чабаненко Олеся Леонидовна</a:t>
            </a:r>
            <a:endParaRPr lang="ru-RU" sz="1400" b="1" dirty="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Georgia" pitchFamily="18" charset="0"/>
            </a:endParaRPr>
          </a:p>
        </p:txBody>
      </p:sp>
      <p:sp>
        <p:nvSpPr>
          <p:cNvPr id="5" name="Управляющая кнопка: сведения 4">
            <a:hlinkClick r:id="" action="ppaction://noaction" highlightClick="1"/>
          </p:cNvPr>
          <p:cNvSpPr/>
          <p:nvPr/>
        </p:nvSpPr>
        <p:spPr>
          <a:xfrm>
            <a:off x="23490" y="239899"/>
            <a:ext cx="251998" cy="240050"/>
          </a:xfrm>
          <a:prstGeom prst="actionButtonInformation">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Штриховая стрелка вправо 5">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xmlns="" val="1225184911"/>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Заголовок 4"/>
          <p:cNvSpPr>
            <a:spLocks noGrp="1"/>
          </p:cNvSpPr>
          <p:nvPr>
            <p:ph type="title"/>
          </p:nvPr>
        </p:nvSpPr>
        <p:spPr>
          <a:xfrm>
            <a:off x="2232124" y="144187"/>
            <a:ext cx="2431172" cy="2941922"/>
          </a:xfrm>
        </p:spPr>
        <p:txBody>
          <a:bodyPr/>
          <a:lstStyle/>
          <a:p>
            <a:pPr marL="0" indent="0"/>
            <a:r>
              <a:rPr lang="ru-RU" sz="1800" b="1" dirty="0" smtClean="0"/>
              <a:t>Творческие находки:</a:t>
            </a:r>
            <a:br>
              <a:rPr lang="ru-RU" sz="1800" b="1" dirty="0" smtClean="0"/>
            </a:br>
            <a:r>
              <a:rPr lang="ru-RU" sz="1100" b="1" dirty="0" smtClean="0">
                <a:latin typeface="Times New Roman" pitchFamily="18" charset="0"/>
                <a:cs typeface="Times New Roman" pitchFamily="18" charset="0"/>
              </a:rPr>
              <a:t>Творческие находки в данной игре – это разнообразные варианты игры, которые интересны детям от 5 до 7 лет, постепенное усложнение вариантов игр в зависимости от возраста детей.</a:t>
            </a:r>
            <a:br>
              <a:rPr lang="ru-RU" sz="1100" b="1" dirty="0" smtClean="0">
                <a:latin typeface="Times New Roman" pitchFamily="18" charset="0"/>
                <a:cs typeface="Times New Roman" pitchFamily="18" charset="0"/>
              </a:rPr>
            </a:br>
            <a:r>
              <a:rPr lang="ru-RU" sz="1100" b="1" dirty="0" smtClean="0">
                <a:latin typeface="Times New Roman" pitchFamily="18" charset="0"/>
                <a:cs typeface="Times New Roman" pitchFamily="18" charset="0"/>
              </a:rPr>
              <a:t>       Оригинальность исполнения – это форма: карточки, мягкий двухсторонний планшет из фетра, яркий барабан с изображением транспорта самых важных видов профессий , привлекающий внимание детей, также красная стрелочка для с произвольного выбора профессии</a:t>
            </a:r>
            <a:r>
              <a:rPr lang="ru-RU" sz="1800" dirty="0" smtClean="0"/>
              <a:t> </a:t>
            </a:r>
            <a:endParaRPr lang="ru-RU" sz="1800" b="1" dirty="0"/>
          </a:p>
        </p:txBody>
      </p:sp>
    </p:spTree>
    <p:extLst>
      <p:ext uri="{BB962C8B-B14F-4D97-AF65-F5344CB8AC3E}">
        <p14:creationId xmlns:p14="http://schemas.microsoft.com/office/powerpoint/2010/main" xmlns="" val="172849845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Рисунок 4" descr="C:\Users\Admin\Desktop\Новая папка\20190515_121523.jpg"/>
          <p:cNvPicPr/>
          <p:nvPr/>
        </p:nvPicPr>
        <p:blipFill>
          <a:blip r:embed="rId2" cstate="print"/>
          <a:srcRect/>
          <a:stretch>
            <a:fillRect/>
          </a:stretch>
        </p:blipFill>
        <p:spPr bwMode="auto">
          <a:xfrm flipV="1">
            <a:off x="1007988" y="576089"/>
            <a:ext cx="3354362" cy="2520280"/>
          </a:xfrm>
          <a:prstGeom prst="rect">
            <a:avLst/>
          </a:prstGeom>
          <a:noFill/>
          <a:ln w="9525">
            <a:noFill/>
            <a:miter lim="800000"/>
            <a:headEnd/>
            <a:tailEnd/>
          </a:ln>
        </p:spPr>
      </p:pic>
    </p:spTree>
    <p:extLst>
      <p:ext uri="{BB962C8B-B14F-4D97-AF65-F5344CB8AC3E}">
        <p14:creationId xmlns:p14="http://schemas.microsoft.com/office/powerpoint/2010/main" xmlns="" val="172849845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Заголовок 2"/>
          <p:cNvSpPr>
            <a:spLocks noGrp="1"/>
          </p:cNvSpPr>
          <p:nvPr>
            <p:ph type="title"/>
          </p:nvPr>
        </p:nvSpPr>
        <p:spPr>
          <a:xfrm>
            <a:off x="252017" y="800093"/>
            <a:ext cx="4536282" cy="2000264"/>
          </a:xfrm>
        </p:spPr>
        <p:txBody>
          <a:bodyPr/>
          <a:lstStyle/>
          <a:p>
            <a:r>
              <a:rPr lang="ru-RU" sz="4800" b="1" dirty="0" smtClean="0">
                <a:solidFill>
                  <a:srgbClr val="C00000"/>
                </a:solidFill>
                <a:latin typeface="Times New Roman" pitchFamily="18" charset="0"/>
                <a:cs typeface="Times New Roman" pitchFamily="18" charset="0"/>
              </a:rPr>
              <a:t>СПАСИБО ЗА ВНИМАНИЕ!</a:t>
            </a:r>
            <a:endParaRPr lang="ru-RU" sz="48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72849845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Управляющая кнопка: домой 11">
            <a:hlinkClick r:id="" action="ppaction://hlinkshowjump?jump=lastslide" highlightClick="1"/>
          </p:cNvPr>
          <p:cNvSpPr/>
          <p:nvPr/>
        </p:nvSpPr>
        <p:spPr>
          <a:xfrm>
            <a:off x="63174" y="119874"/>
            <a:ext cx="188999" cy="240050"/>
          </a:xfrm>
          <a:prstGeom prst="actionButtonHome">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Заголовок 7"/>
          <p:cNvSpPr>
            <a:spLocks noGrp="1"/>
          </p:cNvSpPr>
          <p:nvPr>
            <p:ph type="ctrTitle"/>
          </p:nvPr>
        </p:nvSpPr>
        <p:spPr>
          <a:xfrm>
            <a:off x="1872084" y="288058"/>
            <a:ext cx="2520280" cy="1008111"/>
          </a:xfrm>
        </p:spPr>
        <p:txBody>
          <a:bodyPr/>
          <a:lstStyle/>
          <a:p>
            <a:r>
              <a:rPr lang="ru-RU" sz="2800" b="1" dirty="0" smtClean="0">
                <a:solidFill>
                  <a:schemeClr val="tx2">
                    <a:lumMod val="50000"/>
                  </a:schemeClr>
                </a:solidFill>
                <a:latin typeface="Times New Roman" pitchFamily="18" charset="0"/>
                <a:cs typeface="Times New Roman" pitchFamily="18" charset="0"/>
              </a:rPr>
              <a:t>Цель:</a:t>
            </a:r>
            <a:endParaRPr lang="ru-RU" sz="2800" b="1" dirty="0">
              <a:solidFill>
                <a:schemeClr val="tx2">
                  <a:lumMod val="50000"/>
                </a:schemeClr>
              </a:solidFill>
              <a:latin typeface="Times New Roman" pitchFamily="18" charset="0"/>
              <a:cs typeface="Times New Roman" pitchFamily="18" charset="0"/>
            </a:endParaRPr>
          </a:p>
        </p:txBody>
      </p:sp>
      <p:sp>
        <p:nvSpPr>
          <p:cNvPr id="11" name="Подзаголовок 10"/>
          <p:cNvSpPr>
            <a:spLocks noGrp="1"/>
          </p:cNvSpPr>
          <p:nvPr>
            <p:ph type="subTitle" idx="1"/>
          </p:nvPr>
        </p:nvSpPr>
        <p:spPr>
          <a:xfrm>
            <a:off x="431924" y="936129"/>
            <a:ext cx="4176464" cy="1800200"/>
          </a:xfrm>
        </p:spPr>
        <p:txBody>
          <a:bodyPr/>
          <a:lstStyle/>
          <a:p>
            <a:pPr algn="l"/>
            <a:r>
              <a:rPr lang="ru-RU" b="1" dirty="0" smtClean="0">
                <a:solidFill>
                  <a:srgbClr val="002060"/>
                </a:solidFill>
                <a:latin typeface="Times New Roman" pitchFamily="18" charset="0"/>
                <a:cs typeface="Times New Roman" pitchFamily="18" charset="0"/>
              </a:rPr>
              <a:t>Воспитывать уважение к труду взрослых, желание выбрать профессию и потребность трудиться.</a:t>
            </a:r>
            <a:endParaRPr lang="ru-RU"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63709234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Управляющая кнопка: домой 11">
            <a:hlinkClick r:id="" action="ppaction://hlinkshowjump?jump=lastslide" highlightClick="1"/>
          </p:cNvPr>
          <p:cNvSpPr/>
          <p:nvPr/>
        </p:nvSpPr>
        <p:spPr>
          <a:xfrm>
            <a:off x="63174" y="119874"/>
            <a:ext cx="188999" cy="240050"/>
          </a:xfrm>
          <a:prstGeom prst="actionButtonHome">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Заголовок 7"/>
          <p:cNvSpPr>
            <a:spLocks noGrp="1"/>
          </p:cNvSpPr>
          <p:nvPr>
            <p:ph type="ctrTitle"/>
          </p:nvPr>
        </p:nvSpPr>
        <p:spPr>
          <a:xfrm>
            <a:off x="1872084" y="288058"/>
            <a:ext cx="2520280" cy="1008111"/>
          </a:xfrm>
        </p:spPr>
        <p:txBody>
          <a:bodyPr/>
          <a:lstStyle/>
          <a:p>
            <a:r>
              <a:rPr lang="ru-RU" sz="2000" b="1" dirty="0" smtClean="0">
                <a:solidFill>
                  <a:schemeClr val="tx2">
                    <a:lumMod val="50000"/>
                  </a:schemeClr>
                </a:solidFill>
                <a:latin typeface="Times New Roman" pitchFamily="18" charset="0"/>
                <a:cs typeface="Times New Roman" pitchFamily="18" charset="0"/>
              </a:rPr>
              <a:t>Задачи:</a:t>
            </a:r>
            <a:endParaRPr lang="ru-RU" sz="2000" b="1" dirty="0">
              <a:solidFill>
                <a:schemeClr val="tx2">
                  <a:lumMod val="50000"/>
                </a:schemeClr>
              </a:solidFill>
              <a:latin typeface="Times New Roman" pitchFamily="18" charset="0"/>
              <a:cs typeface="Times New Roman" pitchFamily="18" charset="0"/>
            </a:endParaRPr>
          </a:p>
        </p:txBody>
      </p:sp>
      <p:sp>
        <p:nvSpPr>
          <p:cNvPr id="11" name="Подзаголовок 10"/>
          <p:cNvSpPr>
            <a:spLocks noGrp="1"/>
          </p:cNvSpPr>
          <p:nvPr>
            <p:ph type="subTitle" idx="1"/>
          </p:nvPr>
        </p:nvSpPr>
        <p:spPr>
          <a:xfrm>
            <a:off x="431924" y="720105"/>
            <a:ext cx="4464496" cy="2592288"/>
          </a:xfrm>
        </p:spPr>
        <p:txBody>
          <a:bodyPr/>
          <a:lstStyle/>
          <a:p>
            <a:pPr algn="l"/>
            <a:r>
              <a:rPr lang="ru-RU" sz="1200" dirty="0" smtClean="0">
                <a:solidFill>
                  <a:schemeClr val="tx1"/>
                </a:solidFill>
              </a:rPr>
              <a:t> </a:t>
            </a:r>
            <a:r>
              <a:rPr lang="ru-RU" sz="1200" b="1" dirty="0" smtClean="0">
                <a:solidFill>
                  <a:schemeClr val="tx2">
                    <a:lumMod val="75000"/>
                  </a:schemeClr>
                </a:solidFill>
              </a:rPr>
              <a:t>*Расширять и обобщать  знания и представления  детей</a:t>
            </a:r>
            <a:r>
              <a:rPr lang="ru-RU" sz="1200" b="1" dirty="0" smtClean="0">
                <a:solidFill>
                  <a:schemeClr val="tx2">
                    <a:lumMod val="50000"/>
                  </a:schemeClr>
                </a:solidFill>
                <a:latin typeface="Times New Roman" pitchFamily="18" charset="0"/>
                <a:cs typeface="Times New Roman" pitchFamily="18" charset="0"/>
              </a:rPr>
              <a:t>  о разнообразных профессиях, их названиях и роде деятельности;</a:t>
            </a:r>
          </a:p>
          <a:p>
            <a:pPr algn="l">
              <a:buFont typeface="Arial" charset="0"/>
              <a:buChar char="•"/>
            </a:pPr>
            <a:r>
              <a:rPr lang="ru-RU" sz="1200" b="1" dirty="0" smtClean="0">
                <a:solidFill>
                  <a:schemeClr val="tx2">
                    <a:lumMod val="50000"/>
                  </a:schemeClr>
                </a:solidFill>
                <a:latin typeface="Times New Roman" pitchFamily="18" charset="0"/>
                <a:cs typeface="Times New Roman" pitchFamily="18" charset="0"/>
              </a:rPr>
              <a:t>Знакомить с транспортом, орудием труда, инструментами и их использовании в различных профессиях;</a:t>
            </a:r>
          </a:p>
          <a:p>
            <a:pPr algn="l">
              <a:buFont typeface="Arial" charset="0"/>
              <a:buChar char="•"/>
            </a:pPr>
            <a:r>
              <a:rPr lang="ru-RU" sz="1200" b="1" dirty="0" smtClean="0">
                <a:solidFill>
                  <a:schemeClr val="tx2">
                    <a:lumMod val="50000"/>
                  </a:schemeClr>
                </a:solidFill>
                <a:latin typeface="Times New Roman" pitchFamily="18" charset="0"/>
                <a:cs typeface="Times New Roman" pitchFamily="18" charset="0"/>
              </a:rPr>
              <a:t> Воспитывать уважение к труду взрослых;</a:t>
            </a:r>
          </a:p>
          <a:p>
            <a:pPr algn="l">
              <a:buFont typeface="Arial" charset="0"/>
              <a:buChar char="•"/>
            </a:pPr>
            <a:r>
              <a:rPr lang="ru-RU" sz="1200" b="1" dirty="0" smtClean="0">
                <a:solidFill>
                  <a:schemeClr val="tx2">
                    <a:lumMod val="50000"/>
                  </a:schemeClr>
                </a:solidFill>
                <a:latin typeface="Times New Roman" pitchFamily="18" charset="0"/>
                <a:cs typeface="Times New Roman" pitchFamily="18" charset="0"/>
              </a:rPr>
              <a:t> формировать  у детей допрофессиональное самоопределение, погружая ребенка в мир профессий.</a:t>
            </a:r>
          </a:p>
          <a:p>
            <a:pPr algn="l">
              <a:buFont typeface="Arial" charset="0"/>
              <a:buChar char="•"/>
            </a:pPr>
            <a:endParaRPr lang="ru-RU" sz="1000" b="1"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63709234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1"/>
          <p:cNvGrpSpPr/>
          <p:nvPr/>
        </p:nvGrpSpPr>
        <p:grpSpPr>
          <a:xfrm>
            <a:off x="575941" y="648099"/>
            <a:ext cx="4029179" cy="2304255"/>
            <a:chOff x="1464460" y="977575"/>
            <a:chExt cx="2352163" cy="472885"/>
          </a:xfrm>
        </p:grpSpPr>
        <p:sp>
          <p:nvSpPr>
            <p:cNvPr id="8" name="Скругленный прямоугольник 7">
              <a:hlinkClick r:id="rId2" action="ppaction://hlinksldjump"/>
            </p:cNvPr>
            <p:cNvSpPr/>
            <p:nvPr/>
          </p:nvSpPr>
          <p:spPr>
            <a:xfrm>
              <a:off x="1464460" y="977575"/>
              <a:ext cx="2312034" cy="472885"/>
            </a:xfrm>
            <a:prstGeom prst="round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TextBox 8">
              <a:hlinkClick r:id="rId3" action="ppaction://hlinksldjump"/>
            </p:cNvPr>
            <p:cNvSpPr txBox="1"/>
            <p:nvPr/>
          </p:nvSpPr>
          <p:spPr>
            <a:xfrm>
              <a:off x="1506496" y="990180"/>
              <a:ext cx="2310127" cy="113693"/>
            </a:xfrm>
            <a:prstGeom prst="rect">
              <a:avLst/>
            </a:prstGeom>
            <a:solidFill>
              <a:schemeClr val="bg1"/>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1500" b="1" spc="32"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Georgia" pitchFamily="18" charset="0"/>
                </a:rPr>
                <a:t>Содержанипе</a:t>
              </a:r>
              <a:r>
                <a:rPr lang="ru-RU" sz="1500" b="1" spc="32"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Georgia" pitchFamily="18" charset="0"/>
                </a:rPr>
                <a:t> дидактической игры:</a:t>
              </a:r>
            </a:p>
          </p:txBody>
        </p:sp>
      </p:grpSp>
      <p:sp>
        <p:nvSpPr>
          <p:cNvPr id="3" name="Штриховая стрелка вправо 2">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791964" y="1152153"/>
            <a:ext cx="3744416" cy="1384995"/>
          </a:xfrm>
          <a:prstGeom prst="rect">
            <a:avLst/>
          </a:prstGeom>
        </p:spPr>
        <p:txBody>
          <a:bodyPr wrap="square">
            <a:spAutoFit/>
          </a:bodyPr>
          <a:lstStyle/>
          <a:p>
            <a:r>
              <a:rPr lang="ru-RU" sz="1400" dirty="0" smtClean="0">
                <a:latin typeface="Times New Roman" pitchFamily="18" charset="0"/>
                <a:cs typeface="Times New Roman" pitchFamily="18" charset="0"/>
              </a:rPr>
              <a:t>Дидактическая игра «Такие важные профессии» по своему содержанию соответствует требованиям программы ДОУ  по трудовому воспитанию и возрастным особенностям детей (старший дошкольный возраст).</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4184011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Штриховая стрелка вправо 7">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Заголовок 2"/>
          <p:cNvSpPr>
            <a:spLocks noGrp="1"/>
          </p:cNvSpPr>
          <p:nvPr>
            <p:ph type="title"/>
          </p:nvPr>
        </p:nvSpPr>
        <p:spPr>
          <a:xfrm>
            <a:off x="1877215" y="144187"/>
            <a:ext cx="2428892" cy="600075"/>
          </a:xfrm>
        </p:spPr>
        <p:txBody>
          <a:bodyPr/>
          <a:lstStyle/>
          <a:p>
            <a:r>
              <a:rPr lang="ru-RU" b="1" dirty="0" smtClean="0"/>
              <a:t>Материалы</a:t>
            </a:r>
            <a:endParaRPr lang="ru-RU" b="1" dirty="0"/>
          </a:p>
        </p:txBody>
      </p:sp>
      <p:sp>
        <p:nvSpPr>
          <p:cNvPr id="10" name="Содержимое 9"/>
          <p:cNvSpPr>
            <a:spLocks noGrp="1"/>
          </p:cNvSpPr>
          <p:nvPr>
            <p:ph sz="half" idx="2"/>
          </p:nvPr>
        </p:nvSpPr>
        <p:spPr>
          <a:xfrm>
            <a:off x="2592164" y="514341"/>
            <a:ext cx="2304256" cy="2701895"/>
          </a:xfrm>
        </p:spPr>
        <p:txBody>
          <a:bodyPr/>
          <a:lstStyle/>
          <a:p>
            <a:pPr marL="1588" indent="14288">
              <a:buNone/>
            </a:pPr>
            <a:r>
              <a:rPr lang="ru-RU" sz="1100" b="1" dirty="0" smtClean="0"/>
              <a:t>Дидактическая игра включает </a:t>
            </a:r>
          </a:p>
          <a:p>
            <a:pPr marL="1588" indent="14288">
              <a:buNone/>
            </a:pPr>
            <a:r>
              <a:rPr lang="ru-RU" sz="1100" b="1" dirty="0" smtClean="0"/>
              <a:t>в себя:</a:t>
            </a:r>
          </a:p>
          <a:p>
            <a:pPr marL="1588" indent="14288">
              <a:buNone/>
            </a:pPr>
            <a:r>
              <a:rPr lang="ru-RU" sz="1100" b="1" dirty="0" smtClean="0"/>
              <a:t>      А. Яркий барабан из картона с пластмассовой стрелочкой красного цвета. Барабан устойчивый на крепкой подножке.</a:t>
            </a:r>
          </a:p>
          <a:p>
            <a:pPr marL="1588" indent="14288">
              <a:buNone/>
            </a:pPr>
            <a:r>
              <a:rPr lang="ru-RU" sz="1100" b="1" dirty="0" smtClean="0"/>
              <a:t>Б. Заламинированные карточки с изображением людей разных профессий, инструментов и орудий труда составляющих данную профессию</a:t>
            </a:r>
          </a:p>
          <a:p>
            <a:pPr marL="1588" indent="14288">
              <a:buNone/>
            </a:pPr>
            <a:r>
              <a:rPr lang="ru-RU" sz="1100" b="1" dirty="0" smtClean="0"/>
              <a:t>В.  Двухсторонний планшет из фетра.</a:t>
            </a:r>
          </a:p>
          <a:p>
            <a:pPr marL="342900" indent="-342900">
              <a:buNone/>
            </a:pPr>
            <a:r>
              <a:rPr lang="ru-RU" sz="1000" b="1" dirty="0" smtClean="0"/>
              <a:t>.</a:t>
            </a:r>
            <a:endParaRPr lang="ru-RU" sz="1000" b="1" dirty="0"/>
          </a:p>
        </p:txBody>
      </p:sp>
      <p:pic>
        <p:nvPicPr>
          <p:cNvPr id="11" name="Содержимое 10" descr="C:\Users\Admin\Desktop\Новая папка\20190515_133315.jpg"/>
          <p:cNvPicPr>
            <a:picLocks noGrp="1"/>
          </p:cNvPicPr>
          <p:nvPr>
            <p:ph sz="half" idx="1"/>
          </p:nvPr>
        </p:nvPicPr>
        <p:blipFill>
          <a:blip r:embed="rId3" cstate="print"/>
          <a:srcRect/>
          <a:stretch>
            <a:fillRect/>
          </a:stretch>
        </p:blipFill>
        <p:spPr bwMode="auto">
          <a:xfrm>
            <a:off x="215900" y="1008137"/>
            <a:ext cx="2376387" cy="1854522"/>
          </a:xfrm>
          <a:prstGeom prst="rect">
            <a:avLst/>
          </a:prstGeom>
          <a:noFill/>
          <a:ln w="9525">
            <a:noFill/>
            <a:miter lim="800000"/>
            <a:headEnd/>
            <a:tailEnd/>
          </a:ln>
        </p:spPr>
      </p:pic>
    </p:spTree>
    <p:extLst>
      <p:ext uri="{BB962C8B-B14F-4D97-AF65-F5344CB8AC3E}">
        <p14:creationId xmlns:p14="http://schemas.microsoft.com/office/powerpoint/2010/main" xmlns="" val="998243268"/>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Штриховая стрелка вправо 6">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Рисунок 4" descr="C:\Users\Admin\Desktop\Новая папка\20190515_133035.jpg"/>
          <p:cNvPicPr/>
          <p:nvPr/>
        </p:nvPicPr>
        <p:blipFill>
          <a:blip r:embed="rId3" cstate="print"/>
          <a:srcRect/>
          <a:stretch>
            <a:fillRect/>
          </a:stretch>
        </p:blipFill>
        <p:spPr bwMode="auto">
          <a:xfrm>
            <a:off x="1152004" y="576088"/>
            <a:ext cx="3240360" cy="2520281"/>
          </a:xfrm>
          <a:prstGeom prst="rect">
            <a:avLst/>
          </a:prstGeom>
          <a:noFill/>
          <a:ln w="9525">
            <a:noFill/>
            <a:miter lim="800000"/>
            <a:headEnd/>
            <a:tailEnd/>
          </a:ln>
        </p:spPr>
      </p:pic>
    </p:spTree>
    <p:extLst>
      <p:ext uri="{BB962C8B-B14F-4D97-AF65-F5344CB8AC3E}">
        <p14:creationId xmlns:p14="http://schemas.microsoft.com/office/powerpoint/2010/main" xmlns="" val="369488086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Штриховая стрелка вправо 6">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3" name="Рисунок 2" descr="C:\Users\Admin\Desktop\Новая папка\20190515_133221.jpg"/>
          <p:cNvPicPr/>
          <p:nvPr/>
        </p:nvPicPr>
        <p:blipFill>
          <a:blip r:embed="rId3" cstate="print"/>
          <a:srcRect/>
          <a:stretch>
            <a:fillRect/>
          </a:stretch>
        </p:blipFill>
        <p:spPr bwMode="auto">
          <a:xfrm>
            <a:off x="431925" y="1440185"/>
            <a:ext cx="2232247" cy="1570905"/>
          </a:xfrm>
          <a:prstGeom prst="rect">
            <a:avLst/>
          </a:prstGeom>
          <a:noFill/>
          <a:ln w="9525">
            <a:noFill/>
            <a:miter lim="800000"/>
            <a:headEnd/>
            <a:tailEnd/>
          </a:ln>
        </p:spPr>
      </p:pic>
      <p:pic>
        <p:nvPicPr>
          <p:cNvPr id="4" name="Рисунок 3" descr="C:\Users\Admin\Desktop\Новая папка\20190515_133213.jpg"/>
          <p:cNvPicPr/>
          <p:nvPr/>
        </p:nvPicPr>
        <p:blipFill>
          <a:blip r:embed="rId4" cstate="print"/>
          <a:srcRect/>
          <a:stretch>
            <a:fillRect/>
          </a:stretch>
        </p:blipFill>
        <p:spPr bwMode="auto">
          <a:xfrm>
            <a:off x="2448148" y="360065"/>
            <a:ext cx="2232248" cy="1872208"/>
          </a:xfrm>
          <a:prstGeom prst="rect">
            <a:avLst/>
          </a:prstGeom>
          <a:noFill/>
          <a:ln w="9525">
            <a:noFill/>
            <a:miter lim="800000"/>
            <a:headEnd/>
            <a:tailEnd/>
          </a:ln>
        </p:spPr>
      </p:pic>
    </p:spTree>
    <p:extLst>
      <p:ext uri="{BB962C8B-B14F-4D97-AF65-F5344CB8AC3E}">
        <p14:creationId xmlns:p14="http://schemas.microsoft.com/office/powerpoint/2010/main" xmlns="" val="369488086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Заголовок 2"/>
          <p:cNvSpPr>
            <a:spLocks noGrp="1"/>
          </p:cNvSpPr>
          <p:nvPr>
            <p:ph type="title"/>
          </p:nvPr>
        </p:nvSpPr>
        <p:spPr>
          <a:xfrm>
            <a:off x="252017" y="144188"/>
            <a:ext cx="4054089" cy="513030"/>
          </a:xfrm>
        </p:spPr>
        <p:txBody>
          <a:bodyPr/>
          <a:lstStyle/>
          <a:p>
            <a:pPr algn="r"/>
            <a:r>
              <a:rPr lang="ru-RU" dirty="0" smtClean="0">
                <a:latin typeface="Times New Roman" pitchFamily="18" charset="0"/>
                <a:cs typeface="Times New Roman" pitchFamily="18" charset="0"/>
              </a:rPr>
              <a:t>Правила игры:</a:t>
            </a:r>
            <a:endParaRPr lang="ru-RU" dirty="0">
              <a:latin typeface="Times New Roman" pitchFamily="18" charset="0"/>
              <a:cs typeface="Times New Roman" pitchFamily="18" charset="0"/>
            </a:endParaRPr>
          </a:p>
        </p:txBody>
      </p:sp>
      <p:sp>
        <p:nvSpPr>
          <p:cNvPr id="7" name="Содержимое 6"/>
          <p:cNvSpPr>
            <a:spLocks noGrp="1"/>
          </p:cNvSpPr>
          <p:nvPr>
            <p:ph idx="1"/>
          </p:nvPr>
        </p:nvSpPr>
        <p:spPr>
          <a:xfrm>
            <a:off x="359916" y="576089"/>
            <a:ext cx="4536503" cy="2640147"/>
          </a:xfrm>
        </p:spPr>
        <p:txBody>
          <a:bodyPr/>
          <a:lstStyle/>
          <a:p>
            <a:pPr marL="534988" indent="0"/>
            <a:r>
              <a:rPr lang="ru-RU" sz="1000" b="1" dirty="0" smtClean="0">
                <a:latin typeface="Times New Roman" pitchFamily="18" charset="0"/>
                <a:cs typeface="Times New Roman" pitchFamily="18" charset="0"/>
              </a:rPr>
              <a:t>Первый вариант игры:</a:t>
            </a:r>
          </a:p>
          <a:p>
            <a:pPr marL="0" indent="0">
              <a:buNone/>
            </a:pPr>
            <a:r>
              <a:rPr lang="ru-RU" sz="1000" dirty="0" smtClean="0">
                <a:latin typeface="Times New Roman" pitchFamily="18" charset="0"/>
                <a:cs typeface="Times New Roman" pitchFamily="18" charset="0"/>
              </a:rPr>
              <a:t>Игра </a:t>
            </a:r>
            <a:r>
              <a:rPr lang="ru-RU" sz="1000" dirty="0" smtClean="0">
                <a:latin typeface="Times New Roman" pitchFamily="18" charset="0"/>
                <a:cs typeface="Times New Roman" pitchFamily="18" charset="0"/>
              </a:rPr>
              <a:t>проводится с небольшой группой детей (3-4 ребенка). Перед детьми на столе ставится барабан и раскладываются карточки с изображениями различных, но очень важных для людей профессий и орудий труда и инструментов, соответствующих данным профессиям, а также двухсторонний планшет из фетра. Первый ребенок крутит стрелку на барабане. Стрелка указывает на один из видов транспорта изображенных на  барабане. Ребенок должен назвать профессию соответствующую данному транспорту, затем  из карточек разложенных перед ним на столе он выбирает те, на которых изображены люди выпавшей ему профессии и их орудия труда. Он раскладывает  свои карточки на планшете. Ребенку предлагается объяснить свой выбор и рассказать , что он знает о составляющей данной профессии. Игра продолжается. Следующий участник крутит барабан и выбирает карточки. Тот ребенок, который рассказывает о выбранной им профессии раскладывает свои карточки на планшете. Остальные в это время его внимательно слушают и дополняют</a:t>
            </a:r>
            <a:r>
              <a:rPr lang="ru-RU" sz="1000" b="1" dirty="0" smtClean="0">
                <a:latin typeface="Times New Roman" pitchFamily="18" charset="0"/>
                <a:cs typeface="Times New Roman" pitchFamily="18" charset="0"/>
              </a:rPr>
              <a:t>.</a:t>
            </a:r>
            <a:endParaRPr lang="ru-RU" sz="10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172849845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Штриховая стрелка вправо 3">
            <a:hlinkClick r:id="" action="ppaction://hlinkshowjump?jump=nextslide"/>
          </p:cNvPr>
          <p:cNvSpPr/>
          <p:nvPr/>
        </p:nvSpPr>
        <p:spPr>
          <a:xfrm>
            <a:off x="4095147" y="3320543"/>
            <a:ext cx="251998" cy="160033"/>
          </a:xfrm>
          <a:prstGeom prst="stripedRightArrow">
            <a:avLst/>
          </a:prstGeom>
          <a:solidFill>
            <a:schemeClr val="accent5"/>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Заголовок 2"/>
          <p:cNvSpPr>
            <a:spLocks noGrp="1"/>
          </p:cNvSpPr>
          <p:nvPr>
            <p:ph type="title"/>
          </p:nvPr>
        </p:nvSpPr>
        <p:spPr>
          <a:xfrm>
            <a:off x="1948652" y="288057"/>
            <a:ext cx="2571768" cy="2448272"/>
          </a:xfrm>
        </p:spPr>
        <p:txBody>
          <a:bodyPr/>
          <a:lstStyle/>
          <a:p>
            <a:pPr algn="l"/>
            <a:r>
              <a:rPr lang="ru-RU" sz="1000" b="1" dirty="0" smtClean="0">
                <a:latin typeface="Times New Roman" pitchFamily="18" charset="0"/>
                <a:cs typeface="Times New Roman" pitchFamily="18" charset="0"/>
              </a:rPr>
              <a:t>Второй вариант игры (индивидуально):</a:t>
            </a:r>
            <a:br>
              <a:rPr lang="ru-RU" sz="1000" b="1" dirty="0" smtClean="0">
                <a:latin typeface="Times New Roman" pitchFamily="18" charset="0"/>
                <a:cs typeface="Times New Roman" pitchFamily="18" charset="0"/>
              </a:rPr>
            </a:br>
            <a:r>
              <a:rPr lang="ru-RU" sz="1000" dirty="0" smtClean="0">
                <a:latin typeface="Times New Roman" pitchFamily="18" charset="0"/>
                <a:cs typeface="Times New Roman" pitchFamily="18" charset="0"/>
              </a:rPr>
              <a:t>Р</a:t>
            </a:r>
            <a:r>
              <a:rPr lang="ru-RU" sz="1000" dirty="0" smtClean="0">
                <a:latin typeface="Times New Roman" pitchFamily="18" charset="0"/>
                <a:cs typeface="Times New Roman" pitchFamily="18" charset="0"/>
              </a:rPr>
              <a:t>ебенок крутит барабан, стрелка указывает на транспорт, н.р. </a:t>
            </a:r>
            <a:r>
              <a:rPr lang="ru-RU" sz="1000" dirty="0" smtClean="0">
                <a:latin typeface="Times New Roman" pitchFamily="18" charset="0"/>
                <a:cs typeface="Times New Roman" pitchFamily="18" charset="0"/>
              </a:rPr>
              <a:t>п</a:t>
            </a:r>
            <a:r>
              <a:rPr lang="ru-RU" sz="1000" dirty="0" smtClean="0">
                <a:latin typeface="Times New Roman" pitchFamily="18" charset="0"/>
                <a:cs typeface="Times New Roman" pitchFamily="18" charset="0"/>
              </a:rPr>
              <a:t>олицейская машина. Воспитатель предлагает выбрать ребенку из множества карточек с  видами  профессий, те карточки, на  которых изображены те профессии, которые могут работать  на данном транспорте (н.р. водитель, полицейский). Ребенок выкладывает их на планшете и объясняет свой выбор. </a:t>
            </a:r>
            <a:r>
              <a:rPr lang="ru-RU" sz="1000" dirty="0" smtClean="0">
                <a:latin typeface="Times New Roman" pitchFamily="18" charset="0"/>
                <a:cs typeface="Times New Roman" pitchFamily="18" charset="0"/>
              </a:rPr>
              <a:t/>
            </a:r>
            <a:br>
              <a:rPr lang="ru-RU" sz="1000" dirty="0" smtClean="0">
                <a:latin typeface="Times New Roman" pitchFamily="18" charset="0"/>
                <a:cs typeface="Times New Roman" pitchFamily="18" charset="0"/>
              </a:rPr>
            </a:br>
            <a:r>
              <a:rPr lang="ru-RU" sz="1000" dirty="0" smtClean="0">
                <a:latin typeface="Times New Roman" pitchFamily="18" charset="0"/>
                <a:cs typeface="Times New Roman" pitchFamily="18" charset="0"/>
              </a:rPr>
              <a:t>Можно усложнить игру, попросив ребенка описать эти профессии,  подобрать к ним орудия труда и т.д.</a:t>
            </a:r>
            <a:r>
              <a:rPr lang="ru-RU" sz="1000" b="1" dirty="0" smtClean="0">
                <a:latin typeface="Times New Roman" pitchFamily="18" charset="0"/>
                <a:cs typeface="Times New Roman" pitchFamily="18" charset="0"/>
              </a:rPr>
              <a:t/>
            </a:r>
            <a:br>
              <a:rPr lang="ru-RU" sz="1000" b="1" dirty="0" smtClean="0">
                <a:latin typeface="Times New Roman" pitchFamily="18" charset="0"/>
                <a:cs typeface="Times New Roman" pitchFamily="18" charset="0"/>
              </a:rPr>
            </a:br>
            <a:endParaRPr lang="ru-RU" sz="1000" b="1" dirty="0">
              <a:latin typeface="Times New Roman" pitchFamily="18" charset="0"/>
              <a:cs typeface="Times New Roman" pitchFamily="18" charset="0"/>
            </a:endParaRPr>
          </a:p>
        </p:txBody>
      </p:sp>
      <p:sp>
        <p:nvSpPr>
          <p:cNvPr id="5" name="Содержимое 4"/>
          <p:cNvSpPr>
            <a:spLocks noGrp="1"/>
          </p:cNvSpPr>
          <p:nvPr>
            <p:ph idx="1"/>
          </p:nvPr>
        </p:nvSpPr>
        <p:spPr>
          <a:xfrm>
            <a:off x="252017" y="2300291"/>
            <a:ext cx="4536282" cy="915944"/>
          </a:xfrm>
        </p:spPr>
        <p:txBody>
          <a:bodyPr/>
          <a:lstStyle/>
          <a:p>
            <a:pPr>
              <a:buNone/>
            </a:pPr>
            <a:r>
              <a:rPr lang="ru-RU" sz="1000" dirty="0" smtClean="0">
                <a:latin typeface="Times New Roman" pitchFamily="18" charset="0"/>
                <a:cs typeface="Times New Roman" pitchFamily="18" charset="0"/>
              </a:rPr>
              <a:t>  </a:t>
            </a:r>
            <a:endParaRPr lang="ru-RU" sz="1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72849845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1455</TotalTime>
  <Words>364</Words>
  <Application>Microsoft Office PowerPoint</Application>
  <PresentationFormat>Произвольный</PresentationFormat>
  <Paragraphs>33</Paragraphs>
  <Slides>12</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Цель:</vt:lpstr>
      <vt:lpstr>Задачи:</vt:lpstr>
      <vt:lpstr>Слайд 4</vt:lpstr>
      <vt:lpstr>Материалы</vt:lpstr>
      <vt:lpstr>Слайд 6</vt:lpstr>
      <vt:lpstr>Слайд 7</vt:lpstr>
      <vt:lpstr>Правила игры:</vt:lpstr>
      <vt:lpstr>Второй вариант игры (индивидуально): Ребенок крутит барабан, стрелка указывает на транспорт, н.р. полицейская машина. Воспитатель предлагает выбрать ребенку из множества карточек с  видами  профессий, те карточки, на  которых изображены те профессии, которые могут работать  на данном транспорте (н.р. водитель, полицейский). Ребенок выкладывает их на планшете и объясняет свой выбор.  Можно усложнить игру, попросив ребенка описать эти профессии,  подобрать к ним орудия труда и т.д. </vt:lpstr>
      <vt:lpstr>Творческие находки: Творческие находки в данной игре – это разнообразные варианты игры, которые интересны детям от 5 до 7 лет, постепенное усложнение вариантов игр в зависимости от возраста детей.        Оригинальность исполнения – это форма: карточки, мягкий двухсторонний планшет из фетра, яркий барабан с изображением транспорта самых важных видов профессий , привлекающий внимание детей, также красная стрелочка для с произвольного выбора профессии </vt:lpstr>
      <vt:lpstr>Слайд 11</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Александр</dc:creator>
  <cp:lastModifiedBy>RePack by Diakov</cp:lastModifiedBy>
  <cp:revision>115</cp:revision>
  <dcterms:created xsi:type="dcterms:W3CDTF">2018-05-31T16:29:02Z</dcterms:created>
  <dcterms:modified xsi:type="dcterms:W3CDTF">2019-05-15T10:17:08Z</dcterms:modified>
</cp:coreProperties>
</file>