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313" r:id="rId3"/>
    <p:sldId id="312" r:id="rId4"/>
    <p:sldId id="300" r:id="rId5"/>
    <p:sldId id="275" r:id="rId6"/>
    <p:sldId id="295" r:id="rId7"/>
    <p:sldId id="304" r:id="rId8"/>
    <p:sldId id="306" r:id="rId9"/>
    <p:sldId id="307" r:id="rId10"/>
    <p:sldId id="308" r:id="rId11"/>
    <p:sldId id="335" r:id="rId12"/>
    <p:sldId id="315" r:id="rId13"/>
    <p:sldId id="316" r:id="rId14"/>
    <p:sldId id="317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34" r:id="rId26"/>
    <p:sldId id="29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9855" autoAdjust="0"/>
  </p:normalViewPr>
  <p:slideViewPr>
    <p:cSldViewPr>
      <p:cViewPr>
        <p:scale>
          <a:sx n="79" d="100"/>
          <a:sy n="79" d="100"/>
        </p:scale>
        <p:origin x="-894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9ADE-C06B-46CE-81E3-C9E1331EAD5A}" type="datetimeFigureOut">
              <a:rPr lang="ru-RU" smtClean="0"/>
              <a:pPr/>
              <a:t>07.06.2024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0D9C-0432-4B76-A4F8-989AA87AD2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9ADE-C06B-46CE-81E3-C9E1331EAD5A}" type="datetimeFigureOut">
              <a:rPr lang="ru-RU" smtClean="0"/>
              <a:pPr/>
              <a:t>07.06.2024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0D9C-0432-4B76-A4F8-989AA87AD2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9ADE-C06B-46CE-81E3-C9E1331EAD5A}" type="datetimeFigureOut">
              <a:rPr lang="ru-RU" smtClean="0"/>
              <a:pPr/>
              <a:t>07.06.2024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0D9C-0432-4B76-A4F8-989AA87AD2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9ADE-C06B-46CE-81E3-C9E1331EAD5A}" type="datetimeFigureOut">
              <a:rPr lang="ru-RU" smtClean="0"/>
              <a:pPr/>
              <a:t>07.06.2024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0D9C-0432-4B76-A4F8-989AA87AD2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9ADE-C06B-46CE-81E3-C9E1331EAD5A}" type="datetimeFigureOut">
              <a:rPr lang="ru-RU" smtClean="0"/>
              <a:pPr/>
              <a:t>07.06.2024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0D9C-0432-4B76-A4F8-989AA87AD2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9ADE-C06B-46CE-81E3-C9E1331EAD5A}" type="datetimeFigureOut">
              <a:rPr lang="ru-RU" smtClean="0"/>
              <a:pPr/>
              <a:t>07.06.2024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0D9C-0432-4B76-A4F8-989AA87AD2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9ADE-C06B-46CE-81E3-C9E1331EAD5A}" type="datetimeFigureOut">
              <a:rPr lang="ru-RU" smtClean="0"/>
              <a:pPr/>
              <a:t>07.06.2024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0D9C-0432-4B76-A4F8-989AA87AD2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9ADE-C06B-46CE-81E3-C9E1331EAD5A}" type="datetimeFigureOut">
              <a:rPr lang="ru-RU" smtClean="0"/>
              <a:pPr/>
              <a:t>07.06.2024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0D9C-0432-4B76-A4F8-989AA87AD2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9ADE-C06B-46CE-81E3-C9E1331EAD5A}" type="datetimeFigureOut">
              <a:rPr lang="ru-RU" smtClean="0"/>
              <a:pPr/>
              <a:t>07.06.2024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0D9C-0432-4B76-A4F8-989AA87AD2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9ADE-C06B-46CE-81E3-C9E1331EAD5A}" type="datetimeFigureOut">
              <a:rPr lang="ru-RU" smtClean="0"/>
              <a:pPr/>
              <a:t>07.06.2024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0D9C-0432-4B76-A4F8-989AA87AD2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9ADE-C06B-46CE-81E3-C9E1331EAD5A}" type="datetimeFigureOut">
              <a:rPr lang="ru-RU" smtClean="0"/>
              <a:pPr/>
              <a:t>07.06.2024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D560D9C-0432-4B76-A4F8-989AA87AD25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A249ADE-C06B-46CE-81E3-C9E1331EAD5A}" type="datetimeFigureOut">
              <a:rPr lang="ru-RU" smtClean="0"/>
              <a:pPr/>
              <a:t>07.06.2024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D560D9C-0432-4B76-A4F8-989AA87AD25D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388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Презентация дидактического материала «Сенсорное развитие детей раннего возраста через дидактические игры»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altLang="en-US" sz="2000" b="1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  </a:t>
            </a:r>
          </a:p>
          <a:p>
            <a:pPr>
              <a:buNone/>
            </a:pPr>
            <a:r>
              <a:rPr lang="ru-RU" altLang="en-US" sz="2000" b="1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              МДОАУ  «Детский сад №53» г.Орск</a:t>
            </a:r>
            <a:r>
              <a:rPr lang="ru-RU" altLang="en-US" sz="2000" b="1" i="1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/>
            </a:r>
            <a:br>
              <a:rPr lang="ru-RU" altLang="en-US" sz="2000" b="1" i="1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altLang="en-US" sz="2000" b="1" i="1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Подготовил воспитатель 1кв.кат. Грачева Оксана </a:t>
            </a:r>
            <a:r>
              <a:rPr lang="ru-RU" altLang="en-US" sz="2000" b="1" i="1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Владимировна     </a:t>
            </a:r>
            <a:r>
              <a:rPr lang="ru-RU" altLang="en-US" sz="2000" b="1" i="1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2023-24г</a:t>
            </a:r>
            <a:r>
              <a:rPr lang="ru-RU" altLang="en-US" sz="2000" b="1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/>
            </a:r>
            <a:br>
              <a:rPr lang="ru-RU" altLang="en-US" sz="2000" b="1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endParaRPr lang="ru-RU" sz="2000" dirty="0"/>
          </a:p>
        </p:txBody>
      </p:sp>
      <p:pic>
        <p:nvPicPr>
          <p:cNvPr id="5" name="Рисунок 4" descr="C:\Users\User\Desktop\doska-vkladysh-geometriya-kvadrat-91798-441356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89019">
            <a:off x="778930" y="2356579"/>
            <a:ext cx="2187888" cy="230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User\Desktop\i60413TX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6250">
            <a:off x="3755557" y="2185708"/>
            <a:ext cx="2375387" cy="2151601"/>
          </a:xfrm>
          <a:prstGeom prst="rect">
            <a:avLst/>
          </a:prstGeom>
          <a:noFill/>
        </p:spPr>
      </p:pic>
      <p:pic>
        <p:nvPicPr>
          <p:cNvPr id="7" name="Рисунок 6" descr="C:\Users\User\Desktop\igri-dlia-detei-do-goda[1]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420888"/>
            <a:ext cx="19442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401080" cy="6038872"/>
          </a:xfrm>
        </p:spPr>
        <p:txBody>
          <a:bodyPr/>
          <a:lstStyle/>
          <a:p>
            <a:r>
              <a:rPr lang="ru-RU" b="1" dirty="0" err="1" smtClean="0"/>
              <a:t>Бизиборд</a:t>
            </a:r>
            <a:r>
              <a:rPr lang="ru-RU" b="1" dirty="0" smtClean="0"/>
              <a:t> </a:t>
            </a:r>
            <a:r>
              <a:rPr lang="ru-RU" dirty="0" smtClean="0"/>
              <a:t>– развивающая доска со всевозможными кнопками, выключателями, шнуровками. задвижками и т.д.С помощью развивающей доски происходит развитие мелкой и крупной моторики. Основная задача </a:t>
            </a:r>
            <a:r>
              <a:rPr lang="ru-RU" dirty="0" err="1" smtClean="0"/>
              <a:t>бизиборда</a:t>
            </a:r>
            <a:r>
              <a:rPr lang="ru-RU" dirty="0" smtClean="0"/>
              <a:t> дать ребёнку полную свободу тактильного восприятия.</a:t>
            </a:r>
            <a:endParaRPr lang="ru-RU" dirty="0"/>
          </a:p>
        </p:txBody>
      </p:sp>
      <p:pic>
        <p:nvPicPr>
          <p:cNvPr id="4" name="Рисунок 3" descr="20221123_135313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9" y="2857496"/>
            <a:ext cx="4357718" cy="3374993"/>
          </a:xfrm>
          <a:prstGeom prst="rect">
            <a:avLst/>
          </a:prstGeom>
        </p:spPr>
      </p:pic>
      <p:pic>
        <p:nvPicPr>
          <p:cNvPr id="5" name="Рисунок 4" descr="20230124_101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857496"/>
            <a:ext cx="4066804" cy="34430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401080" cy="6038872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Бизикуб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напольный куб»</a:t>
            </a:r>
          </a:p>
          <a:p>
            <a:pPr>
              <a:buNone/>
            </a:pPr>
            <a:r>
              <a:rPr lang="ru-RU" dirty="0" smtClean="0"/>
              <a:t>Цель: Развитие мелкой моторики.</a:t>
            </a:r>
          </a:p>
          <a:p>
            <a:pPr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Бизикуб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напольный, ростом с ребёнка. Он большой и  многофункциональный. Менять на нём предметы очень быстро,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захотите. Дети могут играть около него и заходят во внутрь и играют в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разные предметы, которые висят на нём.Так же можно на него накидывать одеяло и играть с фонариком. </a:t>
            </a:r>
          </a:p>
          <a:p>
            <a:endParaRPr lang="ru-RU" sz="14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20221123_135323.jpg"/>
          <p:cNvPicPr>
            <a:picLocks noChangeAspect="1"/>
          </p:cNvPicPr>
          <p:nvPr/>
        </p:nvPicPr>
        <p:blipFill>
          <a:blip r:embed="rId2" cstate="print"/>
          <a:srcRect l="-1835" t="16578"/>
          <a:stretch>
            <a:fillRect/>
          </a:stretch>
        </p:blipFill>
        <p:spPr>
          <a:xfrm>
            <a:off x="4714876" y="2928934"/>
            <a:ext cx="3929090" cy="3473191"/>
          </a:xfrm>
          <a:prstGeom prst="rect">
            <a:avLst/>
          </a:prstGeom>
        </p:spPr>
      </p:pic>
      <p:pic>
        <p:nvPicPr>
          <p:cNvPr id="5" name="Рисунок 4" descr="20230124_0958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214686"/>
            <a:ext cx="4214842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38872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«Чья тень»</a:t>
            </a:r>
          </a:p>
          <a:p>
            <a:pPr>
              <a:buNone/>
            </a:pPr>
            <a:r>
              <a:rPr lang="ru-RU" dirty="0" smtClean="0"/>
              <a:t>Цель: учить детей находить заданные силуэты путём наложения. Развивать зрительное восприятие детей, внимание, логическое мышление.</a:t>
            </a:r>
            <a:endParaRPr lang="ru-RU" dirty="0"/>
          </a:p>
        </p:txBody>
      </p:sp>
      <p:pic>
        <p:nvPicPr>
          <p:cNvPr id="4" name="Рисунок 3" descr="20230120_100102.jpg"/>
          <p:cNvPicPr>
            <a:picLocks noChangeAspect="1"/>
          </p:cNvPicPr>
          <p:nvPr/>
        </p:nvPicPr>
        <p:blipFill>
          <a:blip r:embed="rId2" cstate="print"/>
          <a:srcRect l="5934" t="91" r="3659" b="8933"/>
          <a:stretch>
            <a:fillRect/>
          </a:stretch>
        </p:blipFill>
        <p:spPr>
          <a:xfrm>
            <a:off x="285720" y="2857496"/>
            <a:ext cx="4071966" cy="3429024"/>
          </a:xfrm>
          <a:prstGeom prst="rect">
            <a:avLst/>
          </a:prstGeom>
        </p:spPr>
      </p:pic>
      <p:pic>
        <p:nvPicPr>
          <p:cNvPr id="5" name="Рисунок 4" descr="20230120_1002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2786058"/>
            <a:ext cx="4499422" cy="362189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/>
          <a:lstStyle/>
          <a:p>
            <a:r>
              <a:rPr lang="ru-RU" sz="2800" b="1" dirty="0" smtClean="0"/>
              <a:t>Игры из различных материалов: «</a:t>
            </a:r>
            <a:r>
              <a:rPr lang="ru-RU" sz="2800" b="1" dirty="0" err="1" smtClean="0"/>
              <a:t>Развивашки</a:t>
            </a:r>
            <a:r>
              <a:rPr lang="ru-RU" sz="2800" b="1" dirty="0" smtClean="0"/>
              <a:t>»</a:t>
            </a:r>
            <a:br>
              <a:rPr lang="ru-RU" sz="2800" b="1" dirty="0" smtClean="0"/>
            </a:br>
            <a:r>
              <a:rPr lang="ru-RU" sz="2800" b="1" dirty="0" smtClean="0"/>
              <a:t>Цель: </a:t>
            </a:r>
            <a:r>
              <a:rPr lang="ru-RU" sz="2800" dirty="0" smtClean="0"/>
              <a:t>развитие мелкой моторики, внимания, усидчивости.</a:t>
            </a:r>
          </a:p>
          <a:p>
            <a:endParaRPr lang="ru-RU" dirty="0"/>
          </a:p>
        </p:txBody>
      </p:sp>
      <p:pic>
        <p:nvPicPr>
          <p:cNvPr id="4" name="Содержимое 4" descr="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643182"/>
            <a:ext cx="3286148" cy="3234090"/>
          </a:xfrm>
          <a:prstGeom prst="rect">
            <a:avLst/>
          </a:prstGeom>
        </p:spPr>
      </p:pic>
      <p:pic>
        <p:nvPicPr>
          <p:cNvPr id="5" name="Picture 2" descr="C:\Users\Семья\Desktop\Фото садик\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636912"/>
            <a:ext cx="3715916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285720" y="285728"/>
            <a:ext cx="8401080" cy="6038872"/>
          </a:xfrm>
        </p:spPr>
        <p:txBody>
          <a:bodyPr>
            <a:normAutofit fontScale="97500"/>
          </a:bodyPr>
          <a:lstStyle/>
          <a:p>
            <a:pPr algn="ctr"/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Игры из фетра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/>
              <a:t>Цель:  </a:t>
            </a:r>
            <a:r>
              <a:rPr lang="ru-RU" sz="2400" dirty="0" smtClean="0"/>
              <a:t>Развитие мелкой моторики рук, закрепление сенсорных навыков, пространственных представлений, развитие мышления воображения, речи.</a:t>
            </a:r>
          </a:p>
          <a:p>
            <a:r>
              <a:rPr lang="ru-RU" sz="2400" b="1" dirty="0" smtClean="0"/>
              <a:t>Игра :«Кто что ест?»             «Собери для лисички бусы»</a:t>
            </a:r>
          </a:p>
          <a:p>
            <a:endParaRPr lang="ru-RU" sz="2400" dirty="0"/>
          </a:p>
        </p:txBody>
      </p:sp>
      <p:pic>
        <p:nvPicPr>
          <p:cNvPr id="6" name="Рисунок 5" descr="20230120_100909.jpg"/>
          <p:cNvPicPr>
            <a:picLocks noChangeAspect="1"/>
          </p:cNvPicPr>
          <p:nvPr/>
        </p:nvPicPr>
        <p:blipFill>
          <a:blip r:embed="rId2" cstate="print"/>
          <a:srcRect l="10123" r="8004"/>
          <a:stretch>
            <a:fillRect/>
          </a:stretch>
        </p:blipFill>
        <p:spPr>
          <a:xfrm>
            <a:off x="500034" y="2500306"/>
            <a:ext cx="4214842" cy="3861048"/>
          </a:xfrm>
          <a:prstGeom prst="rect">
            <a:avLst/>
          </a:prstGeom>
        </p:spPr>
      </p:pic>
      <p:pic>
        <p:nvPicPr>
          <p:cNvPr id="4" name="Рисунок 3" descr="20230120_101026.jpg"/>
          <p:cNvPicPr>
            <a:picLocks noChangeAspect="1"/>
          </p:cNvPicPr>
          <p:nvPr/>
        </p:nvPicPr>
        <p:blipFill>
          <a:blip r:embed="rId3" cstate="print"/>
          <a:srcRect l="11127" r="9396"/>
          <a:stretch>
            <a:fillRect/>
          </a:stretch>
        </p:blipFill>
        <p:spPr>
          <a:xfrm>
            <a:off x="4929190" y="2500306"/>
            <a:ext cx="3571900" cy="378621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38872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«Геометрический автобус»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«Собери по цвету»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0230120_100818.jpg"/>
          <p:cNvPicPr>
            <a:picLocks noChangeAspect="1"/>
          </p:cNvPicPr>
          <p:nvPr/>
        </p:nvPicPr>
        <p:blipFill>
          <a:blip r:embed="rId2" cstate="print"/>
          <a:srcRect b="11803"/>
          <a:stretch>
            <a:fillRect/>
          </a:stretch>
        </p:blipFill>
        <p:spPr>
          <a:xfrm>
            <a:off x="4714876" y="1428736"/>
            <a:ext cx="3779912" cy="2500330"/>
          </a:xfrm>
          <a:prstGeom prst="rect">
            <a:avLst/>
          </a:prstGeom>
        </p:spPr>
      </p:pic>
      <p:pic>
        <p:nvPicPr>
          <p:cNvPr id="8" name="Рисунок 7" descr="20230120_100841.jpg"/>
          <p:cNvPicPr>
            <a:picLocks noChangeAspect="1"/>
          </p:cNvPicPr>
          <p:nvPr/>
        </p:nvPicPr>
        <p:blipFill>
          <a:blip r:embed="rId3" cstate="print"/>
          <a:srcRect l="13081" r="8199"/>
          <a:stretch>
            <a:fillRect/>
          </a:stretch>
        </p:blipFill>
        <p:spPr>
          <a:xfrm>
            <a:off x="4857752" y="4071942"/>
            <a:ext cx="3143272" cy="2481164"/>
          </a:xfrm>
          <a:prstGeom prst="rect">
            <a:avLst/>
          </a:prstGeom>
        </p:spPr>
      </p:pic>
      <p:pic>
        <p:nvPicPr>
          <p:cNvPr id="5" name="Рисунок 4" descr="20230124_0926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2000240"/>
            <a:ext cx="4000528" cy="373700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24558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«Спрячь мышку от кота»</a:t>
            </a:r>
          </a:p>
          <a:p>
            <a:pPr>
              <a:buNone/>
            </a:pPr>
            <a:r>
              <a:rPr lang="ru-RU" dirty="0" smtClean="0"/>
              <a:t>Цель : учить детей соотносить предметы по цвету.</a:t>
            </a:r>
            <a:endParaRPr lang="ru-RU" dirty="0"/>
          </a:p>
        </p:txBody>
      </p:sp>
      <p:pic>
        <p:nvPicPr>
          <p:cNvPr id="4" name="Рисунок 3" descr="20230119_094808.jpg"/>
          <p:cNvPicPr>
            <a:picLocks noChangeAspect="1"/>
          </p:cNvPicPr>
          <p:nvPr/>
        </p:nvPicPr>
        <p:blipFill>
          <a:blip r:embed="rId2" cstate="print"/>
          <a:srcRect r="6713"/>
          <a:stretch>
            <a:fillRect/>
          </a:stretch>
        </p:blipFill>
        <p:spPr>
          <a:xfrm>
            <a:off x="251520" y="2204864"/>
            <a:ext cx="4106166" cy="3573016"/>
          </a:xfrm>
          <a:prstGeom prst="rect">
            <a:avLst/>
          </a:prstGeom>
        </p:spPr>
      </p:pic>
      <p:pic>
        <p:nvPicPr>
          <p:cNvPr id="5" name="Рисунок 4" descr="20230119_0948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429000"/>
            <a:ext cx="4187957" cy="31409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38872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«Осенняя гирлянда»</a:t>
            </a:r>
          </a:p>
          <a:p>
            <a:pPr>
              <a:buNone/>
            </a:pPr>
            <a:r>
              <a:rPr lang="ru-RU" dirty="0" smtClean="0"/>
              <a:t>Цель : развивать умение детей работать с сенсорными эталонами, развивая мелкую моторику рук.</a:t>
            </a:r>
            <a:endParaRPr lang="ru-RU" dirty="0"/>
          </a:p>
        </p:txBody>
      </p:sp>
      <p:pic>
        <p:nvPicPr>
          <p:cNvPr id="4" name="Рисунок 3" descr="20230120_1116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780928"/>
            <a:ext cx="4091947" cy="3068960"/>
          </a:xfrm>
          <a:prstGeom prst="rect">
            <a:avLst/>
          </a:prstGeom>
        </p:spPr>
      </p:pic>
      <p:pic>
        <p:nvPicPr>
          <p:cNvPr id="6" name="Рисунок 5" descr="20230120_111619.jpg"/>
          <p:cNvPicPr>
            <a:picLocks noChangeAspect="1"/>
          </p:cNvPicPr>
          <p:nvPr/>
        </p:nvPicPr>
        <p:blipFill>
          <a:blip r:embed="rId3" cstate="print"/>
          <a:srcRect l="11467" r="8173"/>
          <a:stretch>
            <a:fillRect/>
          </a:stretch>
        </p:blipFill>
        <p:spPr>
          <a:xfrm>
            <a:off x="4786314" y="2643182"/>
            <a:ext cx="4071966" cy="37647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67434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«Выложи узор по схеме»</a:t>
            </a:r>
          </a:p>
          <a:p>
            <a:pPr>
              <a:buNone/>
            </a:pPr>
            <a:r>
              <a:rPr lang="ru-RU" dirty="0" smtClean="0"/>
              <a:t>Цель: Учить составлять изображение, опираясь на зрительное восприятие и соотнося его положение в пространстве.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5" name="Рисунок 4" descr="20230119_0951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49919">
            <a:off x="4543262" y="2283866"/>
            <a:ext cx="4248472" cy="2996952"/>
          </a:xfrm>
          <a:prstGeom prst="rect">
            <a:avLst/>
          </a:prstGeom>
        </p:spPr>
      </p:pic>
      <p:pic>
        <p:nvPicPr>
          <p:cNvPr id="6" name="Рисунок 5" descr="20230124_094847.jpg"/>
          <p:cNvPicPr>
            <a:picLocks noChangeAspect="1"/>
          </p:cNvPicPr>
          <p:nvPr/>
        </p:nvPicPr>
        <p:blipFill>
          <a:blip r:embed="rId3" cstate="print"/>
          <a:srcRect l="8183" r="5892"/>
          <a:stretch>
            <a:fillRect/>
          </a:stretch>
        </p:blipFill>
        <p:spPr>
          <a:xfrm>
            <a:off x="285720" y="3214686"/>
            <a:ext cx="4643470" cy="3335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67434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«Выложи по рисунку»</a:t>
            </a:r>
          </a:p>
          <a:p>
            <a:pPr>
              <a:buNone/>
            </a:pPr>
            <a:r>
              <a:rPr lang="ru-RU" dirty="0" smtClean="0"/>
              <a:t>Цель: развивать мелкую моторику рук, внимание, усидчивость.</a:t>
            </a:r>
            <a:endParaRPr lang="ru-RU" dirty="0"/>
          </a:p>
        </p:txBody>
      </p:sp>
      <p:pic>
        <p:nvPicPr>
          <p:cNvPr id="4" name="Рисунок 3" descr="20230120_1349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2500306"/>
            <a:ext cx="3893467" cy="2786082"/>
          </a:xfrm>
          <a:prstGeom prst="rect">
            <a:avLst/>
          </a:prstGeom>
        </p:spPr>
      </p:pic>
      <p:pic>
        <p:nvPicPr>
          <p:cNvPr id="5" name="Рисунок 4" descr="20230120_1348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428868"/>
            <a:ext cx="4143404" cy="37862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Ранний возраст - период первоначального ознакомления с окружающей действительностью. Сенсорное развитие ребенка - это получение малышом знаний о свойствах предметов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•форме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•величине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•размере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•положении в пространстве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•запахе •вкусе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1698" y="2919984"/>
            <a:ext cx="3652268" cy="324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67434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«Прикрути по рисунку»</a:t>
            </a:r>
          </a:p>
          <a:p>
            <a:pPr>
              <a:buNone/>
            </a:pPr>
            <a:r>
              <a:rPr lang="ru-RU" dirty="0" smtClean="0"/>
              <a:t>Цель: развивать мелкую моторику, закреплять основные цвета.</a:t>
            </a:r>
            <a:endParaRPr lang="ru-RU" dirty="0"/>
          </a:p>
        </p:txBody>
      </p:sp>
      <p:pic>
        <p:nvPicPr>
          <p:cNvPr id="4" name="Рисунок 3" descr="20230120_1359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1500174"/>
            <a:ext cx="3995936" cy="2996952"/>
          </a:xfrm>
          <a:prstGeom prst="rect">
            <a:avLst/>
          </a:prstGeom>
        </p:spPr>
      </p:pic>
      <p:pic>
        <p:nvPicPr>
          <p:cNvPr id="6" name="Рисунок 5" descr="20230120_1358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57364"/>
            <a:ext cx="4091947" cy="3068960"/>
          </a:xfrm>
          <a:prstGeom prst="rect">
            <a:avLst/>
          </a:prstGeom>
        </p:spPr>
      </p:pic>
      <p:pic>
        <p:nvPicPr>
          <p:cNvPr id="5" name="Содержимое 3" descr="20230124_0930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3714752"/>
            <a:ext cx="3024336" cy="292445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67434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Дидактическая игра «Сложи картинку»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цель: закрепить понятие «Фрукты», учить складывать целое изображение из двух частей, развивать зрительное восприятие, память , речь, мелкую моторику рук.</a:t>
            </a:r>
            <a:endParaRPr lang="ru-RU" dirty="0"/>
          </a:p>
        </p:txBody>
      </p:sp>
      <p:pic>
        <p:nvPicPr>
          <p:cNvPr id="6" name="Рисунок 5" descr="20230120_0956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071678"/>
            <a:ext cx="3025417" cy="2792922"/>
          </a:xfrm>
          <a:prstGeom prst="rect">
            <a:avLst/>
          </a:prstGeom>
        </p:spPr>
      </p:pic>
      <p:pic>
        <p:nvPicPr>
          <p:cNvPr id="7" name="Рисунок 6" descr="20230120_0958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4357694"/>
            <a:ext cx="2692216" cy="2217998"/>
          </a:xfrm>
          <a:prstGeom prst="rect">
            <a:avLst/>
          </a:prstGeom>
        </p:spPr>
      </p:pic>
      <p:pic>
        <p:nvPicPr>
          <p:cNvPr id="5" name="Содержимое 3" descr="20230124_092139.jpg"/>
          <p:cNvPicPr>
            <a:picLocks noChangeAspect="1"/>
          </p:cNvPicPr>
          <p:nvPr/>
        </p:nvPicPr>
        <p:blipFill>
          <a:blip r:embed="rId4" cstate="print"/>
          <a:srcRect l="9736" b="1342"/>
          <a:stretch>
            <a:fillRect/>
          </a:stretch>
        </p:blipFill>
        <p:spPr>
          <a:xfrm>
            <a:off x="5143504" y="2071678"/>
            <a:ext cx="3429024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24558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«Подбери чашку»</a:t>
            </a:r>
          </a:p>
          <a:p>
            <a:pPr>
              <a:buNone/>
            </a:pPr>
            <a:r>
              <a:rPr lang="ru-RU" dirty="0" smtClean="0"/>
              <a:t>Цель:  Закрепить  знания детей о цвете предметов.</a:t>
            </a:r>
            <a:endParaRPr lang="ru-RU" dirty="0"/>
          </a:p>
        </p:txBody>
      </p:sp>
      <p:pic>
        <p:nvPicPr>
          <p:cNvPr id="4" name="Рисунок 3" descr="20230120_112557.jpg"/>
          <p:cNvPicPr>
            <a:picLocks noChangeAspect="1"/>
          </p:cNvPicPr>
          <p:nvPr/>
        </p:nvPicPr>
        <p:blipFill>
          <a:blip r:embed="rId2" cstate="print"/>
          <a:srcRect l="6968" r="14006"/>
          <a:stretch>
            <a:fillRect/>
          </a:stretch>
        </p:blipFill>
        <p:spPr>
          <a:xfrm>
            <a:off x="5072066" y="2500306"/>
            <a:ext cx="3714776" cy="3240360"/>
          </a:xfrm>
          <a:prstGeom prst="rect">
            <a:avLst/>
          </a:prstGeom>
        </p:spPr>
      </p:pic>
      <p:pic>
        <p:nvPicPr>
          <p:cNvPr id="5" name="Рисунок 4" descr="20230120_1124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852936"/>
            <a:ext cx="4379979" cy="328498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«Найди пару»</a:t>
            </a:r>
          </a:p>
          <a:p>
            <a:pPr>
              <a:buNone/>
            </a:pPr>
            <a:r>
              <a:rPr lang="ru-RU" dirty="0" smtClean="0"/>
              <a:t>Цель: развитие мышления, зрительного внимания, развивать умение классифицировать предметы по существенному признаку.</a:t>
            </a:r>
            <a:endParaRPr lang="ru-RU" dirty="0"/>
          </a:p>
        </p:txBody>
      </p:sp>
      <p:pic>
        <p:nvPicPr>
          <p:cNvPr id="4" name="Рисунок 3" descr="20230120_134541.jpg"/>
          <p:cNvPicPr>
            <a:picLocks noChangeAspect="1"/>
          </p:cNvPicPr>
          <p:nvPr/>
        </p:nvPicPr>
        <p:blipFill>
          <a:blip r:embed="rId2" cstate="print"/>
          <a:srcRect r="-3981" b="10378"/>
          <a:stretch>
            <a:fillRect/>
          </a:stretch>
        </p:blipFill>
        <p:spPr>
          <a:xfrm>
            <a:off x="1428728" y="2928934"/>
            <a:ext cx="5805858" cy="329127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67434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«Домик в деревне»</a:t>
            </a:r>
          </a:p>
          <a:p>
            <a:pPr>
              <a:buNone/>
            </a:pPr>
            <a:r>
              <a:rPr lang="ru-RU" dirty="0" smtClean="0"/>
              <a:t>Цель: развитие мелкой моторики, закрепление домашних животных, закрепление овощей и фруктов.</a:t>
            </a:r>
            <a:endParaRPr lang="ru-RU" dirty="0"/>
          </a:p>
        </p:txBody>
      </p:sp>
      <p:pic>
        <p:nvPicPr>
          <p:cNvPr id="4" name="Рисунок 3" descr="20230120_111810.jpg"/>
          <p:cNvPicPr>
            <a:picLocks noChangeAspect="1"/>
          </p:cNvPicPr>
          <p:nvPr/>
        </p:nvPicPr>
        <p:blipFill>
          <a:blip r:embed="rId2" cstate="print"/>
          <a:srcRect l="1279" t="1961" r="1484" b="5882"/>
          <a:stretch>
            <a:fillRect/>
          </a:stretch>
        </p:blipFill>
        <p:spPr>
          <a:xfrm>
            <a:off x="1643042" y="2214554"/>
            <a:ext cx="6500858" cy="435771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/>
          <a:lstStyle/>
          <a:p>
            <a:r>
              <a:rPr lang="ru-RU" b="1" dirty="0" smtClean="0"/>
              <a:t>Заключение.</a:t>
            </a:r>
          </a:p>
          <a:p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142985"/>
            <a:ext cx="77768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Главной составляющей полноценного развития детей в раннем возрасте, является сенсорное развитие.</a:t>
            </a:r>
          </a:p>
          <a:p>
            <a:r>
              <a:rPr lang="ru-RU" sz="2400" b="1" dirty="0" smtClean="0"/>
              <a:t>Сенсорное воспитание, направленное на формирование полноценного восприятия окружающей действительности, служит основой познания мира, первой ступенью которой является чувственный опыт.</a:t>
            </a:r>
          </a:p>
          <a:p>
            <a:r>
              <a:rPr lang="ru-RU" sz="2400" b="1" dirty="0" smtClean="0"/>
              <a:t>Успешность умственного, физического и эстетического воспитания в значительной степени зависит от уровня сенсорного развития детей, т.е. от того насколько совершенно ребенок слышит, видит, осязает окружающее.  </a:t>
            </a:r>
            <a:endParaRPr lang="ru-RU" sz="24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>
                <a:solidFill>
                  <a:srgbClr val="C00000"/>
                </a:solidFill>
              </a:rPr>
              <a:t>Спасибо за внимание!!!</a:t>
            </a:r>
          </a:p>
          <a:p>
            <a:endParaRPr lang="ru-RU" sz="5400" dirty="0"/>
          </a:p>
        </p:txBody>
      </p:sp>
      <p:pic>
        <p:nvPicPr>
          <p:cNvPr id="5" name="Рисунок 4" descr="unna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276872"/>
            <a:ext cx="5616624" cy="4005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24558"/>
          </a:xfrm>
        </p:spPr>
        <p:txBody>
          <a:bodyPr>
            <a:normAutofit fontScale="92500" lnSpcReduction="10000"/>
          </a:bodyPr>
          <a:lstStyle/>
          <a:p>
            <a:pPr algn="just">
              <a:defRPr/>
            </a:pPr>
            <a:r>
              <a:rPr lang="ru-RU" sz="3600" b="1" i="1" dirty="0" smtClean="0">
                <a:solidFill>
                  <a:srgbClr val="C00000"/>
                </a:solidFill>
                <a:latin typeface="ArbatC" pitchFamily="2" charset="0"/>
              </a:rPr>
              <a:t>Развитие сенсорных способностей достигается с помощью дидактических игр.</a:t>
            </a:r>
          </a:p>
          <a:p>
            <a:pPr algn="ctr">
              <a:defRPr/>
            </a:pPr>
            <a:endParaRPr lang="ru-RU" sz="2000" b="1" dirty="0" smtClean="0">
              <a:latin typeface="ArbatC" pitchFamily="2" charset="0"/>
            </a:endParaRPr>
          </a:p>
          <a:p>
            <a:pPr algn="ctr">
              <a:defRPr/>
            </a:pPr>
            <a:r>
              <a:rPr lang="ru-RU" sz="2800" b="1" dirty="0" smtClean="0">
                <a:latin typeface="ArbatC" pitchFamily="2" charset="0"/>
              </a:rPr>
              <a:t>Дидактическая игра как универсальное средство воспитание и развитие детей.</a:t>
            </a:r>
          </a:p>
          <a:p>
            <a:pPr>
              <a:buNone/>
              <a:defRPr/>
            </a:pPr>
            <a:r>
              <a:rPr lang="ru-RU" sz="2400" b="1" dirty="0" smtClean="0">
                <a:latin typeface="ArbatC" pitchFamily="2" charset="0"/>
              </a:rPr>
              <a:t>   Она используется в качестве средства             познавательного развития:</a:t>
            </a:r>
          </a:p>
          <a:p>
            <a:pPr marL="3943350" lvl="8" indent="-285750">
              <a:buFont typeface="Wingdings" panose="05000000000000000000" pitchFamily="2" charset="2"/>
              <a:buChar char="q"/>
              <a:defRPr/>
            </a:pPr>
            <a:r>
              <a:rPr lang="ru-RU" sz="2400" b="1" dirty="0" smtClean="0">
                <a:latin typeface="ArbatC" pitchFamily="2" charset="0"/>
              </a:rPr>
              <a:t>Восприятия;</a:t>
            </a:r>
          </a:p>
          <a:p>
            <a:pPr marL="3943350" lvl="8" indent="-285750">
              <a:buFont typeface="Wingdings" panose="05000000000000000000" pitchFamily="2" charset="2"/>
              <a:buChar char="q"/>
              <a:defRPr/>
            </a:pPr>
            <a:r>
              <a:rPr lang="ru-RU" sz="2400" b="1" dirty="0" smtClean="0">
                <a:latin typeface="ArbatC" pitchFamily="2" charset="0"/>
              </a:rPr>
              <a:t>Памяти;</a:t>
            </a:r>
          </a:p>
          <a:p>
            <a:pPr marL="3943350" lvl="8" indent="-285750">
              <a:buFont typeface="Wingdings" panose="05000000000000000000" pitchFamily="2" charset="2"/>
              <a:buChar char="q"/>
              <a:defRPr/>
            </a:pPr>
            <a:r>
              <a:rPr lang="ru-RU" sz="2400" b="1" dirty="0" smtClean="0">
                <a:latin typeface="ArbatC" pitchFamily="2" charset="0"/>
              </a:rPr>
              <a:t>Мышления;</a:t>
            </a:r>
          </a:p>
          <a:p>
            <a:pPr marL="3943350" lvl="8" indent="-285750">
              <a:buFont typeface="Wingdings" panose="05000000000000000000" pitchFamily="2" charset="2"/>
              <a:buChar char="q"/>
              <a:defRPr/>
            </a:pPr>
            <a:r>
              <a:rPr lang="ru-RU" sz="2400" b="1" dirty="0" smtClean="0">
                <a:latin typeface="ArbatC" pitchFamily="2" charset="0"/>
              </a:rPr>
              <a:t>Расширения и уточнения представлений              об окружающем мире.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Цель</a:t>
            </a:r>
            <a:r>
              <a:rPr lang="ru-RU" sz="2800" dirty="0" smtClean="0"/>
              <a:t>: формирование сенсорных способностей у детей раннего возраста посредством дидактических игр.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Задачи</a:t>
            </a:r>
            <a:r>
              <a:rPr lang="ru-RU" sz="2800" dirty="0" smtClean="0"/>
              <a:t>:</a:t>
            </a:r>
          </a:p>
          <a:p>
            <a:pPr>
              <a:buFontTx/>
              <a:buChar char="-"/>
            </a:pPr>
            <a:r>
              <a:rPr lang="en-US" sz="2800" dirty="0" smtClean="0"/>
              <a:t> </a:t>
            </a:r>
            <a:r>
              <a:rPr lang="ru-RU" sz="2800" dirty="0" smtClean="0"/>
              <a:t>Обогащать сенсорный опыт детей в ходе предметно-игровой деятельности через дидактические игры,  формировать представление о сенсорных эталонах;</a:t>
            </a:r>
          </a:p>
          <a:p>
            <a:pPr>
              <a:buFontTx/>
              <a:buChar char="-"/>
            </a:pPr>
            <a:r>
              <a:rPr lang="ru-RU" sz="2800" dirty="0" smtClean="0"/>
              <a:t> Развивать умение группировать и сравнивать предметы в соответствии с образцом; развивать и совершенствовать все виды восприятия, обогащать их чувственный опыт;</a:t>
            </a:r>
          </a:p>
          <a:p>
            <a:pPr>
              <a:buFontTx/>
              <a:buChar char="-"/>
            </a:pPr>
            <a:r>
              <a:rPr lang="ru-RU" sz="2800" dirty="0" smtClean="0"/>
              <a:t> Воспитывать  доброту, желание оказать помощь, умение работать в группе.</a:t>
            </a:r>
          </a:p>
          <a:p>
            <a:endParaRPr lang="ru-RU" sz="2800" dirty="0" smtClean="0">
              <a:solidFill>
                <a:srgbClr val="7030A0"/>
              </a:solidFill>
            </a:endParaRPr>
          </a:p>
          <a:p>
            <a:endParaRPr lang="ru-RU" sz="2800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7030A0"/>
              </a:solidFill>
            </a:endParaRPr>
          </a:p>
          <a:p>
            <a:endParaRPr lang="ru-RU" sz="2800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/>
          <a:lstStyle/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Авторские дидактические игры </a:t>
            </a:r>
          </a:p>
          <a:p>
            <a:r>
              <a:rPr lang="ru-RU" sz="2800" b="1" dirty="0" smtClean="0"/>
              <a:t>«Волшебные палочки»</a:t>
            </a:r>
          </a:p>
          <a:p>
            <a:pPr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Цель: учить соотносить предметы по цвету.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230119_094042.jpg"/>
          <p:cNvPicPr>
            <a:picLocks noChangeAspect="1"/>
          </p:cNvPicPr>
          <p:nvPr/>
        </p:nvPicPr>
        <p:blipFill>
          <a:blip r:embed="rId2" cstate="print"/>
          <a:srcRect l="3191" t="14176" r="3191" b="18486"/>
          <a:stretch>
            <a:fillRect/>
          </a:stretch>
        </p:blipFill>
        <p:spPr>
          <a:xfrm>
            <a:off x="785786" y="2285992"/>
            <a:ext cx="7358114" cy="37862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484572" cy="6235678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 Игры с прищепками»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Развитие мелкой моторики руки, развитие мышц пальчиков рук.</a:t>
            </a:r>
            <a:endParaRPr lang="ru-RU" dirty="0"/>
          </a:p>
        </p:txBody>
      </p:sp>
      <p:pic>
        <p:nvPicPr>
          <p:cNvPr id="4" name="Рисунок 3" descr="20230119_0944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571612"/>
            <a:ext cx="3118077" cy="2928958"/>
          </a:xfrm>
          <a:prstGeom prst="rect">
            <a:avLst/>
          </a:prstGeom>
        </p:spPr>
      </p:pic>
      <p:pic>
        <p:nvPicPr>
          <p:cNvPr id="5" name="Рисунок 4" descr="20230119_094553.jpg"/>
          <p:cNvPicPr>
            <a:picLocks noChangeAspect="1"/>
          </p:cNvPicPr>
          <p:nvPr/>
        </p:nvPicPr>
        <p:blipFill>
          <a:blip r:embed="rId3" cstate="print"/>
          <a:srcRect l="9601" t="4402" r="4673"/>
          <a:stretch>
            <a:fillRect/>
          </a:stretch>
        </p:blipFill>
        <p:spPr>
          <a:xfrm>
            <a:off x="5929322" y="1643050"/>
            <a:ext cx="2841988" cy="2622421"/>
          </a:xfrm>
          <a:prstGeom prst="rect">
            <a:avLst/>
          </a:prstGeom>
        </p:spPr>
      </p:pic>
      <p:pic>
        <p:nvPicPr>
          <p:cNvPr id="6" name="Рисунок 5" descr="20230124_0926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4071942"/>
            <a:ext cx="3227851" cy="25922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110310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«Магнитная доска»</a:t>
            </a:r>
          </a:p>
          <a:p>
            <a:pPr algn="ctr">
              <a:buNone/>
            </a:pPr>
            <a:r>
              <a:rPr lang="ru-RU" dirty="0" smtClean="0"/>
              <a:t>Цель: Закрепление основных цветов.</a:t>
            </a:r>
            <a:endParaRPr lang="ru-RU" dirty="0"/>
          </a:p>
        </p:txBody>
      </p:sp>
      <p:pic>
        <p:nvPicPr>
          <p:cNvPr id="5" name="Рисунок 4" descr="20230120_100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1857364"/>
            <a:ext cx="3500462" cy="3429024"/>
          </a:xfrm>
          <a:prstGeom prst="rect">
            <a:avLst/>
          </a:prstGeom>
        </p:spPr>
      </p:pic>
      <p:pic>
        <p:nvPicPr>
          <p:cNvPr id="8" name="Содержимое 3" descr="20230124_0937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785926"/>
            <a:ext cx="4500594" cy="339566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/>
          <a:lstStyle/>
          <a:p>
            <a:pPr algn="ctr"/>
            <a:r>
              <a:rPr lang="ru-RU" sz="3200" b="1" dirty="0" smtClean="0"/>
              <a:t>«Подбери колёса машине»</a:t>
            </a:r>
          </a:p>
          <a:p>
            <a:pPr>
              <a:buNone/>
            </a:pPr>
            <a:r>
              <a:rPr lang="ru-RU" dirty="0" smtClean="0"/>
              <a:t>Цель: Учить детей соотносить цвета путем подбора, знакомить с основными цветами. </a:t>
            </a:r>
            <a:endParaRPr lang="ru-RU" dirty="0"/>
          </a:p>
        </p:txBody>
      </p:sp>
      <p:pic>
        <p:nvPicPr>
          <p:cNvPr id="4" name="Рисунок 3" descr="20230120_094646.jpg"/>
          <p:cNvPicPr>
            <a:picLocks noChangeAspect="1"/>
          </p:cNvPicPr>
          <p:nvPr/>
        </p:nvPicPr>
        <p:blipFill>
          <a:blip r:embed="rId2" cstate="print"/>
          <a:srcRect t="4905" r="1987" b="4841"/>
          <a:stretch>
            <a:fillRect/>
          </a:stretch>
        </p:blipFill>
        <p:spPr>
          <a:xfrm>
            <a:off x="214282" y="2071678"/>
            <a:ext cx="4143404" cy="3214710"/>
          </a:xfrm>
          <a:prstGeom prst="rect">
            <a:avLst/>
          </a:prstGeom>
        </p:spPr>
      </p:pic>
      <p:pic>
        <p:nvPicPr>
          <p:cNvPr id="5" name="Рисунок 4" descr="20230120_0948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2714620"/>
            <a:ext cx="4426844" cy="37833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67434"/>
          </a:xfrm>
        </p:spPr>
        <p:txBody>
          <a:bodyPr/>
          <a:lstStyle/>
          <a:p>
            <a:pPr algn="ctr"/>
            <a:r>
              <a:rPr lang="ru-RU" sz="3200" b="1" dirty="0" smtClean="0"/>
              <a:t>«Цветные катушки»</a:t>
            </a:r>
          </a:p>
          <a:p>
            <a:pPr>
              <a:buNone/>
            </a:pPr>
            <a:r>
              <a:rPr lang="ru-RU" dirty="0" smtClean="0"/>
              <a:t>Цель: Развитие и укрепление мелкой моторики рук, зрительно-моторной координации. Называть основные цвета (красный ,синий, жёлтый, зелёный).</a:t>
            </a:r>
            <a:endParaRPr lang="ru-RU" dirty="0"/>
          </a:p>
        </p:txBody>
      </p:sp>
      <p:pic>
        <p:nvPicPr>
          <p:cNvPr id="4" name="Рисунок 3" descr="20230120_101213.jpg"/>
          <p:cNvPicPr>
            <a:picLocks noChangeAspect="1"/>
          </p:cNvPicPr>
          <p:nvPr/>
        </p:nvPicPr>
        <p:blipFill>
          <a:blip r:embed="rId2" cstate="print"/>
          <a:srcRect l="10640" r="11880"/>
          <a:stretch>
            <a:fillRect/>
          </a:stretch>
        </p:blipFill>
        <p:spPr>
          <a:xfrm>
            <a:off x="2643174" y="2428868"/>
            <a:ext cx="6143668" cy="414908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905</TotalTime>
  <Words>604</Words>
  <Application>Microsoft Office PowerPoint</Application>
  <PresentationFormat>Экран (4:3)</PresentationFormat>
  <Paragraphs>81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«Воспитание                   культурно- гигиенических навыков у детей раннего возраста посредством фольклора»</dc:title>
  <dc:creator>Андрей</dc:creator>
  <cp:lastModifiedBy>User</cp:lastModifiedBy>
  <cp:revision>107</cp:revision>
  <dcterms:created xsi:type="dcterms:W3CDTF">2013-02-16T10:58:28Z</dcterms:created>
  <dcterms:modified xsi:type="dcterms:W3CDTF">2024-06-07T06:28:33Z</dcterms:modified>
</cp:coreProperties>
</file>