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2" r:id="rId5"/>
    <p:sldId id="268" r:id="rId6"/>
    <p:sldId id="269" r:id="rId7"/>
    <p:sldId id="263" r:id="rId8"/>
    <p:sldId id="264" r:id="rId9"/>
    <p:sldId id="265" r:id="rId10"/>
    <p:sldId id="266" r:id="rId11"/>
    <p:sldId id="267" r:id="rId12"/>
    <p:sldId id="270" r:id="rId13"/>
    <p:sldId id="271" r:id="rId14"/>
    <p:sldId id="272" r:id="rId15"/>
    <p:sldId id="273" r:id="rId16"/>
    <p:sldId id="274" r:id="rId17"/>
    <p:sldId id="275" r:id="rId18"/>
    <p:sldId id="276" r:id="rId19"/>
  </p:sldIdLst>
  <p:sldSz cx="1080135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0270" autoAdjust="0"/>
    <p:restoredTop sz="94660"/>
  </p:normalViewPr>
  <p:slideViewPr>
    <p:cSldViewPr>
      <p:cViewPr>
        <p:scale>
          <a:sx n="70" d="100"/>
          <a:sy n="70" d="100"/>
        </p:scale>
        <p:origin x="-1416" y="-216"/>
      </p:cViewPr>
      <p:guideLst>
        <p:guide orient="horz" pos="2160"/>
        <p:guide pos="340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0101" y="2130426"/>
            <a:ext cx="9181148"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620203" y="3886200"/>
            <a:ext cx="756094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pic>
        <p:nvPicPr>
          <p:cNvPr id="1026"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7200875" y="4149080"/>
            <a:ext cx="3210236" cy="25180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3" cstate="print">
            <a:extLst>
              <a:ext uri="{BEBA8EAE-BF5A-486C-A8C5-ECC9F3942E4B}">
                <a14:imgProps xmlns:a14="http://schemas.microsoft.com/office/drawing/2010/main" xmlns="">
                  <a14:imgLayer r:embed="rId4">
                    <a14:imgEffect>
                      <a14:sharpenSoften amount="28000"/>
                    </a14:imgEffect>
                  </a14:imgLayer>
                </a14:imgProps>
              </a:ext>
              <a:ext uri="{28A0092B-C50C-407E-A947-70E740481C1C}">
                <a14:useLocalDpi xmlns:a14="http://schemas.microsoft.com/office/drawing/2010/main" xmlns=""/>
              </a:ext>
            </a:extLst>
          </a:blip>
          <a:srcRect/>
          <a:stretch>
            <a:fillRect/>
          </a:stretch>
        </p:blipFill>
        <p:spPr bwMode="auto">
          <a:xfrm>
            <a:off x="144091" y="3789040"/>
            <a:ext cx="6309321" cy="29595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830979" y="274639"/>
            <a:ext cx="2430304"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40067" y="274639"/>
            <a:ext cx="7110889"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pic>
        <p:nvPicPr>
          <p:cNvPr id="3074"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8386763" y="4963161"/>
            <a:ext cx="2414587" cy="189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3232" y="4406901"/>
            <a:ext cx="9181148"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853232" y="2906713"/>
            <a:ext cx="91811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11.11.2024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pic>
        <p:nvPicPr>
          <p:cNvPr id="4098" name="Picture 2"/>
          <p:cNvPicPr>
            <a:picLocks noChangeAspect="1" noChangeArrowheads="1"/>
          </p:cNvPicPr>
          <p:nvPr userDrawn="1"/>
        </p:nvPicPr>
        <p:blipFill>
          <a:blip r:embed="rId2" cstate="email">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a:ext>
            </a:extLst>
          </a:blip>
          <a:srcRect/>
          <a:stretch>
            <a:fillRect/>
          </a:stretch>
        </p:blipFill>
        <p:spPr bwMode="auto">
          <a:xfrm>
            <a:off x="0" y="5085184"/>
            <a:ext cx="3551287" cy="1667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userDrawn="1"/>
        </p:nvPicPr>
        <p:blipFill>
          <a:blip r:embed="rId4" cstate="email">
            <a:extLst>
              <a:ext uri="{28A0092B-C50C-407E-A947-70E740481C1C}">
                <a14:useLocalDpi xmlns:a14="http://schemas.microsoft.com/office/drawing/2010/main" xmlns=""/>
              </a:ext>
            </a:extLst>
          </a:blip>
          <a:srcRect/>
          <a:stretch>
            <a:fillRect/>
          </a:stretch>
        </p:blipFill>
        <p:spPr bwMode="auto">
          <a:xfrm>
            <a:off x="8857059" y="5409431"/>
            <a:ext cx="1715318" cy="13431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40068" y="1600201"/>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490686" y="1600201"/>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11.11.2024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40068" y="1535113"/>
            <a:ext cx="4772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540068" y="2174875"/>
            <a:ext cx="47724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486936" y="1535113"/>
            <a:ext cx="4774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486936"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11.11.2024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11.11.2024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11.11.2024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068" y="273050"/>
            <a:ext cx="3553570"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223028" y="273051"/>
            <a:ext cx="60382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40068" y="1435101"/>
            <a:ext cx="35535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11.11.2024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7140" y="4800600"/>
            <a:ext cx="648081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117140" y="612775"/>
            <a:ext cx="64808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117140"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11.11.2024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23000">
              <a:srgbClr val="FFFF00">
                <a:alpha val="38000"/>
              </a:srgbClr>
            </a:gs>
            <a:gs pos="62000">
              <a:srgbClr val="00B0F0">
                <a:alpha val="30000"/>
              </a:srgbClr>
            </a:gs>
            <a:gs pos="92083">
              <a:srgbClr val="00B050">
                <a:alpha val="46000"/>
              </a:srgbClr>
            </a:gs>
            <a:gs pos="92000">
              <a:srgbClr val="00B050">
                <a:alpha val="46000"/>
              </a:srgb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068" y="274638"/>
            <a:ext cx="9721215"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540068" y="1600201"/>
            <a:ext cx="9721215"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540067" y="6356351"/>
            <a:ext cx="25203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11.11.2024</a:t>
            </a:fld>
            <a:endParaRPr lang="ru-RU"/>
          </a:p>
        </p:txBody>
      </p:sp>
      <p:sp>
        <p:nvSpPr>
          <p:cNvPr id="5" name="Нижний колонтитул 4"/>
          <p:cNvSpPr>
            <a:spLocks noGrp="1"/>
          </p:cNvSpPr>
          <p:nvPr>
            <p:ph type="ftr" sz="quarter" idx="3"/>
          </p:nvPr>
        </p:nvSpPr>
        <p:spPr>
          <a:xfrm>
            <a:off x="3690461" y="6356351"/>
            <a:ext cx="34204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740968" y="6356351"/>
            <a:ext cx="252031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pic>
        <p:nvPicPr>
          <p:cNvPr id="2051" name="Picture 3"/>
          <p:cNvPicPr>
            <a:picLocks noChangeAspect="1" noChangeArrowheads="1"/>
          </p:cNvPicPr>
          <p:nvPr userDrawn="1"/>
        </p:nvPicPr>
        <p:blipFill>
          <a:blip r:embed="rId13" cstate="email">
            <a:extLst>
              <a:ext uri="{28A0092B-C50C-407E-A947-70E740481C1C}">
                <a14:useLocalDpi xmlns:a14="http://schemas.microsoft.com/office/drawing/2010/main" xmlns=""/>
              </a:ext>
            </a:extLst>
          </a:blip>
          <a:srcRect/>
          <a:stretch>
            <a:fillRect/>
          </a:stretch>
        </p:blipFill>
        <p:spPr bwMode="auto">
          <a:xfrm rot="16200000">
            <a:off x="1644810" y="-2392205"/>
            <a:ext cx="7488836" cy="11642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userDrawn="1"/>
        </p:nvPicPr>
        <p:blipFill>
          <a:blip r:embed="rId14" cstate="print">
            <a:extLst>
              <a:ext uri="{28A0092B-C50C-407E-A947-70E740481C1C}">
                <a14:useLocalDpi xmlns:a14="http://schemas.microsoft.com/office/drawing/2010/main" xmlns=""/>
              </a:ext>
            </a:extLst>
          </a:blip>
          <a:srcRect/>
          <a:stretch>
            <a:fillRect/>
          </a:stretch>
        </p:blipFill>
        <p:spPr bwMode="auto">
          <a:xfrm>
            <a:off x="626728" y="2076603"/>
            <a:ext cx="4762500" cy="3762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7" name="Picture 9"/>
          <p:cNvPicPr>
            <a:picLocks noChangeAspect="1" noChangeArrowheads="1"/>
          </p:cNvPicPr>
          <p:nvPr userDrawn="1"/>
        </p:nvPicPr>
        <p:blipFill>
          <a:blip r:embed="rId15" cstate="print">
            <a:extLst>
              <a:ext uri="{28A0092B-C50C-407E-A947-70E740481C1C}">
                <a14:useLocalDpi xmlns:a14="http://schemas.microsoft.com/office/drawing/2010/main" xmlns=""/>
              </a:ext>
            </a:extLst>
          </a:blip>
          <a:srcRect/>
          <a:stretch>
            <a:fillRect/>
          </a:stretch>
        </p:blipFill>
        <p:spPr bwMode="auto">
          <a:xfrm>
            <a:off x="5256659" y="3953954"/>
            <a:ext cx="4762500"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8" name="Picture 10"/>
          <p:cNvPicPr>
            <a:picLocks noChangeAspect="1" noChangeArrowheads="1"/>
          </p:cNvPicPr>
          <p:nvPr userDrawn="1"/>
        </p:nvPicPr>
        <p:blipFill>
          <a:blip r:embed="rId16" cstate="email">
            <a:extLst>
              <a:ext uri="{28A0092B-C50C-407E-A947-70E740481C1C}">
                <a14:useLocalDpi xmlns:a14="http://schemas.microsoft.com/office/drawing/2010/main" xmlns=""/>
              </a:ext>
            </a:extLst>
          </a:blip>
          <a:srcRect/>
          <a:stretch>
            <a:fillRect/>
          </a:stretch>
        </p:blipFill>
        <p:spPr bwMode="auto">
          <a:xfrm>
            <a:off x="495746" y="622293"/>
            <a:ext cx="4760913" cy="1852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9" name="Picture 11"/>
          <p:cNvPicPr>
            <a:picLocks noChangeAspect="1" noChangeArrowheads="1"/>
          </p:cNvPicPr>
          <p:nvPr userDrawn="1"/>
        </p:nvPicPr>
        <p:blipFill>
          <a:blip r:embed="rId17" cstate="email">
            <a:extLst>
              <a:ext uri="{28A0092B-C50C-407E-A947-70E740481C1C}">
                <a14:useLocalDpi xmlns:a14="http://schemas.microsoft.com/office/drawing/2010/main" xmlns=""/>
              </a:ext>
            </a:extLst>
          </a:blip>
          <a:srcRect/>
          <a:stretch>
            <a:fillRect/>
          </a:stretch>
        </p:blipFill>
        <p:spPr bwMode="auto">
          <a:xfrm flipV="1">
            <a:off x="5360041" y="908720"/>
            <a:ext cx="4760913" cy="3760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montessori-russia.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frontiersin.org/articles/10.3389/fpsyg.2019.02670/ful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84251" y="1268760"/>
            <a:ext cx="7704856" cy="4524315"/>
          </a:xfrm>
          <a:prstGeom prst="rect">
            <a:avLst/>
          </a:prstGeom>
        </p:spPr>
        <p:txBody>
          <a:bodyPr wrap="square">
            <a:spAutoFit/>
          </a:bodyPr>
          <a:lstStyle/>
          <a:p>
            <a:pPr lvl="0"/>
            <a:r>
              <a:rPr lang="ru-RU" sz="1600" b="1" cap="all" dirty="0" smtClean="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latin typeface="Segoe Print" pitchFamily="2" charset="0"/>
              </a:rPr>
              <a:t>Презентация на тему :</a:t>
            </a:r>
          </a:p>
          <a:p>
            <a:pPr lvl="0"/>
            <a:endParaRPr lang="ru-RU" sz="1600" b="1" cap="all" dirty="0" smtClean="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latin typeface="Segoe Print" pitchFamily="2" charset="0"/>
            </a:endParaRPr>
          </a:p>
          <a:p>
            <a:pPr lvl="0"/>
            <a:r>
              <a:rPr lang="ru-RU" sz="1600" b="1" cap="all" dirty="0" smtClean="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latin typeface="Segoe Print" pitchFamily="2" charset="0"/>
              </a:rPr>
              <a:t> </a:t>
            </a:r>
            <a:r>
              <a:rPr lang="ru-RU" sz="2400" b="1" cap="all" dirty="0" smtClean="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latin typeface="Segoe Print" pitchFamily="2" charset="0"/>
              </a:rPr>
              <a:t>«Использование </a:t>
            </a:r>
            <a:r>
              <a:rPr lang="ru-RU" sz="2400" b="1" cap="all" dirty="0" err="1" smtClean="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latin typeface="Segoe Print" pitchFamily="2" charset="0"/>
              </a:rPr>
              <a:t>бизиборда</a:t>
            </a:r>
            <a:r>
              <a:rPr lang="ru-RU" sz="2400" b="1" cap="all" dirty="0" smtClean="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latin typeface="Segoe Print" pitchFamily="2" charset="0"/>
              </a:rPr>
              <a:t> при работе с детьми с ОВЗ»</a:t>
            </a:r>
          </a:p>
          <a:p>
            <a:pPr lvl="0"/>
            <a:endParaRPr lang="ru-RU" sz="2400" b="1" cap="all" dirty="0" smtClean="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latin typeface="Segoe Print" pitchFamily="2" charset="0"/>
            </a:endParaRPr>
          </a:p>
          <a:p>
            <a:pPr lvl="0"/>
            <a:r>
              <a:rPr lang="ru-RU" sz="1400" b="1" cap="all" dirty="0" smtClean="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latin typeface="Segoe Print" pitchFamily="2" charset="0"/>
              </a:rPr>
              <a:t>                                                  Воспитатель 1    </a:t>
            </a:r>
          </a:p>
          <a:p>
            <a:pPr lvl="0"/>
            <a:r>
              <a:rPr lang="ru-RU" sz="1400" b="1" cap="all" dirty="0" smtClean="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latin typeface="Segoe Print" pitchFamily="2" charset="0"/>
              </a:rPr>
              <a:t>                                                  квалификационной категории </a:t>
            </a:r>
          </a:p>
          <a:p>
            <a:pPr lvl="0"/>
            <a:r>
              <a:rPr lang="ru-RU" sz="1400" b="1" cap="all" dirty="0" smtClean="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latin typeface="Segoe Print" pitchFamily="2" charset="0"/>
              </a:rPr>
              <a:t>                                                   Смоленская О.В.</a:t>
            </a:r>
          </a:p>
          <a:p>
            <a:pPr lvl="0"/>
            <a:r>
              <a:rPr lang="ru-RU" sz="1400" b="1" cap="all" dirty="0" smtClean="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latin typeface="Segoe Print" pitchFamily="2" charset="0"/>
              </a:rPr>
              <a:t>                                                   МДОАУ «Детский сад №53»  </a:t>
            </a:r>
          </a:p>
          <a:p>
            <a:pPr lvl="0"/>
            <a:r>
              <a:rPr lang="ru-RU" sz="1400" b="1" cap="all" dirty="0" smtClean="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latin typeface="Segoe Print" pitchFamily="2" charset="0"/>
              </a:rPr>
              <a:t>                                                   </a:t>
            </a:r>
            <a:r>
              <a:rPr lang="ru-RU" sz="1400" b="1" cap="all" dirty="0" smtClean="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latin typeface="Segoe Print" pitchFamily="2" charset="0"/>
              </a:rPr>
              <a:t>г. </a:t>
            </a:r>
            <a:r>
              <a:rPr lang="ru-RU" sz="1400" b="1" cap="all" dirty="0" smtClean="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latin typeface="Segoe Print" pitchFamily="2" charset="0"/>
              </a:rPr>
              <a:t>Орска.</a:t>
            </a:r>
          </a:p>
          <a:p>
            <a:pPr lvl="0"/>
            <a:endParaRPr lang="ru-RU" sz="2400" b="1" cap="all" dirty="0" smtClean="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latin typeface="Segoe Print" pitchFamily="2" charset="0"/>
            </a:endParaRPr>
          </a:p>
          <a:p>
            <a:pPr lvl="0"/>
            <a:endParaRPr lang="ru-RU" sz="2400" b="1" cap="all" dirty="0" smtClean="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latin typeface="Segoe Print" pitchFamily="2" charset="0"/>
            </a:endParaRPr>
          </a:p>
          <a:p>
            <a:pPr lvl="0"/>
            <a:endParaRPr lang="ru-RU" sz="2400" b="1" cap="all" dirty="0" smtClean="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latin typeface="Segoe Print" pitchFamily="2" charset="0"/>
            </a:endParaRPr>
          </a:p>
          <a:p>
            <a:pPr lvl="0"/>
            <a:endParaRPr lang="ru-RU" sz="2400" b="1" cap="all" dirty="0" smtClean="0">
              <a:ln w="9000" cmpd="sng">
                <a:solidFill>
                  <a:srgbClr val="8064A2">
                    <a:shade val="50000"/>
                    <a:satMod val="120000"/>
                  </a:srgbClr>
                </a:solidFill>
                <a:prstDash val="solid"/>
              </a:ln>
              <a:solidFill>
                <a:srgbClr val="002060"/>
              </a:solidFill>
              <a:effectLst>
                <a:reflection blurRad="12700" stA="28000" endPos="45000" dist="1000" dir="5400000" sy="-100000" algn="bl" rotWithShape="0"/>
              </a:effectLst>
              <a:latin typeface="Segoe Print" pitchFamily="2" charset="0"/>
            </a:endParaRPr>
          </a:p>
          <a:p>
            <a:pPr lvl="0"/>
            <a:endParaRPr lang="ru-RU" dirty="0">
              <a:solidFill>
                <a:srgbClr val="002060"/>
              </a:solidFill>
            </a:endParaRPr>
          </a:p>
        </p:txBody>
      </p:sp>
    </p:spTree>
    <p:extLst>
      <p:ext uri="{BB962C8B-B14F-4D97-AF65-F5344CB8AC3E}">
        <p14:creationId xmlns:p14="http://schemas.microsoft.com/office/powerpoint/2010/main" xmlns="" val="2255932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20155" y="1124744"/>
            <a:ext cx="9217024" cy="5001421"/>
          </a:xfrm>
        </p:spPr>
        <p:txBody>
          <a:bodyPr>
            <a:normAutofit fontScale="70000" lnSpcReduction="20000"/>
          </a:bodyPr>
          <a:lstStyle/>
          <a:p>
            <a:pPr>
              <a:buNone/>
            </a:pPr>
            <a:r>
              <a:rPr lang="ru-RU" b="1" dirty="0" smtClean="0"/>
              <a:t>     Развивает </a:t>
            </a:r>
            <a:r>
              <a:rPr lang="ru-RU" b="1" dirty="0" smtClean="0"/>
              <a:t>логику, память и мышление.</a:t>
            </a:r>
            <a:r>
              <a:rPr lang="ru-RU" dirty="0" smtClean="0"/>
              <a:t> Сначала ребенок просто знакомится с предметами, которые расположены на развивающей доске. Начинает их различать по цветам, формам и размерам, пространственному расположению. Например, двигает машинку по траектории, перемещает бусину слева направо. Но постепенно он замечает, что его действия приводят к определенным результатам, и находит причинно-следственные связи. Как в сказке: дерни за веревочку, дверь и откроется.</a:t>
            </a:r>
          </a:p>
          <a:p>
            <a:pPr>
              <a:buNone/>
            </a:pPr>
            <a:r>
              <a:rPr lang="ru-RU" dirty="0" smtClean="0"/>
              <a:t>     Вместе </a:t>
            </a:r>
            <a:r>
              <a:rPr lang="ru-RU" dirty="0" smtClean="0"/>
              <a:t>с логикой развивается память — зрительная, звуковая, тактильная. Ребенок понимает: когда открываешь конверт на липучке, он шуршит.</a:t>
            </a:r>
          </a:p>
          <a:p>
            <a:pPr indent="12700">
              <a:buNone/>
            </a:pPr>
            <a:r>
              <a:rPr lang="ru-RU" b="1" dirty="0" smtClean="0"/>
              <a:t>Развивает воображение.</a:t>
            </a:r>
            <a:r>
              <a:rPr lang="ru-RU" dirty="0" smtClean="0"/>
              <a:t> Некоторые виды </a:t>
            </a:r>
            <a:r>
              <a:rPr lang="ru-RU" dirty="0" err="1" smtClean="0"/>
              <a:t>бизибордов</a:t>
            </a:r>
            <a:r>
              <a:rPr lang="ru-RU" dirty="0" smtClean="0"/>
              <a:t> оснащены меловыми досками и </a:t>
            </a:r>
            <a:r>
              <a:rPr lang="ru-RU" dirty="0" err="1" smtClean="0"/>
              <a:t>геобордами</a:t>
            </a:r>
            <a:r>
              <a:rPr lang="ru-RU" dirty="0" smtClean="0"/>
              <a:t>. Последние выглядят как поле с колышками, на котором ребенок создает узор с помощью резинок. Так он тренирует пространственное мышление и пробует себя в творчестве.</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068" y="785794"/>
            <a:ext cx="9721215" cy="1000132"/>
          </a:xfrm>
        </p:spPr>
        <p:txBody>
          <a:bodyPr/>
          <a:lstStyle/>
          <a:p>
            <a:r>
              <a:rPr lang="ru-RU" dirty="0" err="1" smtClean="0"/>
              <a:t>Бизиборд</a:t>
            </a:r>
            <a:r>
              <a:rPr lang="ru-RU" dirty="0" smtClean="0"/>
              <a:t> должен быть:</a:t>
            </a:r>
            <a:endParaRPr lang="ru-RU" dirty="0"/>
          </a:p>
        </p:txBody>
      </p:sp>
      <p:sp>
        <p:nvSpPr>
          <p:cNvPr id="3" name="Содержимое 2"/>
          <p:cNvSpPr>
            <a:spLocks noGrp="1"/>
          </p:cNvSpPr>
          <p:nvPr>
            <p:ph idx="1"/>
          </p:nvPr>
        </p:nvSpPr>
        <p:spPr>
          <a:xfrm>
            <a:off x="936179" y="1628800"/>
            <a:ext cx="8568952" cy="2880320"/>
          </a:xfrm>
        </p:spPr>
        <p:txBody>
          <a:bodyPr/>
          <a:lstStyle/>
          <a:p>
            <a:r>
              <a:rPr lang="ru-RU" dirty="0" smtClean="0"/>
              <a:t>безопасным;</a:t>
            </a:r>
          </a:p>
          <a:p>
            <a:r>
              <a:rPr lang="ru-RU" dirty="0" smtClean="0"/>
              <a:t>Красивым , но со сдержанным лаконичным дизайном;</a:t>
            </a:r>
          </a:p>
          <a:p>
            <a:r>
              <a:rPr lang="ru-RU" dirty="0" smtClean="0"/>
              <a:t>функциональным;</a:t>
            </a:r>
          </a:p>
          <a:p>
            <a:r>
              <a:rPr lang="ru-RU" dirty="0" smtClean="0"/>
              <a:t>качественным</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068" y="571480"/>
            <a:ext cx="9721215" cy="1071570"/>
          </a:xfrm>
        </p:spPr>
        <p:txBody>
          <a:bodyPr/>
          <a:lstStyle/>
          <a:p>
            <a:r>
              <a:rPr lang="ru-RU" dirty="0" smtClean="0"/>
              <a:t>игровые задания и упражнения:</a:t>
            </a:r>
            <a:endParaRPr lang="ru-RU" dirty="0"/>
          </a:p>
        </p:txBody>
      </p:sp>
      <p:sp>
        <p:nvSpPr>
          <p:cNvPr id="3" name="Содержимое 2"/>
          <p:cNvSpPr>
            <a:spLocks noGrp="1"/>
          </p:cNvSpPr>
          <p:nvPr>
            <p:ph idx="1"/>
          </p:nvPr>
        </p:nvSpPr>
        <p:spPr>
          <a:xfrm>
            <a:off x="1008187" y="1628800"/>
            <a:ext cx="8568952" cy="3960440"/>
          </a:xfrm>
        </p:spPr>
        <p:txBody>
          <a:bodyPr>
            <a:normAutofit fontScale="70000" lnSpcReduction="20000"/>
          </a:bodyPr>
          <a:lstStyle/>
          <a:p>
            <a:pPr lvl="0">
              <a:buNone/>
            </a:pPr>
            <a:r>
              <a:rPr lang="ru-RU" b="1" i="1" dirty="0" smtClean="0"/>
              <a:t>     «</a:t>
            </a:r>
            <a:r>
              <a:rPr lang="ru-RU" b="1" i="1" dirty="0" smtClean="0"/>
              <a:t>Отгадай-ка</a:t>
            </a:r>
            <a:r>
              <a:rPr lang="ru-RU" i="1" dirty="0" smtClean="0"/>
              <a:t>»</a:t>
            </a:r>
            <a:endParaRPr lang="ru-RU" dirty="0" smtClean="0"/>
          </a:p>
          <a:p>
            <a:pPr>
              <a:buNone/>
            </a:pPr>
            <a:r>
              <a:rPr lang="ru-RU" dirty="0" smtClean="0"/>
              <a:t>     Воспитатель </a:t>
            </a:r>
            <a:r>
              <a:rPr lang="ru-RU" dirty="0" smtClean="0"/>
              <a:t>словесно описывает детям одну из фигур, которые находятся на  </a:t>
            </a:r>
            <a:r>
              <a:rPr lang="ru-RU" dirty="0" err="1" smtClean="0"/>
              <a:t>бизиборде</a:t>
            </a:r>
            <a:r>
              <a:rPr lang="ru-RU" dirty="0" smtClean="0"/>
              <a:t>. Дети стараются угадать, что это за фигура. Например, «У этой фигуры нет углов, фигура похожа на мяч». Когда ребятам станут понятны правила игры, они сами могут загадывать друг другу различные фигуры. Такая игра подойдет для группы детей численностью от 2 до 5 человек.</a:t>
            </a:r>
          </a:p>
          <a:p>
            <a:pPr lvl="0">
              <a:buNone/>
            </a:pPr>
            <a:r>
              <a:rPr lang="ru-RU" b="1" i="1" dirty="0" smtClean="0"/>
              <a:t>     «</a:t>
            </a:r>
            <a:r>
              <a:rPr lang="ru-RU" b="1" i="1" dirty="0" smtClean="0"/>
              <a:t>Какой на ощупь»</a:t>
            </a:r>
            <a:endParaRPr lang="ru-RU" b="1" dirty="0" smtClean="0"/>
          </a:p>
          <a:p>
            <a:pPr>
              <a:buNone/>
            </a:pPr>
            <a:r>
              <a:rPr lang="ru-RU" dirty="0" smtClean="0"/>
              <a:t>      Попросить </a:t>
            </a:r>
            <a:r>
              <a:rPr lang="ru-RU" dirty="0" smtClean="0"/>
              <a:t>ребят описать свои ощущения от прикосновений к </a:t>
            </a:r>
            <a:r>
              <a:rPr lang="ru-RU" dirty="0" err="1" smtClean="0"/>
              <a:t>бизиборду</a:t>
            </a:r>
            <a:r>
              <a:rPr lang="ru-RU" dirty="0" smtClean="0"/>
              <a:t>. Воспитатель помогает наводящими вопросами. Упражнение отлично обогащает словарный запас дошкольников</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64171" y="692696"/>
            <a:ext cx="9217024" cy="5433469"/>
          </a:xfrm>
        </p:spPr>
        <p:txBody>
          <a:bodyPr>
            <a:normAutofit fontScale="62500" lnSpcReduction="20000"/>
          </a:bodyPr>
          <a:lstStyle/>
          <a:p>
            <a:pPr lvl="0">
              <a:buNone/>
            </a:pPr>
            <a:r>
              <a:rPr lang="ru-RU" b="1" i="1" dirty="0" smtClean="0"/>
              <a:t>      «</a:t>
            </a:r>
            <a:r>
              <a:rPr lang="ru-RU" b="1" i="1" dirty="0" smtClean="0"/>
              <a:t>Составь рассказ»</a:t>
            </a:r>
            <a:endParaRPr lang="ru-RU" b="1" dirty="0" smtClean="0"/>
          </a:p>
          <a:p>
            <a:pPr>
              <a:buNone/>
            </a:pPr>
            <a:r>
              <a:rPr lang="ru-RU" dirty="0" smtClean="0"/>
              <a:t>      Педагог </a:t>
            </a:r>
            <a:r>
              <a:rPr lang="ru-RU" dirty="0" smtClean="0"/>
              <a:t>предлагает детям составить рассказ, используя для этого картинки, которые спрятаны за яркими дверками </a:t>
            </a:r>
            <a:r>
              <a:rPr lang="ru-RU" dirty="0" err="1" smtClean="0"/>
              <a:t>бизиборда</a:t>
            </a:r>
            <a:r>
              <a:rPr lang="ru-RU" dirty="0" smtClean="0"/>
              <a:t>. Каждый ребенок составляет по одному предложению, а воспитатель просит добавить в рассказ новые детали, постепенно открывая дверцы. В такую игру можно играть как с одним ребенком, так и с целой группой детей. В последнем случае важно, чтобы дети слушали друг друга и логично продолжали рассказ вместе.</a:t>
            </a:r>
          </a:p>
          <a:p>
            <a:pPr lvl="0">
              <a:buNone/>
            </a:pPr>
            <a:r>
              <a:rPr lang="ru-RU" b="1" i="1" dirty="0" smtClean="0"/>
              <a:t>       «</a:t>
            </a:r>
            <a:r>
              <a:rPr lang="ru-RU" b="1" i="1" dirty="0" smtClean="0"/>
              <a:t>Ласковое слово»</a:t>
            </a:r>
            <a:endParaRPr lang="ru-RU" b="1" dirty="0" smtClean="0"/>
          </a:p>
          <a:p>
            <a:pPr>
              <a:buNone/>
            </a:pPr>
            <a:r>
              <a:rPr lang="ru-RU" dirty="0" smtClean="0"/>
              <a:t>       Воспитатель </a:t>
            </a:r>
            <a:r>
              <a:rPr lang="ru-RU" dirty="0" smtClean="0"/>
              <a:t>просит ласково  назвать элементы </a:t>
            </a:r>
            <a:r>
              <a:rPr lang="ru-RU" dirty="0" err="1" smtClean="0"/>
              <a:t>бизиборда</a:t>
            </a:r>
            <a:r>
              <a:rPr lang="ru-RU" dirty="0" smtClean="0"/>
              <a:t>. Например, звезда — звездочка, цветок — цветочек, шляпа — шляпка. Данное упражнение учит дошкольников образовывать новые слова с помощью добавления суффиксов. </a:t>
            </a:r>
          </a:p>
          <a:p>
            <a:pPr lvl="0">
              <a:buNone/>
            </a:pPr>
            <a:r>
              <a:rPr lang="ru-RU" b="1" i="1" dirty="0" smtClean="0"/>
              <a:t>       «</a:t>
            </a:r>
            <a:r>
              <a:rPr lang="ru-RU" b="1" i="1" dirty="0" smtClean="0"/>
              <a:t>Где прячется...?»</a:t>
            </a:r>
            <a:endParaRPr lang="ru-RU" b="1" dirty="0" smtClean="0"/>
          </a:p>
          <a:p>
            <a:pPr>
              <a:buNone/>
            </a:pPr>
            <a:r>
              <a:rPr lang="ru-RU" dirty="0" smtClean="0"/>
              <a:t>        Игра </a:t>
            </a:r>
            <a:r>
              <a:rPr lang="ru-RU" dirty="0" smtClean="0"/>
              <a:t>хорошо развивает память и речь. Воспитатель задает дошкольникам вопрос: «Где прячется...(</a:t>
            </a:r>
            <a:r>
              <a:rPr lang="ru-RU" i="1" dirty="0" smtClean="0"/>
              <a:t>одна из картинок за дверцами </a:t>
            </a:r>
            <a:r>
              <a:rPr lang="ru-RU" i="1" dirty="0" err="1" smtClean="0"/>
              <a:t>бизиборда</a:t>
            </a:r>
            <a:r>
              <a:rPr lang="ru-RU" dirty="0" smtClean="0"/>
              <a:t>)?». Ребята отвечают, за дверью какого цвета спряталась та или иная картинка, а затем проверяют это. Когда дети усвоят правила игры, воспитатель может предложить им поиграть в парах.</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92163" y="908721"/>
            <a:ext cx="9145016" cy="4536503"/>
          </a:xfrm>
        </p:spPr>
        <p:txBody>
          <a:bodyPr>
            <a:normAutofit fontScale="70000" lnSpcReduction="20000"/>
          </a:bodyPr>
          <a:lstStyle/>
          <a:p>
            <a:pPr lvl="0">
              <a:buNone/>
            </a:pPr>
            <a:r>
              <a:rPr lang="ru-RU" b="1" i="1" dirty="0" smtClean="0"/>
              <a:t>      «</a:t>
            </a:r>
            <a:r>
              <a:rPr lang="ru-RU" b="1" i="1" dirty="0" smtClean="0"/>
              <a:t>Сколько времени?»</a:t>
            </a:r>
            <a:endParaRPr lang="ru-RU" b="1" dirty="0" smtClean="0"/>
          </a:p>
          <a:p>
            <a:pPr>
              <a:buNone/>
            </a:pPr>
            <a:r>
              <a:rPr lang="ru-RU" dirty="0" smtClean="0"/>
              <a:t>      Игра </a:t>
            </a:r>
            <a:r>
              <a:rPr lang="ru-RU" dirty="0" smtClean="0"/>
              <a:t>помогает ребятам научиться определять время, закрепляет навыки счета. Кто-то из детей ставит стрелки, а другой ребенок говорит, сколько времени на часах. Детки помладше могут называть цифры, на которые показывают стрелки. </a:t>
            </a:r>
          </a:p>
          <a:p>
            <a:pPr>
              <a:buNone/>
            </a:pPr>
            <a:r>
              <a:rPr lang="ru-RU" b="1" i="1" dirty="0" smtClean="0"/>
              <a:t>     «</a:t>
            </a:r>
            <a:r>
              <a:rPr lang="ru-RU" b="1" i="1" dirty="0" smtClean="0"/>
              <a:t>Лабиринт»</a:t>
            </a:r>
            <a:endParaRPr lang="ru-RU" b="1" dirty="0" smtClean="0"/>
          </a:p>
          <a:p>
            <a:pPr>
              <a:buNone/>
            </a:pPr>
            <a:r>
              <a:rPr lang="ru-RU" dirty="0" smtClean="0"/>
              <a:t>     </a:t>
            </a:r>
            <a:r>
              <a:rPr lang="ru-RU" dirty="0" smtClean="0"/>
              <a:t>Этот элемент также помогает развитию координации, контролю перемещения руки, используются движения: вращательные, вверх-вниз, влево – вправо. . Так же можно использовать этот элемент как инструмент для подачи понятий «вверх», «вниз», «влево», «вправо».</a:t>
            </a:r>
          </a:p>
          <a:p>
            <a:pPr>
              <a:buNone/>
            </a:pPr>
            <a:r>
              <a:rPr lang="ru-RU" b="1" i="1" dirty="0" smtClean="0"/>
              <a:t>     «</a:t>
            </a:r>
            <a:r>
              <a:rPr lang="ru-RU" b="1" i="1" dirty="0" smtClean="0"/>
              <a:t>Шнуровка»</a:t>
            </a:r>
            <a:endParaRPr lang="ru-RU" b="1" dirty="0" smtClean="0"/>
          </a:p>
          <a:p>
            <a:pPr>
              <a:buNone/>
            </a:pPr>
            <a:r>
              <a:rPr lang="ru-RU" dirty="0" smtClean="0"/>
              <a:t>      Тренирует </a:t>
            </a:r>
            <a:r>
              <a:rPr lang="ru-RU" dirty="0" smtClean="0"/>
              <a:t>силу пальцев, подготавливает руку к использованию письменных принадлежностей. Развивается сенсомоторная координация, глазомер, дается бытовой навык, формируется волевые умения. </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36179" y="1268760"/>
            <a:ext cx="8640960" cy="4857404"/>
          </a:xfrm>
        </p:spPr>
        <p:txBody>
          <a:bodyPr>
            <a:normAutofit fontScale="92500" lnSpcReduction="10000"/>
          </a:bodyPr>
          <a:lstStyle/>
          <a:p>
            <a:r>
              <a:rPr lang="ru-RU" i="1" dirty="0" smtClean="0"/>
              <a:t>«</a:t>
            </a:r>
            <a:r>
              <a:rPr lang="ru-RU" i="1" dirty="0" err="1" smtClean="0"/>
              <a:t>Спиннер</a:t>
            </a:r>
            <a:r>
              <a:rPr lang="ru-RU" i="1" dirty="0" smtClean="0"/>
              <a:t>»(шестеренки)</a:t>
            </a:r>
            <a:endParaRPr lang="ru-RU" dirty="0" smtClean="0"/>
          </a:p>
          <a:p>
            <a:r>
              <a:rPr lang="ru-RU" dirty="0" smtClean="0"/>
              <a:t>Развитие вращательной функции кисти, умение координировать и направлять движения руки. Развитие последовательного мышления. С этим элементом можно изучать цифры – считать количество кругов. Дать детям понимание механического движения, понятия взаимосвязи. Шестеренки ассоциируются у современных детей с определенными персонажами мультфильмов – это можно использовать, придумывая сказочную историю для этого элемента.</a:t>
            </a:r>
          </a:p>
          <a:p>
            <a:pPr>
              <a:buNone/>
            </a:pPr>
            <a:endParaRPr lang="ru-RU" dirty="0" smtClean="0"/>
          </a:p>
          <a:p>
            <a:pPr>
              <a:buNone/>
            </a:pPr>
            <a:endParaRPr lang="ru-RU"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64171" y="980729"/>
            <a:ext cx="9397112" cy="5145436"/>
          </a:xfrm>
        </p:spPr>
        <p:txBody>
          <a:bodyPr>
            <a:normAutofit/>
          </a:bodyPr>
          <a:lstStyle/>
          <a:p>
            <a:r>
              <a:rPr lang="ru-RU" dirty="0" smtClean="0"/>
              <a:t>« Найди домик для каждой фигуры»</a:t>
            </a:r>
          </a:p>
          <a:p>
            <a:r>
              <a:rPr lang="ru-RU" dirty="0" smtClean="0"/>
              <a:t>фигуры,  изучаются визуально и тактильно.</a:t>
            </a:r>
          </a:p>
          <a:p>
            <a:r>
              <a:rPr lang="ru-RU" i="1" dirty="0" smtClean="0"/>
              <a:t>« Цифры».</a:t>
            </a:r>
            <a:r>
              <a:rPr lang="ru-RU" dirty="0" smtClean="0"/>
              <a:t> </a:t>
            </a:r>
          </a:p>
          <a:p>
            <a:r>
              <a:rPr lang="ru-RU" dirty="0" smtClean="0"/>
              <a:t>Ребенку легче воспринять понятие цифр благодаря счетам и другим элементам</a:t>
            </a:r>
          </a:p>
          <a:p>
            <a:r>
              <a:rPr lang="ru-RU" dirty="0" smtClean="0"/>
              <a:t>На металлофоне можно отстучать ритм, определить высокую и низкую ноту. На муз. игрушке «Пианино» можно слушать и подпевать знакомые детские песни.</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None/>
            </a:pPr>
            <a:r>
              <a:rPr lang="ru-RU" sz="3600" b="1" dirty="0" err="1" smtClean="0"/>
              <a:t>Бизиборд</a:t>
            </a:r>
            <a:r>
              <a:rPr lang="ru-RU" sz="3600" b="1" dirty="0" smtClean="0"/>
              <a:t> </a:t>
            </a:r>
            <a:endParaRPr lang="ru-RU" sz="3600" b="1" dirty="0" smtClean="0"/>
          </a:p>
          <a:p>
            <a:pPr>
              <a:buNone/>
            </a:pPr>
            <a:r>
              <a:rPr lang="ru-RU" dirty="0" smtClean="0"/>
              <a:t>   поможет </a:t>
            </a:r>
            <a:r>
              <a:rPr lang="ru-RU" dirty="0" smtClean="0"/>
              <a:t> педагогу  и ребенку, облегчит  процесс обучения и выравнивания возможностей детей с ОВЗ и  даст положительный эффект интеграции детей  в общество, в школьную, а потом и взрослую жизнь.</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3232" y="2780929"/>
            <a:ext cx="9181148" cy="1584175"/>
          </a:xfrm>
        </p:spPr>
        <p:txBody>
          <a:bodyPr/>
          <a:lstStyle/>
          <a:p>
            <a:r>
              <a:rPr lang="ru-RU" dirty="0" smtClean="0"/>
              <a:t>            Спасибо за внимание!</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068" y="714356"/>
            <a:ext cx="9721215" cy="1071570"/>
          </a:xfrm>
        </p:spPr>
        <p:txBody>
          <a:bodyPr/>
          <a:lstStyle/>
          <a:p>
            <a:r>
              <a:rPr lang="ru-RU" dirty="0" smtClean="0"/>
              <a:t>Что такое </a:t>
            </a:r>
            <a:r>
              <a:rPr lang="ru-RU" dirty="0" err="1" smtClean="0"/>
              <a:t>бизиборд</a:t>
            </a:r>
            <a:r>
              <a:rPr lang="ru-RU" dirty="0" smtClean="0"/>
              <a:t>?</a:t>
            </a:r>
            <a:endParaRPr lang="ru-RU" dirty="0"/>
          </a:p>
        </p:txBody>
      </p:sp>
      <p:sp>
        <p:nvSpPr>
          <p:cNvPr id="3" name="Объект 2"/>
          <p:cNvSpPr>
            <a:spLocks noGrp="1"/>
          </p:cNvSpPr>
          <p:nvPr>
            <p:ph idx="1"/>
          </p:nvPr>
        </p:nvSpPr>
        <p:spPr>
          <a:xfrm>
            <a:off x="1080195" y="2132856"/>
            <a:ext cx="8640960" cy="3993308"/>
          </a:xfrm>
        </p:spPr>
        <p:txBody>
          <a:bodyPr/>
          <a:lstStyle/>
          <a:p>
            <a:pPr>
              <a:buNone/>
            </a:pPr>
            <a:r>
              <a:rPr lang="ru-RU" dirty="0" smtClean="0"/>
              <a:t>    Слово «</a:t>
            </a:r>
            <a:r>
              <a:rPr lang="ru-RU" dirty="0" err="1" smtClean="0"/>
              <a:t>бизиборд</a:t>
            </a:r>
            <a:r>
              <a:rPr lang="ru-RU" dirty="0" smtClean="0"/>
              <a:t>» — </a:t>
            </a:r>
            <a:r>
              <a:rPr lang="ru-RU" dirty="0" err="1" smtClean="0"/>
              <a:t>busy</a:t>
            </a:r>
            <a:r>
              <a:rPr lang="ru-RU" dirty="0" smtClean="0"/>
              <a:t> </a:t>
            </a:r>
            <a:r>
              <a:rPr lang="ru-RU" dirty="0" err="1" smtClean="0"/>
              <a:t>board</a:t>
            </a:r>
            <a:r>
              <a:rPr lang="ru-RU" dirty="0" smtClean="0"/>
              <a:t> — можно перевести как «занимательная доска», или умная доска. Это игрушка для развития моторики, внимания, воображения и мышления ребенка </a:t>
            </a:r>
            <a:r>
              <a:rPr lang="ru-RU" dirty="0" smtClean="0">
                <a:hlinkClick r:id="rId2"/>
              </a:rPr>
              <a:t>по методике воспитания </a:t>
            </a:r>
            <a:r>
              <a:rPr lang="ru-RU" dirty="0" err="1" smtClean="0">
                <a:hlinkClick r:id="rId2"/>
              </a:rPr>
              <a:t>Монтессори</a:t>
            </a:r>
            <a:r>
              <a:rPr lang="ru-RU" dirty="0" smtClean="0">
                <a:hlinkClick r:id="rId2"/>
              </a:rPr>
              <a:t>.</a:t>
            </a:r>
            <a:endParaRPr lang="ru-RU" dirty="0"/>
          </a:p>
        </p:txBody>
      </p:sp>
    </p:spTree>
    <p:extLst>
      <p:ext uri="{BB962C8B-B14F-4D97-AF65-F5344CB8AC3E}">
        <p14:creationId xmlns:p14="http://schemas.microsoft.com/office/powerpoint/2010/main" xmlns="" val="4058364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 возникновения </a:t>
            </a:r>
            <a:r>
              <a:rPr lang="ru-RU" dirty="0" err="1" smtClean="0"/>
              <a:t>бизиборда</a:t>
            </a:r>
            <a:r>
              <a:rPr lang="ru-RU" dirty="0" smtClean="0"/>
              <a:t>.</a:t>
            </a:r>
            <a:endParaRPr lang="ru-RU" dirty="0"/>
          </a:p>
        </p:txBody>
      </p:sp>
      <p:sp>
        <p:nvSpPr>
          <p:cNvPr id="3" name="Содержимое 2"/>
          <p:cNvSpPr>
            <a:spLocks noGrp="1"/>
          </p:cNvSpPr>
          <p:nvPr>
            <p:ph idx="1"/>
          </p:nvPr>
        </p:nvSpPr>
        <p:spPr>
          <a:xfrm>
            <a:off x="1152203" y="1268760"/>
            <a:ext cx="4824536" cy="4857404"/>
          </a:xfrm>
        </p:spPr>
        <p:txBody>
          <a:bodyPr>
            <a:normAutofit fontScale="70000" lnSpcReduction="20000"/>
          </a:bodyPr>
          <a:lstStyle/>
          <a:p>
            <a:r>
              <a:rPr lang="ru-RU" dirty="0" smtClean="0"/>
              <a:t>В 1907 году была впервые изготовлена первая занимательная доска (скорее даже прототип доски) Марией </a:t>
            </a:r>
            <a:r>
              <a:rPr lang="ru-RU" dirty="0" err="1" smtClean="0"/>
              <a:t>Монтессори</a:t>
            </a:r>
            <a:r>
              <a:rPr lang="ru-RU" dirty="0" smtClean="0"/>
              <a:t>,  сегодня эта доска теперь имеет множество вариантов и привычное для многих из нас название «</a:t>
            </a:r>
            <a:r>
              <a:rPr lang="ru-RU" dirty="0" err="1" smtClean="0"/>
              <a:t>бизиборд</a:t>
            </a:r>
            <a:r>
              <a:rPr lang="ru-RU" dirty="0" smtClean="0"/>
              <a:t>». Известная врач и педагог Мария </a:t>
            </a:r>
            <a:r>
              <a:rPr lang="ru-RU" dirty="0" err="1" smtClean="0"/>
              <a:t>Монтессори</a:t>
            </a:r>
            <a:r>
              <a:rPr lang="ru-RU" dirty="0" smtClean="0"/>
              <a:t>, считавшая самым главным в развитии ребёнка свободу выбора, была основоположником авторской одноимённой педагогической методики для обучения детей с особенностями в развитии, где взрослый должен помочь ребёнку стать самим собой.</a:t>
            </a:r>
            <a:endParaRPr lang="ru-RU" dirty="0"/>
          </a:p>
        </p:txBody>
      </p:sp>
      <p:pic>
        <p:nvPicPr>
          <p:cNvPr id="6" name="Содержимое 3" descr="https://avatars.mds.yandex.net/i?id=7c780d9e95e01a24d6f29130c3d0b106bae4a743-5876635-images-thumbs&amp;n=13"/>
          <p:cNvPicPr>
            <a:picLocks/>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80795" y="1412776"/>
            <a:ext cx="3600400" cy="38164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8187" y="908720"/>
            <a:ext cx="8856984" cy="5217444"/>
          </a:xfrm>
        </p:spPr>
        <p:txBody>
          <a:bodyPr>
            <a:normAutofit fontScale="77500" lnSpcReduction="20000"/>
          </a:bodyPr>
          <a:lstStyle/>
          <a:p>
            <a:r>
              <a:rPr lang="ru-RU" dirty="0" smtClean="0"/>
              <a:t>Мария </a:t>
            </a:r>
            <a:r>
              <a:rPr lang="ru-RU" dirty="0" err="1" smtClean="0"/>
              <a:t>Монтессори</a:t>
            </a:r>
            <a:r>
              <a:rPr lang="ru-RU" dirty="0" smtClean="0"/>
              <a:t> предложила перенести всевозможные подручные бытовые приспособления на доску. При помощи такого вот тренажёра дети определяют способ работы с каждой мелкой деталью, а родители при этом могут не опасаться за жизнь своих чад. Двигая дверные цепочки, бусины, кольца от карниза или замки-молнии ребёнок развивает мелкую моторику рук и изучает заинтересовавшие его предметы. Нейронные сигналы от пальцев рук передаются в мозг, что благоприятно влияет на интеллектуальное, речевое, сенсорное и физическое развитие  ребенка.</a:t>
            </a:r>
            <a:br>
              <a:rPr lang="ru-RU" dirty="0" smtClean="0"/>
            </a:br>
            <a:r>
              <a:rPr lang="ru-RU" dirty="0" smtClean="0"/>
              <a:t>Эта теория отлично работает с детьми, имеющими некоторые отличия от нормально развивающихся сверстников. Но с течением времени эта методика стала интересна педагогам, работающим с обычными детьми и получила мировую известность.</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36179" y="1124744"/>
            <a:ext cx="9001000" cy="4608512"/>
          </a:xfrm>
        </p:spPr>
        <p:txBody>
          <a:bodyPr>
            <a:normAutofit lnSpcReduction="10000"/>
          </a:bodyPr>
          <a:lstStyle/>
          <a:p>
            <a:r>
              <a:rPr lang="ru-RU" dirty="0" smtClean="0"/>
              <a:t> Психологи доказали прямую связь правильного формирования нервной системы, речевого и зрительного центров с развитием мелкой моторики. Вот почему нужно уделять много внимания выполнению детьми разнообразных действий пальцами. Умению хорошо скоординировать движения замечательно помогают игры со шнуровкой, открыванием-закрыванием замочков, липучек, шпингалетов и крючков.</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8147" y="764704"/>
            <a:ext cx="9505056" cy="5361461"/>
          </a:xfrm>
        </p:spPr>
        <p:txBody>
          <a:bodyPr/>
          <a:lstStyle/>
          <a:p>
            <a:r>
              <a:rPr lang="ru-RU" dirty="0" err="1" smtClean="0"/>
              <a:t>Бизиборд</a:t>
            </a:r>
            <a:r>
              <a:rPr lang="ru-RU" dirty="0" smtClean="0"/>
              <a:t> поможет решить ряд проблем в обучении детей с ОВЗ!!!  Эту доску можно применить в образовательном процессе и  в игре!!!</a:t>
            </a:r>
            <a:endParaRPr lang="ru-RU" dirty="0"/>
          </a:p>
        </p:txBody>
      </p:sp>
      <p:pic>
        <p:nvPicPr>
          <p:cNvPr id="5" name="Рисунок 4" descr="C:\Users\Елена\Desktop\IMG_4264.JPG"/>
          <p:cNvPicPr/>
          <p:nvPr/>
        </p:nvPicPr>
        <p:blipFill>
          <a:blip r:embed="rId2" cstate="print"/>
          <a:srcRect t="18448" r="427" b="8664"/>
          <a:stretch>
            <a:fillRect/>
          </a:stretch>
        </p:blipFill>
        <p:spPr bwMode="auto">
          <a:xfrm>
            <a:off x="2520355" y="2428868"/>
            <a:ext cx="6237906" cy="364333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068" y="785794"/>
            <a:ext cx="9721215" cy="1000132"/>
          </a:xfrm>
        </p:spPr>
        <p:txBody>
          <a:bodyPr/>
          <a:lstStyle/>
          <a:p>
            <a:r>
              <a:rPr lang="ru-RU" dirty="0" smtClean="0"/>
              <a:t>Главная задача </a:t>
            </a:r>
            <a:r>
              <a:rPr lang="ru-RU" dirty="0" err="1" smtClean="0"/>
              <a:t>бизиборда</a:t>
            </a:r>
            <a:endParaRPr lang="ru-RU" dirty="0"/>
          </a:p>
        </p:txBody>
      </p:sp>
      <p:sp>
        <p:nvSpPr>
          <p:cNvPr id="3" name="Содержимое 2"/>
          <p:cNvSpPr>
            <a:spLocks noGrp="1"/>
          </p:cNvSpPr>
          <p:nvPr>
            <p:ph idx="1"/>
          </p:nvPr>
        </p:nvSpPr>
        <p:spPr>
          <a:xfrm>
            <a:off x="792163" y="1844824"/>
            <a:ext cx="9145016" cy="4281340"/>
          </a:xfrm>
        </p:spPr>
        <p:txBody>
          <a:bodyPr/>
          <a:lstStyle/>
          <a:p>
            <a:r>
              <a:rPr lang="ru-RU" dirty="0" smtClean="0"/>
              <a:t> Дать малышу возможность самостоятельно изучить интересные бытовые объекты: щеколды и замки, розетки и вилки, выключатели, прищепки и все то, с чем каждый из нас сталкивается в жизни. </a:t>
            </a:r>
            <a:r>
              <a:rPr lang="ru-RU" dirty="0" err="1" smtClean="0"/>
              <a:t>Бизиборд</a:t>
            </a:r>
            <a:r>
              <a:rPr lang="ru-RU" dirty="0" smtClean="0"/>
              <a:t> делает знакомство с этими предметами безопасным и удовлетворяет интерес ребенка, который изучает мир и хочет все, как у взрослого.</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068" y="785794"/>
            <a:ext cx="9721215" cy="785818"/>
          </a:xfrm>
        </p:spPr>
        <p:txBody>
          <a:bodyPr/>
          <a:lstStyle/>
          <a:p>
            <a:r>
              <a:rPr lang="ru-RU" dirty="0" smtClean="0"/>
              <a:t>В чём польза </a:t>
            </a:r>
            <a:r>
              <a:rPr lang="ru-RU" dirty="0" err="1" smtClean="0"/>
              <a:t>бизиборда</a:t>
            </a:r>
            <a:r>
              <a:rPr lang="ru-RU" dirty="0" smtClean="0"/>
              <a:t> для ребёнка</a:t>
            </a:r>
            <a:endParaRPr lang="ru-RU" dirty="0"/>
          </a:p>
        </p:txBody>
      </p:sp>
      <p:sp>
        <p:nvSpPr>
          <p:cNvPr id="3" name="Содержимое 2"/>
          <p:cNvSpPr>
            <a:spLocks noGrp="1"/>
          </p:cNvSpPr>
          <p:nvPr>
            <p:ph idx="1"/>
          </p:nvPr>
        </p:nvSpPr>
        <p:spPr>
          <a:xfrm>
            <a:off x="1008187" y="1628800"/>
            <a:ext cx="8784976" cy="3744416"/>
          </a:xfrm>
        </p:spPr>
        <p:txBody>
          <a:bodyPr/>
          <a:lstStyle/>
          <a:p>
            <a:pPr>
              <a:buNone/>
            </a:pPr>
            <a:r>
              <a:rPr lang="ru-RU" b="1" smtClean="0"/>
              <a:t>    Улучшает </a:t>
            </a:r>
            <a:r>
              <a:rPr lang="ru-RU" b="1" dirty="0" smtClean="0"/>
              <a:t>моторику.</a:t>
            </a:r>
            <a:r>
              <a:rPr lang="ru-RU" dirty="0" smtClean="0"/>
              <a:t> Ощупывая элементы </a:t>
            </a:r>
            <a:r>
              <a:rPr lang="ru-RU" dirty="0" err="1" smtClean="0"/>
              <a:t>бизиборда</a:t>
            </a:r>
            <a:r>
              <a:rPr lang="ru-RU" dirty="0" smtClean="0"/>
              <a:t>, ребенок тренирует пальцы и кисти. Например, ему нужно зацепить за крючок шнурок, продеть его в дырочку и завязать бант — это требует сноровки и аккуратности. Моторика, в свою очередь, </a:t>
            </a:r>
            <a:r>
              <a:rPr lang="ru-RU" dirty="0" smtClean="0">
                <a:hlinkClick r:id="rId2"/>
              </a:rPr>
              <a:t>способствует речевому развитию.</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64171" y="692696"/>
            <a:ext cx="8928992" cy="5433468"/>
          </a:xfrm>
        </p:spPr>
        <p:txBody>
          <a:bodyPr>
            <a:normAutofit fontScale="92500" lnSpcReduction="20000"/>
          </a:bodyPr>
          <a:lstStyle/>
          <a:p>
            <a:pPr>
              <a:buNone/>
            </a:pPr>
            <a:r>
              <a:rPr lang="ru-RU" b="1" dirty="0" smtClean="0"/>
              <a:t>Развивает целеустремленность и усидчивость.</a:t>
            </a:r>
            <a:r>
              <a:rPr lang="ru-RU" dirty="0" smtClean="0"/>
              <a:t> Дети не умеют долго концентрироваться на одном предмете, но </a:t>
            </a:r>
            <a:r>
              <a:rPr lang="ru-RU" dirty="0" err="1" smtClean="0"/>
              <a:t>бизиборд</a:t>
            </a:r>
            <a:r>
              <a:rPr lang="ru-RU" dirty="0" smtClean="0"/>
              <a:t> хорошо тренирует настойчивость и собранность. Открывая дверцу на замке, малыш, скорее всего, совершит не одну попытку, прежде чем справится, а значит, сосредоточится и проявит терпение.</a:t>
            </a:r>
          </a:p>
          <a:p>
            <a:pPr>
              <a:buNone/>
            </a:pPr>
            <a:r>
              <a:rPr lang="ru-RU" b="1" dirty="0" smtClean="0"/>
              <a:t>Формирует навыки самообслуживания.</a:t>
            </a:r>
            <a:r>
              <a:rPr lang="ru-RU" dirty="0" smtClean="0"/>
              <a:t> Играя с </a:t>
            </a:r>
            <a:r>
              <a:rPr lang="ru-RU" dirty="0" err="1" smtClean="0"/>
              <a:t>бизибордом</a:t>
            </a:r>
            <a:r>
              <a:rPr lang="ru-RU" dirty="0" smtClean="0"/>
              <a:t>, ребенок учится застегивать пуговицы, завязывать шнурки, пользоваться молниями, липучками, дверными цепочками, шпингалетами и становится более самостоятельным</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500</Words>
  <Application>Microsoft Office PowerPoint</Application>
  <PresentationFormat>Произвольный</PresentationFormat>
  <Paragraphs>60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Что такое бизиборд?</vt:lpstr>
      <vt:lpstr>История возникновения бизиборда.</vt:lpstr>
      <vt:lpstr>Слайд 4</vt:lpstr>
      <vt:lpstr>Слайд 5</vt:lpstr>
      <vt:lpstr>Слайд 6</vt:lpstr>
      <vt:lpstr>Главная задача бизиборда</vt:lpstr>
      <vt:lpstr>В чём польза бизиборда для ребёнка</vt:lpstr>
      <vt:lpstr>Слайд 9</vt:lpstr>
      <vt:lpstr>Слайд 10</vt:lpstr>
      <vt:lpstr>Бизиборд должен быть:</vt:lpstr>
      <vt:lpstr>игровые задания и упражнения:</vt:lpstr>
      <vt:lpstr>Слайд 13</vt:lpstr>
      <vt:lpstr>Слайд 14</vt:lpstr>
      <vt:lpstr>Слайд 15</vt:lpstr>
      <vt:lpstr>Слайд 16</vt:lpstr>
      <vt:lpstr>Слайд 17</vt:lpstr>
      <vt:lpstr>            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2021</dc:creator>
  <cp:lastModifiedBy>User</cp:lastModifiedBy>
  <cp:revision>37</cp:revision>
  <dcterms:created xsi:type="dcterms:W3CDTF">2023-06-28T10:59:35Z</dcterms:created>
  <dcterms:modified xsi:type="dcterms:W3CDTF">2024-11-11T06:48:46Z</dcterms:modified>
</cp:coreProperties>
</file>