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9" r:id="rId2"/>
    <p:sldId id="321" r:id="rId3"/>
    <p:sldId id="301" r:id="rId4"/>
    <p:sldId id="302" r:id="rId5"/>
    <p:sldId id="303" r:id="rId6"/>
    <p:sldId id="304" r:id="rId7"/>
    <p:sldId id="309" r:id="rId8"/>
    <p:sldId id="322" r:id="rId9"/>
    <p:sldId id="310" r:id="rId10"/>
    <p:sldId id="311" r:id="rId11"/>
    <p:sldId id="312" r:id="rId12"/>
    <p:sldId id="313" r:id="rId13"/>
    <p:sldId id="314" r:id="rId14"/>
    <p:sldId id="316" r:id="rId15"/>
    <p:sldId id="317" r:id="rId16"/>
    <p:sldId id="318" r:id="rId17"/>
    <p:sldId id="319" r:id="rId18"/>
  </p:sldIdLst>
  <p:sldSz cx="12192000" cy="6858000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Book Antiqua" pitchFamily="18" charset="0"/>
      <p:regular r:id="rId25"/>
      <p:bold r:id="rId26"/>
      <p:italic r:id="rId27"/>
      <p:boldItalic r:id="rId28"/>
    </p:embeddedFont>
    <p:embeddedFont>
      <p:font typeface="Bahnschrift SemiCondensed" charset="0"/>
      <p:regular r:id="rId29"/>
      <p:bold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03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08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28C3C1CB-7866-4754-8E8B-E5E43CF435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204A74F-9E17-4469-8DF0-1CAE29C7AA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54934-6736-4E06-99EB-49FED268596C}" type="datetimeFigureOut">
              <a:rPr lang="ru-RU" smtClean="0"/>
              <a:pPr/>
              <a:t>20.03.2024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0C20296-4F28-4EB1-8A63-8D40C4707C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3A9FD9E-8C68-4CA1-86CF-74269F77BE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AC43A-DF3C-45A5-8D50-76867FF2A2D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22037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A034C-6DA2-4DFF-8828-28692F570EE2}" type="datetimeFigureOut">
              <a:rPr lang="ru-RU" smtClean="0"/>
              <a:pPr/>
              <a:t>20.03.2024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AC523-75C2-400A-98B9-383DA83CEC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7788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Макет_0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 9">
            <a:extLst>
              <a:ext uri="{FF2B5EF4-FFF2-40B4-BE49-F238E27FC236}">
                <a16:creationId xmlns="" xmlns:a16="http://schemas.microsoft.com/office/drawing/2014/main" id="{F6CF8346-84F3-41A1-B001-E05E39D795F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custGeom>
            <a:avLst/>
            <a:gdLst>
              <a:gd name="connsiteX0" fmla="*/ 167640 w 12192000"/>
              <a:gd name="connsiteY0" fmla="*/ 174534 h 6858000"/>
              <a:gd name="connsiteX1" fmla="*/ 167640 w 12192000"/>
              <a:gd name="connsiteY1" fmla="*/ 6683466 h 6858000"/>
              <a:gd name="connsiteX2" fmla="*/ 12024358 w 12192000"/>
              <a:gd name="connsiteY2" fmla="*/ 6683466 h 6858000"/>
              <a:gd name="connsiteX3" fmla="*/ 12024358 w 12192000"/>
              <a:gd name="connsiteY3" fmla="*/ 174534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7640" y="174534"/>
                </a:moveTo>
                <a:lnTo>
                  <a:pt x="167640" y="6683466"/>
                </a:lnTo>
                <a:lnTo>
                  <a:pt x="12024358" y="6683466"/>
                </a:lnTo>
                <a:lnTo>
                  <a:pt x="12024358" y="17453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3A0C676E-AF94-42AD-BA20-03D45BD3E766}"/>
              </a:ext>
            </a:extLst>
          </p:cNvPr>
          <p:cNvSpPr/>
          <p:nvPr userDrawn="1"/>
        </p:nvSpPr>
        <p:spPr>
          <a:xfrm>
            <a:off x="1608909" y="590824"/>
            <a:ext cx="8974183" cy="5133701"/>
          </a:xfrm>
          <a:prstGeom prst="rect">
            <a:avLst/>
          </a:prstGeom>
          <a:solidFill>
            <a:schemeClr val="bg1">
              <a:alpha val="8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="" xmlns:a16="http://schemas.microsoft.com/office/drawing/2014/main" id="{F121E82B-D708-41EC-8211-E75C430FDBBC}"/>
              </a:ext>
            </a:extLst>
          </p:cNvPr>
          <p:cNvSpPr/>
          <p:nvPr userDrawn="1"/>
        </p:nvSpPr>
        <p:spPr>
          <a:xfrm>
            <a:off x="1608908" y="590824"/>
            <a:ext cx="8974184" cy="5133701"/>
          </a:xfrm>
          <a:custGeom>
            <a:avLst/>
            <a:gdLst>
              <a:gd name="connsiteX0" fmla="*/ 0 w 2521132"/>
              <a:gd name="connsiteY0" fmla="*/ 1565932 h 1655762"/>
              <a:gd name="connsiteX1" fmla="*/ 2521132 w 2521132"/>
              <a:gd name="connsiteY1" fmla="*/ 1565932 h 1655762"/>
              <a:gd name="connsiteX2" fmla="*/ 2521132 w 2521132"/>
              <a:gd name="connsiteY2" fmla="*/ 1655762 h 1655762"/>
              <a:gd name="connsiteX3" fmla="*/ 0 w 2521132"/>
              <a:gd name="connsiteY3" fmla="*/ 1655762 h 1655762"/>
              <a:gd name="connsiteX4" fmla="*/ 0 w 2521132"/>
              <a:gd name="connsiteY4" fmla="*/ 0 h 1655762"/>
              <a:gd name="connsiteX5" fmla="*/ 2521132 w 2521132"/>
              <a:gd name="connsiteY5" fmla="*/ 0 h 1655762"/>
              <a:gd name="connsiteX6" fmla="*/ 2521132 w 2521132"/>
              <a:gd name="connsiteY6" fmla="*/ 89829 h 1655762"/>
              <a:gd name="connsiteX7" fmla="*/ 0 w 2521132"/>
              <a:gd name="connsiteY7" fmla="*/ 89829 h 165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21132" h="1655762">
                <a:moveTo>
                  <a:pt x="0" y="1565932"/>
                </a:moveTo>
                <a:lnTo>
                  <a:pt x="2521132" y="1565932"/>
                </a:lnTo>
                <a:lnTo>
                  <a:pt x="2521132" y="1655762"/>
                </a:lnTo>
                <a:lnTo>
                  <a:pt x="0" y="1655762"/>
                </a:lnTo>
                <a:close/>
                <a:moveTo>
                  <a:pt x="0" y="0"/>
                </a:moveTo>
                <a:lnTo>
                  <a:pt x="2521132" y="0"/>
                </a:lnTo>
                <a:lnTo>
                  <a:pt x="2521132" y="89829"/>
                </a:lnTo>
                <a:lnTo>
                  <a:pt x="0" y="89829"/>
                </a:lnTo>
                <a:close/>
              </a:path>
            </a:pathLst>
          </a:custGeom>
          <a:solidFill>
            <a:schemeClr val="tx1"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57697" y="1133475"/>
            <a:ext cx="7676606" cy="2387600"/>
          </a:xfrm>
          <a:prstGeom prst="rect">
            <a:avLst/>
          </a:prstGeom>
        </p:spPr>
        <p:txBody>
          <a:bodyPr anchor="b"/>
          <a:lstStyle>
            <a:lvl1pPr algn="ctr">
              <a:defRPr sz="6600" b="0" i="0" u="none" baseline="0"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fonik.ru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30B8BD5-4E83-47BA-B3E8-0D5EAA01B1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57697" y="3533775"/>
            <a:ext cx="7676606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1" u="none" baseline="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9B13188F-9E03-4B90-8BB4-191D8CC47719}"/>
              </a:ext>
            </a:extLst>
          </p:cNvPr>
          <p:cNvCxnSpPr>
            <a:cxnSpLocks/>
          </p:cNvCxnSpPr>
          <p:nvPr userDrawn="1"/>
        </p:nvCxnSpPr>
        <p:spPr>
          <a:xfrm>
            <a:off x="2257697" y="3535823"/>
            <a:ext cx="76766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: фигура 12">
            <a:extLst>
              <a:ext uri="{FF2B5EF4-FFF2-40B4-BE49-F238E27FC236}">
                <a16:creationId xmlns="" xmlns:a16="http://schemas.microsoft.com/office/drawing/2014/main" id="{B589695D-045C-41B8-82EB-75F002AFF48C}"/>
              </a:ext>
            </a:extLst>
          </p:cNvPr>
          <p:cNvSpPr/>
          <p:nvPr userDrawn="1"/>
        </p:nvSpPr>
        <p:spPr>
          <a:xfrm>
            <a:off x="1608908" y="590824"/>
            <a:ext cx="8974184" cy="5133701"/>
          </a:xfrm>
          <a:custGeom>
            <a:avLst/>
            <a:gdLst>
              <a:gd name="connsiteX0" fmla="*/ 167640 w 12192000"/>
              <a:gd name="connsiteY0" fmla="*/ 174534 h 6858000"/>
              <a:gd name="connsiteX1" fmla="*/ 167640 w 12192000"/>
              <a:gd name="connsiteY1" fmla="*/ 6683466 h 6858000"/>
              <a:gd name="connsiteX2" fmla="*/ 12024358 w 12192000"/>
              <a:gd name="connsiteY2" fmla="*/ 6683466 h 6858000"/>
              <a:gd name="connsiteX3" fmla="*/ 12024358 w 12192000"/>
              <a:gd name="connsiteY3" fmla="*/ 174534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7640" y="174534"/>
                </a:moveTo>
                <a:lnTo>
                  <a:pt x="167640" y="6683466"/>
                </a:lnTo>
                <a:lnTo>
                  <a:pt x="12024358" y="6683466"/>
                </a:lnTo>
                <a:lnTo>
                  <a:pt x="12024358" y="17453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="" xmlns:a16="http://schemas.microsoft.com/office/drawing/2014/main" id="{9CBD9DD4-E63E-4FD3-9D42-04E9B99F6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ysClr val="windowText" lastClr="000000"/>
                </a:solidFill>
                <a:effectLst>
                  <a:glow rad="228600">
                    <a:schemeClr val="tx1">
                      <a:lumMod val="50000"/>
                      <a:lumOff val="50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053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 animBg="1"/>
      <p:bldP spid="23" grpId="1" animBg="1"/>
      <p:bldP spid="19" grpId="0" animBg="1"/>
      <p:bldP spid="19" grpId="1" animBg="1"/>
      <p:bldP spid="2" grpId="0"/>
      <p:bldP spid="2" grpId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1" build="p">
        <p:tmplLst>
          <p:tmpl lvl="1"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3" grpId="0" animBg="1"/>
      <p:bldP spid="13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D9CD1E05-7041-4EF2-835B-667C93F090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="" xmlns:a16="http://schemas.microsoft.com/office/drawing/2014/main" id="{4E415699-3E2B-4955-AEDA-F5AE8B5831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="" xmlns:a16="http://schemas.microsoft.com/office/drawing/2014/main" id="{F8552F65-2442-4D7F-8676-9019459667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1596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D9CD1E05-7041-4EF2-835B-667C93F090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169842CC-5E24-4D21-917A-9B530CF871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="" xmlns:a16="http://schemas.microsoft.com/office/drawing/2014/main" id="{ED104E8E-86E5-4AB0-94CB-0A41132E67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95808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29CF1A67-4CE2-4DF6-8947-A9B9C3F703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Объект 3">
            <a:extLst>
              <a:ext uri="{FF2B5EF4-FFF2-40B4-BE49-F238E27FC236}">
                <a16:creationId xmlns="" xmlns:a16="http://schemas.microsoft.com/office/drawing/2014/main" id="{FE316087-5D8C-43D5-A74B-3EFF5A415FB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5669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29CF1A67-4CE2-4DF6-8947-A9B9C3F703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="" xmlns:a16="http://schemas.microsoft.com/office/drawing/2014/main" id="{9C0C6447-6A78-4716-8C44-015AB6A9A2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95BE6BB9-A286-40E7-BC09-D041B53C94B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197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29CF1A67-4CE2-4DF6-8947-A9B9C3F703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Объект 3">
            <a:extLst>
              <a:ext uri="{FF2B5EF4-FFF2-40B4-BE49-F238E27FC236}">
                <a16:creationId xmlns="" xmlns:a16="http://schemas.microsoft.com/office/drawing/2014/main" id="{8F5044A8-2B0E-41E1-BCC9-29906A9E701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="" xmlns:a16="http://schemas.microsoft.com/office/drawing/2014/main" id="{5F5C2E90-1AAF-4762-B6CB-A803D6254E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810523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16">
            <a:extLst>
              <a:ext uri="{FF2B5EF4-FFF2-40B4-BE49-F238E27FC236}">
                <a16:creationId xmlns="" xmlns:a16="http://schemas.microsoft.com/office/drawing/2014/main" id="{FF12F504-9955-441E-9BE1-F95ED7D354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9" name="Текст 16">
            <a:extLst>
              <a:ext uri="{FF2B5EF4-FFF2-40B4-BE49-F238E27FC236}">
                <a16:creationId xmlns="" xmlns:a16="http://schemas.microsoft.com/office/drawing/2014/main" id="{7456112A-47F2-474C-93BB-661A5482C8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6" name="Текст 16">
            <a:extLst>
              <a:ext uri="{FF2B5EF4-FFF2-40B4-BE49-F238E27FC236}">
                <a16:creationId xmlns="" xmlns:a16="http://schemas.microsoft.com/office/drawing/2014/main" id="{04011941-2380-4C1E-ACF0-DC8367B103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8FC178D7-C109-48F1-9B1F-AA5F0FDA5F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6166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3">
            <a:extLst>
              <a:ext uri="{FF2B5EF4-FFF2-40B4-BE49-F238E27FC236}">
                <a16:creationId xmlns="" xmlns:a16="http://schemas.microsoft.com/office/drawing/2014/main" id="{CBA73729-24B1-46DE-9FBE-E5B7681DE8D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CF71B2D-8B5D-4579-B772-4704F1573E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8DCB80D3-9302-4FC3-8CEE-9431486DB3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864C1380-4C07-447E-B3DC-AC6146E3889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11131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2671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=""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564705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258068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1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=""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919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9917964A-3136-4C88-AD04-58972679F9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686" y="1316659"/>
            <a:ext cx="11839112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7424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163928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=""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66AB6339-99A2-4593-8DCD-03FB4F7ADC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4165705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62789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C5FF46F4-1DC0-4B29-B542-AAAD689AAD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2721952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728326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55E0A213-8260-4749-8EB4-A86D698B6F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216000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=""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310B3B4D-4C4F-42A2-848A-CCBCDACA06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258697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14C0424D-5147-4D07-BACC-078F3EECA0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72298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екст 16">
            <a:extLst>
              <a:ext uri="{FF2B5EF4-FFF2-40B4-BE49-F238E27FC236}">
                <a16:creationId xmlns=""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=""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BF160DAE-3D8C-4AA0-8496-A27B8FEEEB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077295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2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DB13013B-A5ED-4A7D-8390-6E6ACA583C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57766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432F524-71F5-4F2C-9A34-FBDF4320F2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60"/>
            <a:ext cx="11839112" cy="5352980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C2B5BD7-50BE-4EB4-918A-BC459FC99C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2633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16">
            <a:extLst>
              <a:ext uri="{FF2B5EF4-FFF2-40B4-BE49-F238E27FC236}">
                <a16:creationId xmlns=""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F694492B-6765-4AE7-BBCD-AEC3932561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="" xmlns:a16="http://schemas.microsoft.com/office/drawing/2014/main" id="{8388B2AF-EBAF-4576-953B-E1AB77C28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719650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6">
            <a:extLst>
              <a:ext uri="{FF2B5EF4-FFF2-40B4-BE49-F238E27FC236}">
                <a16:creationId xmlns=""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=""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2068242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6">
            <a:extLst>
              <a:ext uri="{FF2B5EF4-FFF2-40B4-BE49-F238E27FC236}">
                <a16:creationId xmlns=""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=""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4190523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3">
            <a:extLst>
              <a:ext uri="{FF2B5EF4-FFF2-40B4-BE49-F238E27FC236}">
                <a16:creationId xmlns="" xmlns:a16="http://schemas.microsoft.com/office/drawing/2014/main" id="{B156BB6C-45FA-4336-B8D2-A28F488B921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7804421" cy="5352981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=""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887824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1AF14686-07BA-4D3A-957A-D9647B106F6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16">
            <a:extLst>
              <a:ext uri="{FF2B5EF4-FFF2-40B4-BE49-F238E27FC236}">
                <a16:creationId xmlns=""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670969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бъект 3">
            <a:extLst>
              <a:ext uri="{FF2B5EF4-FFF2-40B4-BE49-F238E27FC236}">
                <a16:creationId xmlns=""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Текст 16">
            <a:extLst>
              <a:ext uri="{FF2B5EF4-FFF2-40B4-BE49-F238E27FC236}">
                <a16:creationId xmlns=""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2456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6">
            <a:extLst>
              <a:ext uri="{FF2B5EF4-FFF2-40B4-BE49-F238E27FC236}">
                <a16:creationId xmlns=""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2A2A9F4-D89F-4266-8BDA-6E89D73CC2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=""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73210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="" xmlns:a16="http://schemas.microsoft.com/office/drawing/2014/main" id="{3E6D4336-3D3E-4A1C-A547-E81D65F5EB3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7026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5107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="" xmlns:a16="http://schemas.microsoft.com/office/drawing/2014/main" id="{ECFC04E0-983B-4E7B-9C3A-30D00E0069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7129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3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=""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4" name="Текст 16">
            <a:extLst>
              <a:ext uri="{FF2B5EF4-FFF2-40B4-BE49-F238E27FC236}">
                <a16:creationId xmlns=""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177671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04376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=""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="" xmlns:a16="http://schemas.microsoft.com/office/drawing/2014/main" id="{EB21029C-D043-41EA-8AC3-3E49433BBC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55580" y="131209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8919017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=""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=""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32649799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бъект 3">
            <a:extLst>
              <a:ext uri="{FF2B5EF4-FFF2-40B4-BE49-F238E27FC236}">
                <a16:creationId xmlns=""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=""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10706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=""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=""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5F1F784D-F76A-4CBE-A914-23F4A6E7533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="" xmlns:a16="http://schemas.microsoft.com/office/drawing/2014/main" id="{20D80179-D420-451B-AF51-DD7C7AB62E4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088379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=""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Текст 16">
            <a:extLst>
              <a:ext uri="{FF2B5EF4-FFF2-40B4-BE49-F238E27FC236}">
                <a16:creationId xmlns="" xmlns:a16="http://schemas.microsoft.com/office/drawing/2014/main" id="{DA34351D-9FB7-4ECC-9013-DB8F362BB7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49017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4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25D39DC-5AEE-43CA-A4EB-DA66B1B65D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=""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=""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0344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="" xmlns:a16="http://schemas.microsoft.com/office/drawing/2014/main" id="{24D2FBDB-CF3D-408A-9245-3DE78B4CF3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29CF1A67-4CE2-4DF6-8947-A9B9C3F703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2071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3">
            <a:extLst>
              <a:ext uri="{FF2B5EF4-FFF2-40B4-BE49-F238E27FC236}">
                <a16:creationId xmlns="" xmlns:a16="http://schemas.microsoft.com/office/drawing/2014/main" id="{4257BBEE-D0E5-4678-87A1-8357B00D86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7"/>
            <a:ext cx="5729145" cy="5352981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1B7DFD72-3637-4EAA-9001-B1A9FF3924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B936A564-4119-4A1F-AF89-8CD318FB1C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00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6">
            <a:extLst>
              <a:ext uri="{FF2B5EF4-FFF2-40B4-BE49-F238E27FC236}">
                <a16:creationId xmlns=""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=""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07F9F67A-FA85-4FED-B88E-7FBAD5487D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=""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770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=""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2" name="Текст 16">
            <a:extLst>
              <a:ext uri="{FF2B5EF4-FFF2-40B4-BE49-F238E27FC236}">
                <a16:creationId xmlns=""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=""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07F9F67A-FA85-4FED-B88E-7FBAD5487D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757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0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D9CD1E05-7041-4EF2-835B-667C93F090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33769"/>
            <a:ext cx="11839113" cy="1008546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600" b="0" i="0" u="none" baseline="0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0CE5C7E1-4298-4143-A722-FEE24C707A1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9"/>
            <a:ext cx="5729145" cy="5352979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=""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="" xmlns:p14="http://schemas.microsoft.com/office/powerpoint/2010/main" val="81442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C136D3B-1F8B-4746-9F88-D8505FEDB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ysClr val="windowText" lastClr="000000"/>
                </a:solidFill>
                <a:effectLst>
                  <a:glow rad="228600">
                    <a:schemeClr val="tx1">
                      <a:lumMod val="50000"/>
                      <a:lumOff val="50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7EFD0380-62B5-4A0A-8362-E63D5FBFE39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F620793C-6D36-442F-B0FE-FC8B40F48D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9018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2" r:id="rId2"/>
    <p:sldLayoutId id="2147483666" r:id="rId3"/>
    <p:sldLayoutId id="2147483726" r:id="rId4"/>
    <p:sldLayoutId id="2147483657" r:id="rId5"/>
    <p:sldLayoutId id="2147483667" r:id="rId6"/>
    <p:sldLayoutId id="2147483660" r:id="rId7"/>
    <p:sldLayoutId id="2147483694" r:id="rId8"/>
    <p:sldLayoutId id="2147483658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656" r:id="rId15"/>
    <p:sldLayoutId id="2147483668" r:id="rId16"/>
    <p:sldLayoutId id="214748366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4" r:id="rId31"/>
    <p:sldLayoutId id="2147483715" r:id="rId32"/>
    <p:sldLayoutId id="2147483716" r:id="rId33"/>
    <p:sldLayoutId id="2147483717" r:id="rId34"/>
    <p:sldLayoutId id="2147483684" r:id="rId35"/>
    <p:sldLayoutId id="2147483713" r:id="rId36"/>
    <p:sldLayoutId id="2147483724" r:id="rId37"/>
    <p:sldLayoutId id="2147483725" r:id="rId38"/>
    <p:sldLayoutId id="2147483653" r:id="rId39"/>
    <p:sldLayoutId id="2147483718" r:id="rId40"/>
    <p:sldLayoutId id="2147483719" r:id="rId41"/>
    <p:sldLayoutId id="2147483720" r:id="rId42"/>
    <p:sldLayoutId id="2147483721" r:id="rId43"/>
    <p:sldLayoutId id="2147483722" r:id="rId44"/>
    <p:sldLayoutId id="2147483723" r:id="rId4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ahnschrift SemiCondense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1090638"/>
            <a:ext cx="12192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Презентация на тему: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«Использование песочной терапии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работе с детьми с ОВЗ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8622" y="450166"/>
            <a:ext cx="67102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ln/>
                <a:solidFill>
                  <a:srgbClr val="C00000"/>
                </a:solidFill>
              </a:rPr>
              <a:t>Мдоау</a:t>
            </a:r>
            <a:r>
              <a:rPr lang="ru-RU" sz="2800" b="1" cap="all" dirty="0" smtClean="0">
                <a:ln/>
                <a:solidFill>
                  <a:srgbClr val="C00000"/>
                </a:solidFill>
              </a:rPr>
              <a:t> «Детский сад №53» г.Орска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1311" y="4051495"/>
            <a:ext cx="5809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n/>
                <a:solidFill>
                  <a:srgbClr val="C00000"/>
                </a:solidFill>
              </a:rPr>
              <a:t>Воспитатель  1 квалификационной  категории </a:t>
            </a:r>
            <a:r>
              <a:rPr lang="ru-RU" sz="3200" b="1" cap="all" dirty="0" smtClean="0">
                <a:ln/>
                <a:solidFill>
                  <a:srgbClr val="C00000"/>
                </a:solidFill>
              </a:rPr>
              <a:t>С</a:t>
            </a:r>
            <a:r>
              <a:rPr lang="ru-RU" sz="2400" b="1" cap="all" dirty="0" smtClean="0">
                <a:ln/>
                <a:solidFill>
                  <a:srgbClr val="C00000"/>
                </a:solidFill>
              </a:rPr>
              <a:t>моленская </a:t>
            </a:r>
            <a:r>
              <a:rPr lang="ru-RU" sz="3200" b="1" cap="all" dirty="0" smtClean="0">
                <a:ln/>
                <a:solidFill>
                  <a:srgbClr val="C00000"/>
                </a:solidFill>
              </a:rPr>
              <a:t>О.В.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903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281353" y="-122095"/>
            <a:ext cx="11662117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Примерные игры с песком: 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1.Играем вместе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Учите ребенка: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трогать песок руками;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вставлять в песок палочки, веточки, листики, камушки;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лепить куличи из мокрого песка, используя различные формочки;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лепить заборчики из мокрого песка;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рисовать палочкой, пальцем различные фигуры, буквы, цифры;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насыпать кучки;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зарывать предметы; (Игра "Угадай на ощупь". Попросите ребенка закрыть глаза, а вы в это время прячете в песок игрушку. Задача ребенка найти в песке игрушку и отгадать на ощупь, что это. Если ребенок не называет игрушку. Произносите сами: «Ура, ты нашел мишку (зайчика)»);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закапывать руку;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строить город и т.д.    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"/>
          <p:cNvSpPr>
            <a:spLocks noChangeArrowheads="1"/>
          </p:cNvSpPr>
          <p:nvPr/>
        </p:nvSpPr>
        <p:spPr bwMode="auto">
          <a:xfrm>
            <a:off x="1153551" y="190697"/>
            <a:ext cx="952583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2.Рисование песком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Рисование песком снимает стресс, позволяет расслабится как взрослому, так и ребенку, способствует формированию положительных эмоций. Рисование происходит непосредственно пальцами по песку, что способствует развитию сенсорных ощущений, раскрепощает и гармонизирует, а также способствует развитию двух полушарий (так как рисование происходит двумя руками).        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Материал: стекло (оргстекло), лампа, ящик    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лена\Desktop\Новая папка (3)\IMG_33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381000"/>
            <a:ext cx="5610225" cy="407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Елена\Desktop\Новая папка (3)\IMG_33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6975" y="2768600"/>
            <a:ext cx="5483225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Елена\Desktop\Новая папка (3)\IMG_338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711200"/>
            <a:ext cx="5283201" cy="513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Елена\Desktop\Новая папка (3)\IMG_329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56069" y="883727"/>
            <a:ext cx="5105403" cy="4861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674858" y="928086"/>
            <a:ext cx="1055194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3.Песчаный конус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   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Возьмите руки ребенка в свою руку. Свободной рукой выпускайте песок из горсти, чтобы он падал в ладошки ребенка. Постепенно в месте падения песка образуется конус, растущий в высоту и занимающий все большую площадь в основании. Если долго сыпать песок на поверхность конуса, то в одном, то в другом месте, возникают «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сплывы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движения песка, похожие на течение воды. Ребенка привлекает движение песка. Приговаривайте во время проведения действия «Песочек сыплется, песочек рассыпается»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1"/>
          <p:cNvSpPr>
            <a:spLocks noChangeArrowheads="1"/>
          </p:cNvSpPr>
          <p:nvPr/>
        </p:nvSpPr>
        <p:spPr bwMode="auto">
          <a:xfrm>
            <a:off x="736600" y="343802"/>
            <a:ext cx="1046987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игры в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пескотерапии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делятся на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800" b="1" dirty="0" smtClean="0">
              <a:solidFill>
                <a:srgbClr val="C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Обучающие игры – направлены на развитие тактильно – кинестетической чувствительности и мелкой моторики рук. Ребенок говорит о своих ощущениях, тем самым спонтанно развиваем его речь, словарный запас, развивает внимание и память, развивает восприятие различного темпа речи, развивает фонематический слух, работает над дыханием. Главное идет обучение письму и чтению.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-Познавательные игры – познать многогранность нашего мира.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-Проективные игры – осуществляют психологическую диагностику, коррекцию и развитие ребенка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330200" y="1089489"/>
            <a:ext cx="80264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Эффект песочной терапии: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Позитивное влияние на эмоциональное состояние детей;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Положительная динамика в развитии: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образного мышления;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тактильной чувствительности;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зрительно – моторной координации;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ориентировки в пространстве;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сенсомоторного восприятия.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3" name="Picture 1" descr="C:\Users\Елена\Desktop\Новая папка (3)\IMG_3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787400"/>
            <a:ext cx="4876800" cy="553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gas-kvas.com/uploads/posts/2023-02/1675432832_gas-kvas-com-p-fonovie-risunki-pesok-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0" y="889000"/>
            <a:ext cx="1104900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38400" y="482600"/>
            <a:ext cx="9017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60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" y="557531"/>
            <a:ext cx="1160584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+mn-ea"/>
                <a:cs typeface="+mn-cs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/>
                <a:cs typeface="+mn-cs"/>
              </a:rPr>
              <a:t> Самая лучшая игрушка для детей- кучка песка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+mn-ea"/>
                <a:cs typeface="+mn-cs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/>
                <a:cs typeface="+mn-cs"/>
              </a:rPr>
              <a:t>                                                                                           К. Д. Ушинский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s://avatars.mds.yandex.net/i?id=2baeec59dc529a5213b39fb2027e119f280d655b-5225319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0148" y="1659988"/>
            <a:ext cx="6597748" cy="479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675248" y="385653"/>
            <a:ext cx="115167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j-ea"/>
                <a:cs typeface="+mj-cs"/>
              </a:rPr>
              <a:t>Цель песочной терапии: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75249" y="1346140"/>
            <a:ext cx="1077585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Не менять и переделывать ребёнка,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не учить его каким –то специальным поведенческим    навыкам, а дать ребёнку быть самим собой.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844182">
            <a:off x="4442672" y="2189268"/>
            <a:ext cx="2988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50938" y="2334697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6763" y="548640"/>
            <a:ext cx="7329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Задачи песочной терапии</a:t>
            </a:r>
            <a:r>
              <a:rPr lang="ru-RU" sz="3600" dirty="0" smtClean="0">
                <a:solidFill>
                  <a:srgbClr val="C00000"/>
                </a:solidFill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942534" y="1381990"/>
            <a:ext cx="1025534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-Развить самооценку и обрести веру в себя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  <a:ea typeface="+mn-ea" charset="0"/>
                <a:cs typeface="+mn-cs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Развитие познавательных психических процессов.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 -Стать более ответственным в своих действиях и поступках.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 -Развить большую способность к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самопринятии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-В большей степени полагаться на себя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-Овладеть чувством контроля.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+mn-ea" charset="0"/>
                <a:cs typeface="+mn-cs" charset="0"/>
              </a:rPr>
              <a:t>-Обучение искусству расслабления.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576776" y="316051"/>
            <a:ext cx="5416061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  Когда дети касаются песка, погружают в него руки, у них развиваются тактильно-кинестетическая чувствительность и мелкая моторика. Кроме того, песок имеет удивительную способность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«заземлять» негативную психическую энергию, поэтому является прекрасным психопрофилактические средством.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Елена\Desktop\Новая папка (3)\IMG_33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4191" y="211015"/>
            <a:ext cx="5373858" cy="642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981225" y="74711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223888" y="95037"/>
            <a:ext cx="924247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Чем полезны игры с песком для ребенка с ОВЗ?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Развивают речь, восприятие, мышление, память, внимание, навыки самоконтроля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творческое мышление, воображение.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Формируют у ребенка представления об окружающем мире.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Развивают мелкую моторику, глазомер.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Успокаивают и расслабляют, снимая напряжение.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Помогают узнавать внешний и свой внутренний мир.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Воспитывают чувство успешности и уверенности в себе (вот как я могу!)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775" y="590843"/>
            <a:ext cx="103538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Игры с песком – одна из форм естественной активности ребёнка. Именно поэтому взрослые могут использовать песок, проводя развивающие и обучающие занятия, играя. Строя картины из песка, придумывая различные истории, в наиболее органичной для ребёнка форме передаются знания и жизненный опыт, познаются законы окружающего мира.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s://sun9-73.userapi.com/impg/sJXr5vN9WbQ1oy747EJ3jT5WvoqA1XvCz0wCJA/-VgI6SNzA_c.jpg?size=1200x993&amp;quality=96&amp;sign=b37c65d1dc11c654afb95079ba8013c1&amp;c_uniq_tag=jcQi1xKnrMZtIjrdM72LfbCViNemRhrMCZBSr6FbRkY&amp;type=alb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2831" y="2843904"/>
            <a:ext cx="4972514" cy="3760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354" y="590843"/>
            <a:ext cx="67384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Взаимодействие с песком стабилизирует эмоциональное состояние ребёнка, улучшает самочувствие. Всё это делает песочную терапию прекрасным средством для развития и саморазвития. Именно благодаря самостоятельным рисункам на песке, ребёнок быстрее осваивает буквы и цифры, усваивает понятия «право» и «лево», временные понятия дня и ночи, времён года. С помощью построений на песке можно развивать наглядно-образное мышление, восприятие и память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Users\Елена\Desktop\Новая папка (3)\IMG_33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0899">
            <a:off x="6777303" y="1259748"/>
            <a:ext cx="4930598" cy="353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590844" y="129469"/>
            <a:ext cx="102412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Правила для </a:t>
            </a: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взрослых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игре: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Первое правило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– установите доверительные отношения с ребенком.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Вторе правило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– включите себя в игру («игра с самим собой», проявление эмоций, привлечение внимания к песку яркими игрушками,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потешками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которые сделают игру ярче и веселее и т.д.).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Третье правило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- не подавляйте инициативу ребенка. Песок нередко действует на детей как магнит. Их руки сами, неосознанно, начинают пересыпать и просеивать песок, строить тоннели, горы, выкапывать ямки. А если к этому добавить различные игрушки, тогда у малыша появляется собственный мир, где он выдумывает и фантазирует, и, в то же время, учится работать и добиваться цели.       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474</Words>
  <Application>Microsoft Office PowerPoint</Application>
  <PresentationFormat>Произвольный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Book Antiqua</vt:lpstr>
      <vt:lpstr>Bahnschrift SemiCondensed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description>fonik.ru</dc:description>
  <cp:lastModifiedBy>User</cp:lastModifiedBy>
  <cp:revision>30</cp:revision>
  <dcterms:created xsi:type="dcterms:W3CDTF">2020-05-03T07:48:59Z</dcterms:created>
  <dcterms:modified xsi:type="dcterms:W3CDTF">2024-03-20T04:52:52Z</dcterms:modified>
</cp:coreProperties>
</file>