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2" r:id="rId4"/>
    <p:sldId id="265" r:id="rId5"/>
    <p:sldId id="268" r:id="rId6"/>
    <p:sldId id="269" r:id="rId7"/>
    <p:sldId id="267" r:id="rId8"/>
    <p:sldId id="270" r:id="rId9"/>
    <p:sldId id="273" r:id="rId10"/>
    <p:sldId id="271" r:id="rId11"/>
    <p:sldId id="27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001" autoAdjust="0"/>
    <p:restoredTop sz="94660"/>
  </p:normalViewPr>
  <p:slideViewPr>
    <p:cSldViewPr snapToGrid="0">
      <p:cViewPr varScale="1">
        <p:scale>
          <a:sx n="79" d="100"/>
          <a:sy n="79" d="100"/>
        </p:scale>
        <p:origin x="-84" y="-7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8/14/2024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8/14/2024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8/14/2024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66850" y="295275"/>
            <a:ext cx="7807154" cy="1628775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ДИДАКТИЧЕСКАЯ ИГРА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по развитию речи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«ОН, ОНА, ОНО, ОНИ»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66850" y="5629275"/>
            <a:ext cx="7807154" cy="1038225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ВЫПОЛНИЛА: старший воспитатель Ищенко Елена Анатольевна, воспитатель Кочергина Л.М.,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МДОАУ «ДЕТСКИЙ САД № 53» г. </a:t>
            </a:r>
            <a:r>
              <a:rPr lang="ru-RU" b="1" smtClean="0">
                <a:solidFill>
                  <a:srgbClr val="FF0000"/>
                </a:solidFill>
              </a:rPr>
              <a:t>ОРСКА.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7627" y="1924050"/>
            <a:ext cx="6572250" cy="367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29214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47650"/>
            <a:ext cx="8596668" cy="70485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677" y="247649"/>
            <a:ext cx="5041899" cy="37814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38799" y="2800350"/>
            <a:ext cx="5181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7653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76" y="152400"/>
            <a:ext cx="8991600" cy="752475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Используемая литература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975" y="904875"/>
            <a:ext cx="9163050" cy="544829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1. </a:t>
            </a:r>
            <a:r>
              <a:rPr lang="ru-RU" dirty="0" err="1"/>
              <a:t>Арушанова</a:t>
            </a:r>
            <a:r>
              <a:rPr lang="ru-RU" dirty="0"/>
              <a:t> А.Г. Формирование грамматического строя речи. – М.: Мозаика – Синтез, 2008.</a:t>
            </a:r>
          </a:p>
          <a:p>
            <a:r>
              <a:rPr lang="ru-RU" dirty="0"/>
              <a:t>2. </a:t>
            </a:r>
            <a:r>
              <a:rPr lang="ru-RU" dirty="0" err="1"/>
              <a:t>Арушанова</a:t>
            </a:r>
            <a:r>
              <a:rPr lang="ru-RU" dirty="0"/>
              <a:t> А.Г. Речь и речевое общение детей. Формирование грамматического строя речи. 3-7 лет. Методическое пособие для воспитателей.</a:t>
            </a:r>
          </a:p>
          <a:p>
            <a:r>
              <a:rPr lang="ru-RU" dirty="0"/>
              <a:t>М.: Мозаика-Синтез, 1999. </a:t>
            </a:r>
          </a:p>
          <a:p>
            <a:r>
              <a:rPr lang="ru-RU" dirty="0"/>
              <a:t> 3. Карпова Е.В. Дидактические игры в начальный период обучения. - Ярославль: Академия развития, 1997.</a:t>
            </a:r>
          </a:p>
          <a:p>
            <a:r>
              <a:rPr lang="ru-RU" dirty="0"/>
              <a:t>4. </a:t>
            </a:r>
            <a:r>
              <a:rPr lang="ru-RU" dirty="0" err="1"/>
              <a:t>Лалаева</a:t>
            </a:r>
            <a:r>
              <a:rPr lang="ru-RU" dirty="0"/>
              <a:t> Р.И., Серебрякова Н.В. Формирование правильной разговорной речи у дошкольников. – СПб.: Союз, 2004</a:t>
            </a:r>
          </a:p>
          <a:p>
            <a:r>
              <a:rPr lang="ru-RU" dirty="0"/>
              <a:t>5. Ушакова О. С. , Струнина Е. М. Методика развития речи детей дошкольного возраста. – М.: </a:t>
            </a:r>
            <a:r>
              <a:rPr lang="ru-RU" dirty="0" err="1"/>
              <a:t>Владос</a:t>
            </a:r>
            <a:r>
              <a:rPr lang="ru-RU" dirty="0"/>
              <a:t>, 2003.</a:t>
            </a:r>
          </a:p>
          <a:p>
            <a:endParaRPr lang="ru-RU" dirty="0"/>
          </a:p>
          <a:p>
            <a:r>
              <a:rPr lang="ru-RU" dirty="0"/>
              <a:t>Интернет ресурсы</a:t>
            </a:r>
          </a:p>
          <a:p>
            <a:r>
              <a:rPr lang="ru-RU" dirty="0"/>
              <a:t>6. Дошкольное образование - Формирование грамматического строя речи [Электронный ресурс] - 2013 [Режим доступа] http://aawee.ru/razvitje- </a:t>
            </a:r>
            <a:r>
              <a:rPr lang="ru-RU" dirty="0" err="1"/>
              <a:t>rechi</a:t>
            </a:r>
            <a:r>
              <a:rPr lang="ru-RU" dirty="0"/>
              <a:t>/</a:t>
            </a:r>
            <a:r>
              <a:rPr lang="ru-RU" dirty="0" err="1"/>
              <a:t>formiгоvanie-grammatlcheskogо</a:t>
            </a:r>
            <a:r>
              <a:rPr lang="ru-RU" dirty="0"/>
              <a:t>- </a:t>
            </a:r>
            <a:r>
              <a:rPr lang="ru-RU" dirty="0" err="1"/>
              <a:t>stroya-rech</a:t>
            </a:r>
            <a:r>
              <a:rPr lang="ru-RU" dirty="0"/>
              <a:t>.</a:t>
            </a:r>
          </a:p>
          <a:p>
            <a:r>
              <a:rPr lang="ru-RU" dirty="0"/>
              <a:t>7. Методика формирования грамматического строя речи [Электронный ресурс] - 2009 [Режим доступа] http://rudocs.exdat.com.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2780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375" y="266700"/>
            <a:ext cx="8639175" cy="657225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Содержание дидактической игры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38250"/>
            <a:ext cx="9477375" cy="49149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/>
              <a:t>Дидактическая </a:t>
            </a:r>
            <a:r>
              <a:rPr lang="ru-RU" sz="2400" dirty="0"/>
              <a:t>игра «ОН,ОНА,ОНО, ОНИ» по своему содержанию соответствует требованиям программы ДОУ  по речевому </a:t>
            </a:r>
            <a:r>
              <a:rPr lang="ru-RU" sz="2400" dirty="0" smtClean="0"/>
              <a:t>развитию.</a:t>
            </a:r>
            <a:endParaRPr lang="ru-RU" sz="2400" dirty="0"/>
          </a:p>
          <a:p>
            <a:pPr marL="0" indent="0" algn="ctr">
              <a:buNone/>
            </a:pPr>
            <a:endParaRPr lang="ru-RU" sz="32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Практическая значимость игры.</a:t>
            </a:r>
          </a:p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Согласование </a:t>
            </a:r>
            <a:r>
              <a:rPr lang="ru-RU" sz="2400" dirty="0">
                <a:solidFill>
                  <a:schemeClr val="tx1"/>
                </a:solidFill>
              </a:rPr>
              <a:t>местоимений с существительными </a:t>
            </a:r>
            <a:r>
              <a:rPr lang="ru-RU" sz="2400" dirty="0" smtClean="0">
                <a:solidFill>
                  <a:schemeClr val="tx1"/>
                </a:solidFill>
              </a:rPr>
              <a:t>вызывает затруднения </a:t>
            </a:r>
            <a:r>
              <a:rPr lang="ru-RU" sz="2400" dirty="0">
                <a:solidFill>
                  <a:schemeClr val="tx1"/>
                </a:solidFill>
              </a:rPr>
              <a:t>у детей, потому что </a:t>
            </a:r>
            <a:r>
              <a:rPr lang="ru-RU" sz="2400" dirty="0" smtClean="0">
                <a:solidFill>
                  <a:schemeClr val="tx1"/>
                </a:solidFill>
              </a:rPr>
              <a:t>местоимения указывают на предмет, но не называют его. Поэтому, формирование </a:t>
            </a:r>
            <a:r>
              <a:rPr lang="ru-RU" sz="2400" dirty="0">
                <a:solidFill>
                  <a:schemeClr val="tx1"/>
                </a:solidFill>
              </a:rPr>
              <a:t>данных умений в увлекательной </a:t>
            </a:r>
            <a:r>
              <a:rPr lang="ru-RU" sz="2400" dirty="0" smtClean="0">
                <a:solidFill>
                  <a:schemeClr val="tx1"/>
                </a:solidFill>
              </a:rPr>
              <a:t>игровой форме </a:t>
            </a:r>
            <a:r>
              <a:rPr lang="ru-RU" sz="2400" dirty="0">
                <a:solidFill>
                  <a:schemeClr val="tx1"/>
                </a:solidFill>
              </a:rPr>
              <a:t>имеет большую практическую значимость для развития речи </a:t>
            </a:r>
            <a:r>
              <a:rPr lang="ru-RU" sz="2400" dirty="0" smtClean="0">
                <a:solidFill>
                  <a:schemeClr val="tx1"/>
                </a:solidFill>
              </a:rPr>
              <a:t>детей, начиная </a:t>
            </a:r>
            <a:r>
              <a:rPr lang="ru-RU" sz="2400" dirty="0">
                <a:solidFill>
                  <a:schemeClr val="tx1"/>
                </a:solidFill>
              </a:rPr>
              <a:t>с дошкольного возраста.</a:t>
            </a:r>
          </a:p>
          <a:p>
            <a:pPr marL="0" indent="0" algn="ctr">
              <a:buNone/>
            </a:pP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2041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80975"/>
            <a:ext cx="8664402" cy="53340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Цель и задачи дидактической игры.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625" y="952500"/>
            <a:ext cx="9020175" cy="56768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solidFill>
                  <a:srgbClr val="FF0000"/>
                </a:solidFill>
              </a:rPr>
              <a:t>Цель:</a:t>
            </a:r>
          </a:p>
          <a:p>
            <a:pPr marL="0" indent="0">
              <a:buNone/>
            </a:pPr>
            <a:r>
              <a:rPr lang="ru-RU" sz="1600" dirty="0"/>
              <a:t>Формирование умений согласовывать местоимения с существительными.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FF0000"/>
                </a:solidFill>
              </a:rPr>
              <a:t>Задачи:</a:t>
            </a:r>
          </a:p>
          <a:p>
            <a:pPr marL="0" indent="0">
              <a:buNone/>
            </a:pPr>
            <a:r>
              <a:rPr lang="ru-RU" sz="1600" dirty="0"/>
              <a:t>	</a:t>
            </a:r>
            <a:r>
              <a:rPr lang="ru-RU" sz="1600" dirty="0" smtClean="0"/>
              <a:t>- Учить </a:t>
            </a:r>
            <a:r>
              <a:rPr lang="ru-RU" sz="1600" dirty="0"/>
              <a:t>согласовывать местоимения с </a:t>
            </a:r>
            <a:r>
              <a:rPr lang="ru-RU" sz="1600" dirty="0" err="1" smtClean="0"/>
              <a:t>существительными,правильно</a:t>
            </a:r>
            <a:r>
              <a:rPr lang="ru-RU" sz="1600" dirty="0" smtClean="0"/>
              <a:t> </a:t>
            </a:r>
            <a:r>
              <a:rPr lang="ru-RU" sz="1600" dirty="0"/>
              <a:t>использовать их в </a:t>
            </a:r>
            <a:r>
              <a:rPr lang="ru-RU" sz="1600" dirty="0" smtClean="0"/>
              <a:t>речи</a:t>
            </a:r>
            <a:r>
              <a:rPr lang="ru-RU" sz="1600" dirty="0"/>
              <a:t>.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- Развивать </a:t>
            </a:r>
            <a:r>
              <a:rPr lang="ru-RU" sz="1600" dirty="0"/>
              <a:t>правильную, грамотную </a:t>
            </a:r>
            <a:r>
              <a:rPr lang="ru-RU" sz="1600" dirty="0" smtClean="0"/>
              <a:t>речь.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      - Способствовать </a:t>
            </a:r>
            <a:r>
              <a:rPr lang="ru-RU" sz="1600" dirty="0"/>
              <a:t>пополнению и активизации словаря у </a:t>
            </a:r>
            <a:r>
              <a:rPr lang="ru-RU" sz="1600" dirty="0" smtClean="0"/>
              <a:t>детей.</a:t>
            </a:r>
            <a:endParaRPr lang="ru-RU" sz="1600" dirty="0"/>
          </a:p>
          <a:p>
            <a:pPr marL="0" indent="0">
              <a:buNone/>
            </a:pPr>
            <a:r>
              <a:rPr lang="ru-RU" sz="1600" dirty="0"/>
              <a:t>	</a:t>
            </a:r>
            <a:r>
              <a:rPr lang="ru-RU" sz="1600" dirty="0" smtClean="0"/>
              <a:t>- Совершенствовать </a:t>
            </a:r>
            <a:r>
              <a:rPr lang="ru-RU" sz="1600" dirty="0"/>
              <a:t>грамматический строй </a:t>
            </a:r>
            <a:r>
              <a:rPr lang="ru-RU" sz="1600" dirty="0" smtClean="0"/>
              <a:t>речи.</a:t>
            </a:r>
            <a:endParaRPr lang="ru-RU" sz="1600" dirty="0"/>
          </a:p>
          <a:p>
            <a:pPr marL="0" indent="0">
              <a:buNone/>
            </a:pPr>
            <a:r>
              <a:rPr lang="ru-RU" sz="1600" dirty="0"/>
              <a:t>	</a:t>
            </a:r>
            <a:r>
              <a:rPr lang="ru-RU" sz="1600" dirty="0" smtClean="0"/>
              <a:t>- Развивать </a:t>
            </a:r>
            <a:r>
              <a:rPr lang="ru-RU" sz="1600" dirty="0"/>
              <a:t>внимание, память</a:t>
            </a:r>
            <a:r>
              <a:rPr lang="ru-RU" sz="1600" dirty="0" smtClean="0"/>
              <a:t>, логическое </a:t>
            </a:r>
            <a:r>
              <a:rPr lang="ru-RU" sz="1600" dirty="0"/>
              <a:t>мышление, мелкую </a:t>
            </a:r>
            <a:r>
              <a:rPr lang="ru-RU" sz="1600" dirty="0" smtClean="0"/>
              <a:t>моторику </a:t>
            </a:r>
            <a:r>
              <a:rPr lang="ru-RU" sz="1600" dirty="0"/>
              <a:t>и способности к формированию объяснения своего сделанного </a:t>
            </a:r>
            <a:r>
              <a:rPr lang="ru-RU" sz="1600" dirty="0" smtClean="0"/>
              <a:t>выбора.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 </a:t>
            </a:r>
            <a:r>
              <a:rPr lang="ru-RU" sz="1600" dirty="0" smtClean="0"/>
              <a:t>     - Воспитывать </a:t>
            </a:r>
            <a:r>
              <a:rPr lang="ru-RU" sz="1600" dirty="0"/>
              <a:t>умение действовать рядом со сверстниками.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- Добиваться </a:t>
            </a:r>
            <a:r>
              <a:rPr lang="ru-RU" sz="1600" dirty="0"/>
              <a:t>того, </a:t>
            </a:r>
            <a:r>
              <a:rPr lang="ru-RU" sz="1600" dirty="0" smtClean="0"/>
              <a:t>чтобы </a:t>
            </a:r>
            <a:r>
              <a:rPr lang="ru-RU" sz="1600" dirty="0"/>
              <a:t>речь стала полноценным средством общения детей друг с </a:t>
            </a:r>
            <a:r>
              <a:rPr lang="ru-RU" sz="1600" dirty="0" smtClean="0"/>
              <a:t>другом, высказываться</a:t>
            </a:r>
            <a:r>
              <a:rPr lang="ru-RU" sz="1600" dirty="0"/>
              <a:t>, включаться в диалог со взрослыми, отвечать на вопросы.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>
                <a:solidFill>
                  <a:srgbClr val="FF0000"/>
                </a:solidFill>
              </a:rPr>
              <a:t>Возраст: </a:t>
            </a:r>
            <a:r>
              <a:rPr lang="ru-RU" sz="1600" dirty="0"/>
              <a:t>Игра предназначена для детей </a:t>
            </a:r>
            <a:r>
              <a:rPr lang="ru-RU" sz="1600" dirty="0" smtClean="0"/>
              <a:t>4 </a:t>
            </a:r>
            <a:r>
              <a:rPr lang="ru-RU" sz="1600" dirty="0"/>
              <a:t>- 7 лет, играть в нее могут не более 4 человек.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2278980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5" y="161926"/>
            <a:ext cx="9016827" cy="685799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Материалы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74" y="733425"/>
            <a:ext cx="5980042" cy="58474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Дидактическая </a:t>
            </a:r>
            <a:r>
              <a:rPr lang="ru-RU" dirty="0"/>
              <a:t>игра включает в себя</a:t>
            </a:r>
            <a:r>
              <a:rPr lang="ru-RU" dirty="0" smtClean="0"/>
              <a:t>: </a:t>
            </a:r>
          </a:p>
          <a:p>
            <a:pPr marL="0" indent="0">
              <a:buNone/>
            </a:pPr>
            <a:r>
              <a:rPr lang="ru-RU" dirty="0" smtClean="0"/>
              <a:t>- картинку, с изображением различных предметов;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- 4 </a:t>
            </a:r>
            <a:r>
              <a:rPr lang="ru-RU" dirty="0"/>
              <a:t>кружка с надписями- </a:t>
            </a:r>
            <a:r>
              <a:rPr lang="ru-RU" dirty="0" smtClean="0"/>
              <a:t>«он мой» ,»она моя», «оно моё», «они мои» - это </a:t>
            </a:r>
            <a:r>
              <a:rPr lang="ru-RU" dirty="0"/>
              <a:t>серединки </a:t>
            </a:r>
            <a:r>
              <a:rPr lang="ru-RU" dirty="0" smtClean="0"/>
              <a:t>цветов</a:t>
            </a:r>
            <a:r>
              <a:rPr lang="ru-RU" dirty="0"/>
              <a:t>;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– </a:t>
            </a:r>
            <a:r>
              <a:rPr lang="ru-RU" dirty="0"/>
              <a:t>по 6 лепестков с картинками различных предметов и </a:t>
            </a:r>
            <a:r>
              <a:rPr lang="ru-RU" dirty="0" smtClean="0"/>
              <a:t>персонажей к каждому кружку (всего </a:t>
            </a:r>
            <a:r>
              <a:rPr lang="ru-RU" dirty="0"/>
              <a:t>24 </a:t>
            </a:r>
            <a:r>
              <a:rPr lang="ru-RU" dirty="0" smtClean="0"/>
              <a:t>лепестка). </a:t>
            </a:r>
          </a:p>
          <a:p>
            <a:pPr marL="0" indent="0">
              <a:buNone/>
            </a:pPr>
            <a:r>
              <a:rPr lang="ru-RU" dirty="0" smtClean="0"/>
              <a:t>Картинка изготовлена из матовой фотобумаги. Лепестки </a:t>
            </a:r>
            <a:r>
              <a:rPr lang="ru-RU" dirty="0"/>
              <a:t>и кружки изготовлены из белого картона. Картинки на лепестках выполнены на матовой фотобумаге, вырезаны и наклеены на </a:t>
            </a:r>
            <a:r>
              <a:rPr lang="ru-RU" dirty="0" smtClean="0"/>
              <a:t>лепестки. К игре прилагается инструкция с задачами, правилами и ходом игры (с тремя вариантами).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724" y="4669189"/>
            <a:ext cx="2873761" cy="20205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6914" y="4648690"/>
            <a:ext cx="3056221" cy="20374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8425" y="4648690"/>
            <a:ext cx="3028950" cy="20193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05525" y="496702"/>
            <a:ext cx="3848651" cy="380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2032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684" y="247650"/>
            <a:ext cx="8314266" cy="78105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Правила игры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51" y="800100"/>
            <a:ext cx="7343774" cy="61817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Правила игры </a:t>
            </a:r>
            <a:r>
              <a:rPr lang="ru-RU" sz="1600" dirty="0" smtClean="0"/>
              <a:t>заключаются:</a:t>
            </a:r>
          </a:p>
          <a:p>
            <a:pPr marL="0" indent="0">
              <a:buNone/>
            </a:pPr>
            <a:r>
              <a:rPr lang="ru-RU" sz="1600" dirty="0" smtClean="0"/>
              <a:t>Вариант 1.- В правильных ответах на вопросы воспитателя.</a:t>
            </a:r>
          </a:p>
          <a:p>
            <a:pPr marL="0" indent="0">
              <a:buNone/>
            </a:pPr>
            <a:r>
              <a:rPr lang="ru-RU" sz="1600" dirty="0" smtClean="0"/>
              <a:t>Вариант 2. - </a:t>
            </a:r>
            <a:r>
              <a:rPr lang="ru-RU" sz="1600" dirty="0"/>
              <a:t>В</a:t>
            </a:r>
            <a:r>
              <a:rPr lang="ru-RU" sz="1600" dirty="0" smtClean="0"/>
              <a:t> </a:t>
            </a:r>
            <a:r>
              <a:rPr lang="ru-RU" sz="1600" dirty="0"/>
              <a:t>правильном подборе участниками карточек(лепестков)с изображениями персонажей и предметов, наименование и названия которых должны быть упорядочены в соответствии с мужским, </a:t>
            </a:r>
            <a:r>
              <a:rPr lang="ru-RU" sz="1600" dirty="0" smtClean="0"/>
              <a:t>женским, средним родами.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Вариант 3. – В составлении небольших рассказов по выбранному предмету.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</a:rPr>
              <a:t>Ход игры:</a:t>
            </a:r>
            <a:endParaRPr lang="ru-RU" sz="1600" dirty="0"/>
          </a:p>
          <a:p>
            <a:pPr marL="0" indent="0">
              <a:buNone/>
            </a:pPr>
            <a:r>
              <a:rPr lang="ru-RU" sz="1600" dirty="0" smtClean="0"/>
              <a:t>Вариант 1. «Покажи и назови»( для детей 4-5 лет). Этот вариант предусматривает совместную деятельность детей с воспитателем.</a:t>
            </a:r>
          </a:p>
          <a:p>
            <a:pPr marL="0" indent="0">
              <a:buNone/>
            </a:pPr>
            <a:r>
              <a:rPr lang="ru-RU" sz="1600" dirty="0" smtClean="0"/>
              <a:t>Воспитатель предлагает детям внимательно рассмотреть предметы на предложенной картинке и </a:t>
            </a:r>
            <a:r>
              <a:rPr lang="ru-RU" sz="1600" dirty="0"/>
              <a:t>отгадать: о чем или о ком на этой картинке можно сказать «она летает»? </a:t>
            </a:r>
            <a:r>
              <a:rPr lang="ru-RU" sz="1600" dirty="0" smtClean="0"/>
              <a:t> </a:t>
            </a:r>
            <a:r>
              <a:rPr lang="ru-RU" sz="1600" dirty="0"/>
              <a:t>О чем или о ком можно сказать «она красивая»? </a:t>
            </a:r>
            <a:r>
              <a:rPr lang="ru-RU" sz="1600" dirty="0" smtClean="0"/>
              <a:t> </a:t>
            </a:r>
            <a:r>
              <a:rPr lang="ru-RU" sz="1600" dirty="0"/>
              <a:t>О чем можно сказать «она красная</a:t>
            </a:r>
            <a:r>
              <a:rPr lang="ru-RU" sz="1600" dirty="0" smtClean="0"/>
              <a:t>», </a:t>
            </a:r>
            <a:r>
              <a:rPr lang="ru-RU" sz="1600" dirty="0"/>
              <a:t>«он красивый», «он большой</a:t>
            </a:r>
            <a:r>
              <a:rPr lang="ru-RU" sz="1600" dirty="0" smtClean="0"/>
              <a:t>», </a:t>
            </a:r>
            <a:r>
              <a:rPr lang="ru-RU" sz="1600" dirty="0"/>
              <a:t>«оно холодное», «оно круглое», «оно красное</a:t>
            </a:r>
            <a:r>
              <a:rPr lang="ru-RU" sz="1600" dirty="0" smtClean="0"/>
              <a:t>».</a:t>
            </a:r>
          </a:p>
          <a:p>
            <a:pPr marL="0" indent="0">
              <a:buNone/>
            </a:pPr>
            <a:r>
              <a:rPr lang="ru-RU" sz="1600" dirty="0" smtClean="0"/>
              <a:t>Дети показывают предмет и называют его. Выигрывает тот, кто больше даст правильных ответов на вопросы воспитателя. В игре могут принимать участие от 2 до 4 детей. </a:t>
            </a:r>
            <a:endParaRPr lang="ru-RU" sz="1600" dirty="0"/>
          </a:p>
          <a:p>
            <a:endParaRPr lang="ru-RU" sz="1600" dirty="0"/>
          </a:p>
          <a:p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72350" y="1181100"/>
            <a:ext cx="4224386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2725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49" y="104777"/>
            <a:ext cx="8873953" cy="371474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Вариант 2. «Собери цветок» (Для детей 5-6 лет)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1" y="476251"/>
            <a:ext cx="8969202" cy="648652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Детям предлагается  составить 4 «цветка» вокруг кружков с надписями  "Он мой", "Она </a:t>
            </a:r>
            <a:r>
              <a:rPr lang="ru-RU" dirty="0" err="1"/>
              <a:t>моя</a:t>
            </a:r>
            <a:r>
              <a:rPr lang="ru-RU" dirty="0" err="1" smtClean="0"/>
              <a:t>",«</a:t>
            </a:r>
            <a:r>
              <a:rPr lang="ru-RU" dirty="0" err="1"/>
              <a:t>Оно</a:t>
            </a:r>
            <a:r>
              <a:rPr lang="ru-RU" dirty="0"/>
              <a:t> </a:t>
            </a:r>
            <a:r>
              <a:rPr lang="ru-RU" dirty="0" err="1"/>
              <a:t>моё</a:t>
            </a:r>
            <a:r>
              <a:rPr lang="ru-RU" dirty="0" err="1" smtClean="0"/>
              <a:t>»,"</a:t>
            </a:r>
            <a:r>
              <a:rPr lang="ru-RU" dirty="0" err="1"/>
              <a:t>Они</a:t>
            </a:r>
            <a:r>
              <a:rPr lang="ru-RU" dirty="0"/>
              <a:t> мои". Лепестки с картинками, про которые можно сказать « он мой» ребенок собирает вокруг кружка с надписью «Он мой» и т.д. После составления «цветков» дети должны пояснить сделанный выбор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Выигрывает тот, кто быстрее всех соберёт «цветок». В игре могут принимать участие не более 4-х детей.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9" y="2274554"/>
            <a:ext cx="3095004" cy="20633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49" y="4709364"/>
            <a:ext cx="3041355" cy="20275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101" y="4646939"/>
            <a:ext cx="3029849" cy="20199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5322" y="2274554"/>
            <a:ext cx="3086100" cy="2053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5322" y="4628189"/>
            <a:ext cx="3086100" cy="20574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52850" y="2274554"/>
            <a:ext cx="31146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5116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975" y="323850"/>
            <a:ext cx="8420100" cy="409575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Вариант 3. «Составь рассказ»(для детей 6-7 лет)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1975" y="914400"/>
            <a:ext cx="8124825" cy="5524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Детям предлагается  составить 4 «цветка» вокруг кружков с надписями  "Он мой", "Она моя", «Оно моё</a:t>
            </a:r>
            <a:r>
              <a:rPr lang="ru-RU" dirty="0" smtClean="0"/>
              <a:t>», "</a:t>
            </a:r>
            <a:r>
              <a:rPr lang="ru-RU" dirty="0"/>
              <a:t>Они мои". Лепестки с картинками, про которые можно сказать « он мой» ребенок собирает вокруг кружка с надписью «Он мой» и </a:t>
            </a:r>
            <a:r>
              <a:rPr lang="ru-RU" dirty="0" smtClean="0"/>
              <a:t>т.д. После составления «цветков» дети переворачивают лепестки картинками вниз , берут любой лепесток, переворачивают его и по очереди начинают составлять небольшой рассказ о данном предмете или персонаже, обязательно употребляя местоимения – он, она, оно, они. Воспитатель и дети, которые наблюдают за игрой выбирают лучший рассказ.</a:t>
            </a:r>
          </a:p>
          <a:p>
            <a:pPr marL="0" indent="0">
              <a:buNone/>
            </a:pPr>
            <a:r>
              <a:rPr lang="ru-RU" dirty="0" smtClean="0"/>
              <a:t>В игру могут играть не более 4-х детей.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2773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1" y="123826"/>
            <a:ext cx="8893001" cy="1485899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Доступность материала для самостоятельной деятельности детей. Композиционное и цветовое решение.</a:t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1" y="1724025"/>
            <a:ext cx="8893001" cy="3276600"/>
          </a:xfrm>
        </p:spPr>
        <p:txBody>
          <a:bodyPr/>
          <a:lstStyle/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 Материалы к игре оформлены ярко </a:t>
            </a:r>
            <a:r>
              <a:rPr lang="ru-RU" sz="2400" dirty="0"/>
              <a:t>и </a:t>
            </a:r>
            <a:r>
              <a:rPr lang="ru-RU" sz="2400" dirty="0" smtClean="0"/>
              <a:t>красочно. Лепестки и серединки цветов оформлены по контуру одинаковым  цветом для удобства зрительного восприятия, что </a:t>
            </a:r>
            <a:r>
              <a:rPr lang="ru-RU" sz="2400" dirty="0"/>
              <a:t>позволяет </a:t>
            </a:r>
            <a:r>
              <a:rPr lang="ru-RU" sz="2400" dirty="0" smtClean="0"/>
              <a:t>детям  </a:t>
            </a:r>
            <a:r>
              <a:rPr lang="ru-RU" sz="2400" dirty="0"/>
              <a:t>самостоятельно </a:t>
            </a:r>
            <a:r>
              <a:rPr lang="ru-RU" sz="2400" dirty="0" smtClean="0"/>
              <a:t>играть в данную игру.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45868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5" y="590550"/>
            <a:ext cx="9073977" cy="8477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Творческие находки. Оригинальность исполнения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025" y="1362075"/>
            <a:ext cx="8692977" cy="46792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       Творческие находки в данной игре – это разнообразные варианты игры, которые интересны детям от 4 до 7 лет, постепенное усложнение вариантов игр в зависимости от возраста детей.</a:t>
            </a:r>
          </a:p>
          <a:p>
            <a:pPr marL="0" indent="0">
              <a:buNone/>
            </a:pPr>
            <a:r>
              <a:rPr lang="ru-RU" sz="2400" dirty="0" smtClean="0"/>
              <a:t>       Оригинальность исполнения – это форма «цветка», с помощью которого дети подбирают существительные к местоимениям.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56332943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359</TotalTime>
  <Words>795</Words>
  <Application>Microsoft Office PowerPoint</Application>
  <PresentationFormat>Произвольный</PresentationFormat>
  <Paragraphs>58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Грань</vt:lpstr>
      <vt:lpstr>ДИДАКТИЧЕСКАЯ ИГРА по развитию речи «ОН, ОНА, ОНО, ОНИ» </vt:lpstr>
      <vt:lpstr>Содержание дидактической игры</vt:lpstr>
      <vt:lpstr>Цель и задачи дидактической игры.</vt:lpstr>
      <vt:lpstr>Материалы</vt:lpstr>
      <vt:lpstr>Правила игры</vt:lpstr>
      <vt:lpstr>Вариант 2. «Собери цветок» (Для детей 5-6 лет)</vt:lpstr>
      <vt:lpstr>Вариант 3. «Составь рассказ»(для детей 6-7 лет)</vt:lpstr>
      <vt:lpstr>Доступность материала для самостоятельной деятельности детей. Композиционное и цветовое решение. </vt:lpstr>
      <vt:lpstr>Творческие находки. Оригинальность исполнения.</vt:lpstr>
      <vt:lpstr>Слайд 10</vt:lpstr>
      <vt:lpstr>Используемая литература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по развитию речи «ОН, ОНА, ОНО, ОНИ» </dc:title>
  <dc:creator>Людмила</dc:creator>
  <cp:lastModifiedBy>User</cp:lastModifiedBy>
  <cp:revision>49</cp:revision>
  <cp:lastPrinted>2019-03-10T16:33:26Z</cp:lastPrinted>
  <dcterms:created xsi:type="dcterms:W3CDTF">2019-03-05T12:24:18Z</dcterms:created>
  <dcterms:modified xsi:type="dcterms:W3CDTF">2024-08-14T06:51:02Z</dcterms:modified>
</cp:coreProperties>
</file>