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72" r:id="rId5"/>
  </p:sldMasterIdLst>
  <p:sldIdLst>
    <p:sldId id="256" r:id="rId6"/>
    <p:sldId id="262" r:id="rId7"/>
    <p:sldId id="261" r:id="rId8"/>
    <p:sldId id="260" r:id="rId9"/>
    <p:sldId id="259" r:id="rId10"/>
    <p:sldId id="258" r:id="rId11"/>
    <p:sldId id="257" r:id="rId12"/>
    <p:sldId id="264" r:id="rId13"/>
    <p:sldId id="266" r:id="rId14"/>
    <p:sldId id="267" r:id="rId15"/>
    <p:sldId id="268" r:id="rId16"/>
    <p:sldId id="265" r:id="rId17"/>
    <p:sldId id="269" r:id="rId18"/>
    <p:sldId id="271" r:id="rId19"/>
    <p:sldId id="270" r:id="rId20"/>
    <p:sldId id="263" r:id="rId21"/>
  </p:sldIdLst>
  <p:sldSz cx="12192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SimSun" pitchFamily="0" charset="0"/>
        <a:cs typeface="Times New Roman" pitchFamily="1" charset="-52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714952043" val="1062" revOS="4"/>
      <pr:smFileRevision xmlns:pr="smNativeData" xmlns="smNativeData" dt="1714952043" val="101"/>
      <pr:guideOptions xmlns:pr="smNativeData" xmlns="smNativeData" dt="1714952043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>
        <p:scale>
          <a:sx n="50" d="100"/>
          <a:sy n="50" d="100"/>
        </p:scale>
        <p:origin x="2772" y="696"/>
      </p:cViewPr>
      <p:guideLst x="0" y="0"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3" d="100"/>
        <a:sy n="13" d="100"/>
      </p:scale>
      <p:origin x="0" y="0"/>
    </p:cViewPr>
  </p:sorterViewPr>
  <p:notesViewPr>
    <p:cSldViewPr snapToObjects="1" showGuides="1">
      <p:cViewPr>
        <p:scale>
          <a:sx n="50" d="100"/>
          <a:sy n="50" d="100"/>
        </p:scale>
        <p:origin x="2772" y="696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5F66-28BA-1AA9-F4F7-DEFC11B9028B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2810-5EBA-1ADE-F4F7-A88B66B902FD}" type="slidenum">
              <a:t/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7BD7-99BA-1A8D-F4F7-6FD835B9023A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673B-75BA-1A91-F4F7-83C429B902D6}" type="slidenum">
              <a:t/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3730-7EBA-1AC1-F4F7-889479B902DD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575F-11BA-1AA1-F4F7-E7F419B902B2}" type="slidenum">
              <a:t/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3452-1CBA-1AC2-F4F7-EA977AB902BF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1C0A-44BA-1AEA-F4F7-B2BF52B902E7}" type="slidenum">
              <a:t/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69A5-EBBA-1A9F-F4F7-1DCA27B90248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03C4-8ABA-1AF5-F4F7-7CA04DB90229}" type="slidenum">
              <a:t/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3347-09BA-1AC5-F4F7-FF907DB902AA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34D9-97BA-1AC2-F4F7-61977AB90234}" type="slidenum">
              <a:t/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61D9-97BA-1A97-F4F7-61C22FB90234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268B-C5BA-1AD0-F4F7-338568B90266}" type="slidenum">
              <a:t/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49C4-8ABA-1ABF-F4F7-7CEA07B90229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21F2-BCBA-1AD7-F4F7-4A826FB9021F}" type="slidenum">
              <a:t/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52BA-F4BA-1AA4-F4F7-02F11CB90257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6A6C-22BA-1A9C-F4F7-D4C924B90281}" type="slidenum">
              <a:t/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4CBF-F1BA-1ABA-F4F7-07EF02B90252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12A5-EBBA-1AE4-F4F7-1DB15CB90248}" type="slidenum">
              <a:t/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574F1C32-7CBA-1AEA-F4F7-8ABF52B902DF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  <a:r>
              <a:t/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574F2DB6-F8BA-1ADB-F4F7-0E8E63B9025B}" type="slidenum">
              <a:t/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Оформление по умолчани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pPr/>
            <a:fld id="{574F6334-7ABA-1A95-F4F7-8CC02DB902D9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pPr/>
            <a:r>
              <a:t/>
            </a:r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5_axc4Z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pPr/>
            <a:fld id="{574F7ACF-81BA-1A8C-F4F7-77D934B90222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SimSun" pitchFamily="0" charset="0"/>
          <a:cs typeface="Times New Roman" pitchFamily="1" charset="-52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cD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wAAMQBAAD6QwAAFAkAAAAgAAAmAAAACAAAAP//////////"/>
              </a:ext>
            </a:extLst>
          </p:cNvSpPr>
          <p:nvPr/>
        </p:nvSpPr>
        <p:spPr>
          <a:xfrm>
            <a:off x="2009140" y="287020"/>
            <a:ext cx="9041130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4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Муниципальное дошкольное образовательное автономное учреждение</a:t>
            </a:r>
          </a:p>
          <a:p>
            <a:pPr algn="ctr">
              <a:defRPr sz="24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«Детский сад № 96 «Рябинка» комбинированного вида г.Орска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BkS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YwgAAD4NAAAvRgAA7hcAAAAgAAAmAAAACAAAAP//////////"/>
              </a:ext>
            </a:extLst>
          </p:cNvSpPr>
          <p:nvPr/>
        </p:nvSpPr>
        <p:spPr>
          <a:xfrm>
            <a:off x="1363345" y="2152650"/>
            <a:ext cx="10045700" cy="1737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600" cap="none">
                <a:solidFill>
                  <a:srgbClr val="FF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«Использование дошкольниками атрибутов для</a:t>
            </a:r>
          </a:p>
          <a:p>
            <a:pPr algn="ctr">
              <a:defRPr sz="3600" cap="none">
                <a:solidFill>
                  <a:srgbClr val="FF0000"/>
                </a:solidFill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сюжетно-ролевой игры, выполненных своими руками»</a:t>
            </a:r>
          </a:p>
        </p:txBody>
      </p:sp>
      <p:sp>
        <p:nvSpPr>
          <p:cNvPr id="5" name="Текстовое поле3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K8N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sysAAJMdAADzRwAAoyIAAAAgAAAmAAAACAAAAP//////////"/>
              </a:ext>
            </a:extLst>
          </p:cNvSpPr>
          <p:nvPr/>
        </p:nvSpPr>
        <p:spPr>
          <a:xfrm>
            <a:off x="7103745" y="4807585"/>
            <a:ext cx="459232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24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rPr b="1" cap="none"/>
              <a:t>Подготовили:</a:t>
            </a:r>
            <a:r>
              <a:t> </a:t>
            </a:r>
            <a:r>
              <a:rPr b="1" cap="none"/>
              <a:t>Тарасенко Т.Ю.</a:t>
            </a:r>
            <a:endParaRPr b="1" cap="none"/>
          </a:p>
          <a:p>
            <a:pPr algn="r">
              <a:defRPr sz="24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                            Белая Е.В.</a:t>
            </a:r>
          </a:p>
        </p:txBody>
      </p:sp>
      <p:sp>
        <p:nvSpPr>
          <p:cNvPr id="6" name="Текстовое поле4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MQB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/SEAAPYlAAB3LQAAZigAAAAgAAAmAAAACAAAAP//////////"/>
              </a:ext>
            </a:extLst>
          </p:cNvSpPr>
          <p:nvPr/>
        </p:nvSpPr>
        <p:spPr>
          <a:xfrm>
            <a:off x="5525135" y="6170930"/>
            <a:ext cx="1865630" cy="396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г. Орск, 2024г.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sdCBF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C4G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qBEAADUCAABbPQAAlQUAAAAgAAAmAAAACAAAAP//////////"/>
              </a:ext>
            </a:extLst>
          </p:cNvSpPr>
          <p:nvPr/>
        </p:nvSpPr>
        <p:spPr>
          <a:xfrm>
            <a:off x="2870200" y="358775"/>
            <a:ext cx="7103745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ЗАКЛЮЧИТЕЛЬНАЯ ЧАСТЬ: 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gY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1AgAAPMLAADzRwAAkx0AAAAgAAAmAAAACAAAAP//////////"/>
              </a:ext>
            </a:extLst>
          </p:cNvSpPr>
          <p:nvPr/>
        </p:nvSpPr>
        <p:spPr>
          <a:xfrm>
            <a:off x="1435100" y="1942465"/>
            <a:ext cx="10260965" cy="28651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Добавление готовых атрибутов в предметно - игровую среду для сюжетно - ролевых игр;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Организация сюжетно-ролевых игр с использованием атрибутов-самоделок.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Показ новых игровых действий с одними и теми же предметами.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Обсуждение с детьми о проведенных сюжетно - ролевых играх с новыми атрибутами.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8YTpz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5A8AAM4CAAB5PAAALgYAAAAgAAAmAAAACAAAAP//////////"/>
              </a:ext>
            </a:extLst>
          </p:cNvSpPr>
          <p:nvPr/>
        </p:nvSpPr>
        <p:spPr>
          <a:xfrm>
            <a:off x="2583180" y="455930"/>
            <a:ext cx="7247255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ОСНОВНОЙ ЭТАП:</a:t>
            </a:r>
          </a:p>
        </p:txBody>
      </p:sp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8JAACnBgAAnCgAAAQe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553845" y="1081405"/>
            <a:ext cx="5047615" cy="37979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4sAAC9BQAAEUcAAB8p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222490" y="932815"/>
            <a:ext cx="4330065" cy="57518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+PGE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g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AAAABFCQAARxgAAJw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1506855"/>
            <a:ext cx="3834765" cy="50946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3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jZS9w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saAACmAgAATTEAAIwh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233545" y="430530"/>
            <a:ext cx="3780790" cy="50228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4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QzAACYCgAAIkoAAA0pAAAA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8323580" y="1722120"/>
            <a:ext cx="3727450" cy="49510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xUAAHECAACAOAAAgQcAAAAAAAAmAAAACAAAAP//////////"/>
              </a:ext>
            </a:extLst>
          </p:cNvSpPr>
          <p:nvPr/>
        </p:nvSpPr>
        <p:spPr>
          <a:xfrm>
            <a:off x="3474085" y="396875"/>
            <a:ext cx="5710555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ЗАКЛЮЧИТЕЛЬНАЯ ЧАСТЬ: </a:t>
            </a:r>
          </a:p>
          <a:p>
            <a:pPr/>
          </a:p>
        </p:txBody>
      </p:sp>
      <p:pic>
        <p:nvPicPr>
          <p:cNvPr id="4" name="Изображение2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N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Hv///8+DQAAbBMAALon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2152650"/>
            <a:ext cx="3241675" cy="43053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F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UsAACoEQAA60kAALon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247255" y="2870200"/>
            <a:ext cx="4768850" cy="358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Изображение4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LUTAAC3BwAAJCwAACsoAAAA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203575" y="1254125"/>
            <a:ext cx="3971925" cy="52755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E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u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YCAADpDQAAniIAAPYl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" y="2261235"/>
            <a:ext cx="5196840" cy="39096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3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M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AlAAD5AwAA5kcAANod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45795"/>
            <a:ext cx="5591810" cy="42068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Изображение2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sAAACWCgAA9BYAAJwo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785" y="1720850"/>
            <a:ext cx="3673475" cy="48806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Изображение4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AYAAAdAgAAOy8AADkgAAAA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343535"/>
            <a:ext cx="3684905" cy="4894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Изображение3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9Aw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cwAADyBwAARkkAAPwoAAAA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7868285" y="1291590"/>
            <a:ext cx="4043045" cy="53708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FUQ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1AgAAJMSAAC+RQAAgxYAAAAgAAAmAAAACAAAAP//////////"/>
              </a:ext>
            </a:extLst>
          </p:cNvSpPr>
          <p:nvPr/>
        </p:nvSpPr>
        <p:spPr>
          <a:xfrm>
            <a:off x="1435100" y="3019425"/>
            <a:ext cx="9902190" cy="6400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6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BMAAI0CAAAPOAAA7QUAAAAgAAAmAAAACAAAAP//////////"/>
              </a:ext>
            </a:extLst>
          </p:cNvSpPr>
          <p:nvPr/>
        </p:nvSpPr>
        <p:spPr>
          <a:xfrm>
            <a:off x="3157220" y="414655"/>
            <a:ext cx="5955665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АКТУАЛЬНОСТЬ: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gY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YwgAALYJAADzRwAANiAAAAAgAAAmAAAACAAAAP//////////"/>
              </a:ext>
            </a:extLst>
          </p:cNvSpPr>
          <p:nvPr/>
        </p:nvSpPr>
        <p:spPr>
          <a:xfrm>
            <a:off x="1363345" y="1578610"/>
            <a:ext cx="10332720" cy="3657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Ловкие детские и взрослые руки, а так же фантазия способны привести детей в удивительную страну, где можно познать и пережить одно из самых прекрасных чувств — радость созидания и творчества. Работа с нетрадиционными материалами заключает в себе большие возможности для гармоничного развития ребенка. Эти занятия способствуют развитию у него творчества, пробуждают волю, развивают ручные умения и трудовые навыки, чувство формы, глазомер и цветоощущение. Работа над композицией способствует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воспитанию художественного вкуса.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Y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0F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3RMAADUCAADaNQAAlQUAAAAgAAAmAAAACAAAAP//////////"/>
              </a:ext>
            </a:extLst>
          </p:cNvSpPr>
          <p:nvPr/>
        </p:nvSpPr>
        <p:spPr>
          <a:xfrm>
            <a:off x="3228975" y="358775"/>
            <a:ext cx="5525135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ПРОБЛЕМА: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PsS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8gcAAGQMAACgRgAABB4AAAAgAAAmAAAACAAAAP//////////"/>
              </a:ext>
            </a:extLst>
          </p:cNvSpPr>
          <p:nvPr/>
        </p:nvSpPr>
        <p:spPr>
          <a:xfrm>
            <a:off x="1291590" y="2014220"/>
            <a:ext cx="10189210" cy="28651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При наблюдении за сюжетно - ролевыми играми, мы заметили, что: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1. Ослабевает интерес к сюжетно-ролевым играм;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2. Недостаток театрального инвентаря, детям хотелось чего - нового, интересного;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3. Повторяемость сюжета;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4. В сюжетно - ролевых играх очень мало персонажей, нет второстепенных героев сюжета.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hQAAKYCAABiOQAABgYAAAAgAAAmAAAACAAAAP//////////"/>
              </a:ext>
            </a:extLst>
          </p:cNvSpPr>
          <p:nvPr/>
        </p:nvSpPr>
        <p:spPr>
          <a:xfrm>
            <a:off x="3300730" y="430530"/>
            <a:ext cx="6027420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ГИПОТЕЗА: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MW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JwoAAJgKAAC+RQAAyBkAAAAgAAAmAAAACAAAAP//////////"/>
              </a:ext>
            </a:extLst>
          </p:cNvSpPr>
          <p:nvPr/>
        </p:nvSpPr>
        <p:spPr>
          <a:xfrm>
            <a:off x="1650365" y="1722120"/>
            <a:ext cx="9686925" cy="2468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Обговорив данные проблемы в развитии сюжетно - ролевой игры, было принято решение в создании своими руками новой атрибутики. Для повышения интереса, воображения, инициативности, творчества и самостоятельности, отличной идеей стало совместное сотворение чудесных атрибутов, именно такого, которое нравится ребятам.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UJ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6wsAAF0CAAD6QwAAvQUAAAAgAAAmAAAACAAAAP//////////"/>
              </a:ext>
            </a:extLst>
          </p:cNvSpPr>
          <p:nvPr/>
        </p:nvSpPr>
        <p:spPr>
          <a:xfrm>
            <a:off x="1937385" y="384175"/>
            <a:ext cx="9112885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ЦЕЛЬ: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M8b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tgkAANgQAACDRwAAuBgAAAAgAAAmAAAACAAAAP//////////"/>
              </a:ext>
            </a:extLst>
          </p:cNvSpPr>
          <p:nvPr/>
        </p:nvSpPr>
        <p:spPr>
          <a:xfrm>
            <a:off x="1578610" y="2738120"/>
            <a:ext cx="10046335" cy="12801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Теоретически обосновать и экспериментально доказать</a:t>
            </a:r>
          </a:p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эффективность использования атрибутов, созданных своими</a:t>
            </a:r>
          </a:p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руками, для развития сюжетно-ролевых игр.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0F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VRAAAHsBAAB5PAAA2wQAAAAgAAAmAAAACAAAAP//////////"/>
              </a:ext>
            </a:extLst>
          </p:cNvSpPr>
          <p:nvPr/>
        </p:nvSpPr>
        <p:spPr>
          <a:xfrm>
            <a:off x="2654935" y="240665"/>
            <a:ext cx="7175500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ЗАДАЧИ: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gY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QsAAAsNAABNRQAAGyEAAAAgAAAmAAAACAAAAP//////////"/>
              </a:ext>
            </a:extLst>
          </p:cNvSpPr>
          <p:nvPr/>
        </p:nvSpPr>
        <p:spPr>
          <a:xfrm>
            <a:off x="1793875" y="2120265"/>
            <a:ext cx="9471660" cy="3261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придумывать и создавать атрибуты для игры;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способствовать развитию связной, грамматически правильной речи;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вызывать положительные эмоции от игры и желание обогащать игру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новыми сюжетными линиями;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познакомиться с разнообразными материалами и приспособлениями для изготовления масок.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Go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MBUAAF0CAABEOgAAvQUAAAAgAAAmAAAACAAAAP//////////"/>
              </a:ext>
            </a:extLst>
          </p:cNvSpPr>
          <p:nvPr/>
        </p:nvSpPr>
        <p:spPr>
          <a:xfrm>
            <a:off x="3444240" y="384175"/>
            <a:ext cx="6027420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ПОДГОТОВИТЕЛЬНЫЙ ЭТАП: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M8b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1AgAAAIPAADcRAAAwhsAAAAgAAAmAAAACAAAAP//////////"/>
              </a:ext>
            </a:extLst>
          </p:cNvSpPr>
          <p:nvPr/>
        </p:nvSpPr>
        <p:spPr>
          <a:xfrm>
            <a:off x="1435100" y="2439670"/>
            <a:ext cx="9758680" cy="2072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Беседа о любимых сюжетно - ролевых играх;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Рассматривание имеющейся атрибутики для сюжетно - ролевой игры;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Показ одной из сюжетно - ролевой игры;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Обсуждение на тему «Чего не хватает в наших играх?».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sE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BMAAF0CAAB5PAAAvQUAAAAgAAAmAAAACAAAAP//////////"/>
              </a:ext>
            </a:extLst>
          </p:cNvSpPr>
          <p:nvPr/>
        </p:nvSpPr>
        <p:spPr>
          <a:xfrm>
            <a:off x="3157220" y="384175"/>
            <a:ext cx="6673215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ОСНОВНОЙ ЭТАП: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EcY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6wsAAFwMAAC+RQAAbCAAAAAgAAAmAAAACAAAAP//////////"/>
              </a:ext>
            </a:extLst>
          </p:cNvSpPr>
          <p:nvPr/>
        </p:nvSpPr>
        <p:spPr>
          <a:xfrm>
            <a:off x="1937385" y="2009140"/>
            <a:ext cx="9399905" cy="3261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Показ иллюстраций разных персонажей, профессий, животных, которых можно включить в сюжетно - ролевые игры;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Обдумывание создания масок для сюжетно - ролевых игр;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Выбор детей, маски каких персонажей каждый готов сделать;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Подготовка к созданию атрибутов;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Выбор материалов для воплощения в маску персонажа;</a:t>
            </a:r>
          </a:p>
          <a:p>
            <a:pPr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Совместная работа над созданием масок, включение вообщражения, творчества и сообразительности.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:pr="smNativeData" xmlns="smNativeData" val="SMDATA_17_axc4Z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+PGE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X///++////O0sAADAq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" y="-41910"/>
            <a:ext cx="12266930" cy="68999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gD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+xIAAF0CAACXOwAAvQUAAAAgAAAmAAAACAAAAP//////////"/>
              </a:ext>
            </a:extLst>
          </p:cNvSpPr>
          <p:nvPr/>
        </p:nvSpPr>
        <p:spPr>
          <a:xfrm>
            <a:off x="3085465" y="384175"/>
            <a:ext cx="6601460" cy="54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3000" b="1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ИСПОЛЬЗУЕМЫЕ МАТЕРИАЛЫ: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:pr="smNativeData" xmlns="smNativeData" val="SMDATA_15_axc4Z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IMW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XAwAAAIPAABrRAAAwhsAAAAgAAAmAAAACAAAAP//////////"/>
              </a:ext>
            </a:extLst>
          </p:cNvSpPr>
          <p:nvPr/>
        </p:nvSpPr>
        <p:spPr>
          <a:xfrm>
            <a:off x="2009140" y="2439670"/>
            <a:ext cx="9112885" cy="2072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Бумажные тарелки;</a:t>
            </a:r>
          </a:p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Клей;</a:t>
            </a:r>
          </a:p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Фломастеры, краски;</a:t>
            </a:r>
          </a:p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Подготовленные вырезки некоторых частей образа;</a:t>
            </a:r>
          </a:p>
          <a:p>
            <a:pPr algn="ctr">
              <a:defRPr sz="2600" cap="none">
                <a:latin typeface="Times New Roman" pitchFamily="1" charset="-52"/>
                <a:ea typeface="Times New Roman" pitchFamily="1" charset="-52"/>
                <a:cs typeface="Times New Roman" pitchFamily="1" charset="-52"/>
              </a:defRPr>
            </a:pPr>
            <a:r>
              <a:t>- Деревянные шпажки.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Талгат</cp:lastModifiedBy>
  <cp:revision>0</cp:revision>
  <dcterms:created xsi:type="dcterms:W3CDTF">2020-01-07T15:39:59Z</dcterms:created>
  <dcterms:modified xsi:type="dcterms:W3CDTF">2024-05-05T23:34:03Z</dcterms:modified>
</cp:coreProperties>
</file>