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70" r:id="rId10"/>
    <p:sldId id="265" r:id="rId11"/>
    <p:sldId id="267" r:id="rId12"/>
    <p:sldId id="269" r:id="rId13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>
        <p:scale>
          <a:sx n="40" d="100"/>
          <a:sy n="40" d="100"/>
        </p:scale>
        <p:origin x="-850" y="-22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30903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515389"/>
            <a:ext cx="7477601" cy="40898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1182334" y="6600305"/>
            <a:ext cx="7477601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ru-RU" b="1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МДОАУ «Детский сад 96 «Рябинка» </a:t>
            </a:r>
          </a:p>
          <a:p>
            <a:pPr marL="0" indent="0" algn="r">
              <a:lnSpc>
                <a:spcPts val="2799"/>
              </a:lnSpc>
              <a:buNone/>
            </a:pPr>
            <a:r>
              <a:rPr lang="ru-RU" b="1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Воспиатель</a:t>
            </a:r>
            <a:r>
              <a:rPr lang="ru-RU" b="1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: </a:t>
            </a:r>
            <a:r>
              <a:rPr lang="ru-RU" b="1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Гусаковская</a:t>
            </a:r>
            <a:r>
              <a:rPr lang="ru-RU" b="1" dirty="0" smtClean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 С.А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3199" y="515389"/>
            <a:ext cx="6980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Проблемы социализации современного дошкольника</a:t>
            </a:r>
            <a:endParaRPr lang="ru-RU" sz="60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81396" y="665019"/>
            <a:ext cx="12086705" cy="10474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5468"/>
              </a:lnSpc>
            </a:pPr>
            <a:r>
              <a:rPr lang="ru-RU" sz="3200" b="1" dirty="0" smtClean="0"/>
              <a:t>Нейропсихологи</a:t>
            </a:r>
            <a:r>
              <a:rPr lang="ru-RU" sz="3200" b="1" dirty="0" smtClean="0"/>
              <a:t>  определяют три условия формирования произвольной </a:t>
            </a:r>
            <a:r>
              <a:rPr lang="ru-RU" sz="3200" b="1" dirty="0" smtClean="0"/>
              <a:t>саморегуляции</a:t>
            </a:r>
            <a:endParaRPr lang="ru-RU" sz="3200" b="1" dirty="0" smtClean="0"/>
          </a:p>
          <a:p>
            <a:pPr>
              <a:lnSpc>
                <a:spcPts val="5468"/>
              </a:lnSpc>
            </a:pPr>
            <a:r>
              <a:rPr lang="ru-RU" sz="2800" b="1" dirty="0" smtClean="0"/>
              <a:t>Первое</a:t>
            </a:r>
            <a:r>
              <a:rPr lang="ru-RU" sz="2800" dirty="0" smtClean="0"/>
              <a:t>— возрастная зрелость всех систем и подсистем организма, актуализация адекватного данному возрасту программы взаимодействия с собой и окружающим миром</a:t>
            </a:r>
          </a:p>
          <a:p>
            <a:pPr>
              <a:lnSpc>
                <a:spcPts val="5468"/>
              </a:lnSpc>
            </a:pPr>
            <a:r>
              <a:rPr lang="ru-RU" sz="2800" b="1" dirty="0" smtClean="0"/>
              <a:t> Второе </a:t>
            </a:r>
            <a:r>
              <a:rPr lang="ru-RU" sz="2800" dirty="0" smtClean="0"/>
              <a:t>— </a:t>
            </a:r>
            <a:r>
              <a:rPr lang="ru-RU" sz="2800" dirty="0" smtClean="0"/>
              <a:t>обогащённость</a:t>
            </a:r>
            <a:r>
              <a:rPr lang="ru-RU" sz="2800" dirty="0" smtClean="0"/>
              <a:t> внешней среды, изменчивость и постоянство которой должны находиться в оптимальном соотношении, что позволяет выработать и упрочить наиболее эффективное поведение</a:t>
            </a:r>
          </a:p>
          <a:p>
            <a:pPr>
              <a:lnSpc>
                <a:spcPts val="5468"/>
              </a:lnSpc>
            </a:pPr>
            <a:r>
              <a:rPr lang="ru-RU" sz="2800" b="1" dirty="0" smtClean="0"/>
              <a:t> Третье </a:t>
            </a:r>
            <a:r>
              <a:rPr lang="ru-RU" sz="2800" dirty="0" smtClean="0"/>
              <a:t>— взрослое окружение ребёнка, дающее адекватные социальные образцы»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2627352" y="4357330"/>
            <a:ext cx="282523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904548" y="4357330"/>
            <a:ext cx="282142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9177933" y="4357330"/>
            <a:ext cx="282523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2627352" y="4994434"/>
            <a:ext cx="282523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5904548" y="4994434"/>
            <a:ext cx="282142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9177933" y="4994434"/>
            <a:ext cx="282523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3" name="Shape 0"/>
          <p:cNvSpPr/>
          <p:nvPr/>
        </p:nvSpPr>
        <p:spPr>
          <a:xfrm>
            <a:off x="152400" y="152400"/>
            <a:ext cx="14630400" cy="8229600"/>
          </a:xfrm>
          <a:prstGeom prst="rect">
            <a:avLst/>
          </a:prstGeom>
          <a:solidFill>
            <a:srgbClr val="F3F3FF">
              <a:alpha val="0"/>
            </a:srgbClr>
          </a:solidFill>
          <a:ln/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532016" y="665019"/>
            <a:ext cx="13699374" cy="10474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5468"/>
              </a:lnSpc>
            </a:pPr>
            <a:r>
              <a:rPr lang="ru-RU" sz="3200" b="1" i="1" u="sng" dirty="0" smtClean="0"/>
              <a:t>Механизмы развития </a:t>
            </a:r>
            <a:r>
              <a:rPr lang="ru-RU" sz="3200" b="1" i="1" u="sng" dirty="0" smtClean="0"/>
              <a:t>саморегуляции</a:t>
            </a:r>
            <a:r>
              <a:rPr lang="ru-RU" sz="3200" b="1" i="1" u="sng" dirty="0" smtClean="0"/>
              <a:t> поведения детей в ДОО :</a:t>
            </a:r>
          </a:p>
          <a:p>
            <a:r>
              <a:rPr lang="ru-RU" sz="2800" dirty="0" smtClean="0"/>
              <a:t> </a:t>
            </a:r>
            <a:r>
              <a:rPr lang="ru-RU" sz="3600" dirty="0" smtClean="0"/>
              <a:t>• </a:t>
            </a:r>
            <a:r>
              <a:rPr lang="ru-RU" sz="3200" dirty="0" smtClean="0"/>
              <a:t>создание развивающей </a:t>
            </a:r>
            <a:r>
              <a:rPr lang="ru-RU" sz="3200" dirty="0" smtClean="0"/>
              <a:t>трасформируемой</a:t>
            </a:r>
            <a:r>
              <a:rPr lang="ru-RU" sz="3200" dirty="0" smtClean="0"/>
              <a:t> среды как предметной, так и среды «Развивающего общения»;</a:t>
            </a:r>
          </a:p>
          <a:p>
            <a:r>
              <a:rPr lang="ru-RU" sz="3200" dirty="0" smtClean="0"/>
              <a:t> • трансляция всеми участниками образовательного процесса в ДОО значимых образцов социального поведения; </a:t>
            </a:r>
          </a:p>
          <a:p>
            <a:r>
              <a:rPr lang="ru-RU" sz="3200" dirty="0" smtClean="0"/>
              <a:t>• регулярное проведение специально организованных мероприятий для развития </a:t>
            </a:r>
            <a:r>
              <a:rPr lang="ru-RU" sz="3200" dirty="0" smtClean="0"/>
              <a:t>саморегуляции</a:t>
            </a:r>
            <a:r>
              <a:rPr lang="ru-RU" sz="3200" dirty="0" smtClean="0"/>
              <a:t> поведения детей; </a:t>
            </a:r>
          </a:p>
          <a:p>
            <a:r>
              <a:rPr lang="ru-RU" sz="3200" dirty="0" smtClean="0"/>
              <a:t>• создание эффективной технологии включения родителей в совместную с детьми социально значимую деятельность; </a:t>
            </a:r>
          </a:p>
          <a:p>
            <a:r>
              <a:rPr lang="ru-RU" sz="3200" dirty="0" smtClean="0"/>
              <a:t>• разработка технологии создания коллектива единомышленников для овладения новыми методами </a:t>
            </a:r>
            <a:r>
              <a:rPr lang="ru-RU" sz="3200" dirty="0" smtClean="0"/>
              <a:t>саморегуляции</a:t>
            </a:r>
            <a:r>
              <a:rPr lang="ru-RU" sz="3200" dirty="0" smtClean="0"/>
              <a:t> поведения детей и взрослых в ДОО.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2627352" y="4357330"/>
            <a:ext cx="282523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904548" y="4357330"/>
            <a:ext cx="282142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9177933" y="4357330"/>
            <a:ext cx="282523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2627352" y="4994434"/>
            <a:ext cx="282523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5904548" y="4994434"/>
            <a:ext cx="282142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9177933" y="4994434"/>
            <a:ext cx="282523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oolsen.ru/wp-content/uploads/2021/06/71-1-1024x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8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0976" y="565266"/>
            <a:ext cx="13258151" cy="9975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ru-RU" sz="4374" b="1" dirty="0" smtClean="0">
                <a:solidFill>
                  <a:srgbClr val="00002E"/>
                </a:solidFill>
                <a:ea typeface="Nunito" pitchFamily="34" charset="-122"/>
              </a:rPr>
              <a:t>Факторы препятствующие успешной социализации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540976" y="2693325"/>
            <a:ext cx="2949416" cy="11305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ru-RU" sz="2187" b="1" dirty="0" smtClean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Чрезвычайная занятость родит</a:t>
            </a:r>
            <a:r>
              <a:rPr lang="en-US" sz="2187" b="1" dirty="0" smtClean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елей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540976" y="5702531"/>
            <a:ext cx="2949416" cy="13680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ru-RU" sz="2800" b="1" dirty="0" smtClean="0">
                <a:solidFill>
                  <a:srgbClr val="00002E"/>
                </a:solidFill>
                <a:ea typeface="PT Sans" pitchFamily="34" charset="-122"/>
              </a:rPr>
              <a:t>Отсутствие «дворовой» социализации</a:t>
            </a:r>
            <a:endParaRPr lang="en-US" sz="2800" b="1" dirty="0"/>
          </a:p>
        </p:txBody>
      </p:sp>
      <p:sp>
        <p:nvSpPr>
          <p:cNvPr id="7" name="Text 4"/>
          <p:cNvSpPr/>
          <p:nvPr/>
        </p:nvSpPr>
        <p:spPr>
          <a:xfrm>
            <a:off x="5297804" y="1795549"/>
            <a:ext cx="3499009" cy="15960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ru-RU" sz="2187" b="1" dirty="0" smtClean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847398" y="4209455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346406" y="3640098"/>
            <a:ext cx="294941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346406" y="4556641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87301" y="1562795"/>
            <a:ext cx="513146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Маркетизация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технологизация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детской субкультуры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318063" y="2806818"/>
            <a:ext cx="354500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/>
              <a:t>Разрыв поколений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028050" y="5702531"/>
            <a:ext cx="3431773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/>
              <a:t>Изолированность </a:t>
            </a:r>
          </a:p>
          <a:p>
            <a:r>
              <a:rPr lang="ru-RU" sz="3200" b="1" dirty="0" smtClean="0"/>
              <a:t>ребёнка в семье </a:t>
            </a:r>
            <a:endParaRPr lang="ru-RU" sz="3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87301" y="3308807"/>
            <a:ext cx="566928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Нарастание негативных тенденций в подростковой среде (повышенная агрессивность, дефицит гуманных форм поведения, отчуждённость, изолированность и пр.) выдвигают на первый план задачу социализации детей начиная с дошкольного детства. 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31401" y="565265"/>
            <a:ext cx="12967974" cy="6400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5468"/>
              </a:lnSpc>
            </a:pPr>
            <a:endParaRPr lang="ru-RU" sz="6000" dirty="0" smtClean="0"/>
          </a:p>
          <a:p>
            <a:pPr algn="ctr">
              <a:lnSpc>
                <a:spcPts val="5468"/>
              </a:lnSpc>
            </a:pPr>
            <a:r>
              <a:rPr lang="ru-RU" sz="6000" b="1" dirty="0" smtClean="0">
                <a:solidFill>
                  <a:srgbClr val="00B050"/>
                </a:solidFill>
              </a:rPr>
              <a:t>Эффективная социализация,</a:t>
            </a:r>
          </a:p>
          <a:p>
            <a:pPr algn="ctr">
              <a:lnSpc>
                <a:spcPts val="5468"/>
              </a:lnSpc>
            </a:pPr>
            <a:r>
              <a:rPr lang="ru-RU" sz="6000" b="1" dirty="0" smtClean="0">
                <a:solidFill>
                  <a:srgbClr val="00B050"/>
                </a:solidFill>
              </a:rPr>
              <a:t> то есть приобщение к общепринятым нормам, правилам и ценностям, существующим в обществе, </a:t>
            </a:r>
          </a:p>
          <a:p>
            <a:pPr algn="ctr">
              <a:lnSpc>
                <a:spcPts val="5468"/>
              </a:lnSpc>
            </a:pPr>
            <a:r>
              <a:rPr lang="ru-RU" sz="6000" b="1" dirty="0" smtClean="0">
                <a:solidFill>
                  <a:srgbClr val="00B050"/>
                </a:solidFill>
              </a:rPr>
              <a:t>— одно из главных условий жизни ребёнка в обществе и личной готовности ребёнка к школе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2044932" y="3624349"/>
            <a:ext cx="1413164" cy="11305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endParaRPr lang="en-US" sz="2624" dirty="0"/>
          </a:p>
        </p:txBody>
      </p:sp>
      <p:sp>
        <p:nvSpPr>
          <p:cNvPr id="9" name="Text 5"/>
          <p:cNvSpPr/>
          <p:nvPr/>
        </p:nvSpPr>
        <p:spPr>
          <a:xfrm>
            <a:off x="3070503" y="397204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3070503" y="4452461"/>
            <a:ext cx="24409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2" name="Text 8"/>
          <p:cNvSpPr/>
          <p:nvPr/>
        </p:nvSpPr>
        <p:spPr>
          <a:xfrm>
            <a:off x="5883473" y="3937397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endParaRPr lang="en-US" sz="2624" dirty="0"/>
          </a:p>
        </p:txBody>
      </p:sp>
      <p:sp>
        <p:nvSpPr>
          <p:cNvPr id="13" name="Text 9"/>
          <p:cNvSpPr/>
          <p:nvPr/>
        </p:nvSpPr>
        <p:spPr>
          <a:xfrm>
            <a:off x="6674644" y="400669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6455688" y="4452461"/>
            <a:ext cx="244090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6" name="Text 12"/>
          <p:cNvSpPr/>
          <p:nvPr/>
        </p:nvSpPr>
        <p:spPr>
          <a:xfrm>
            <a:off x="9268658" y="3937397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endParaRPr lang="en-US" sz="2624" dirty="0"/>
          </a:p>
        </p:txBody>
      </p:sp>
      <p:sp>
        <p:nvSpPr>
          <p:cNvPr id="17" name="Text 13"/>
          <p:cNvSpPr/>
          <p:nvPr/>
        </p:nvSpPr>
        <p:spPr>
          <a:xfrm>
            <a:off x="9840873" y="397204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8" name="Text 14"/>
          <p:cNvSpPr/>
          <p:nvPr/>
        </p:nvSpPr>
        <p:spPr>
          <a:xfrm>
            <a:off x="9840873" y="4452461"/>
            <a:ext cx="24409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091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28457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229808" y="2787134"/>
            <a:ext cx="8170783" cy="11422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97"/>
              </a:lnSpc>
              <a:buNone/>
            </a:pPr>
            <a:r>
              <a:rPr lang="en-US" sz="3598" b="1" dirty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Исследование удовлетворенности детей</a:t>
            </a:r>
            <a:endParaRPr lang="en-US" sz="3598" dirty="0"/>
          </a:p>
        </p:txBody>
      </p:sp>
      <p:sp>
        <p:nvSpPr>
          <p:cNvPr id="6" name="Shape 2"/>
          <p:cNvSpPr/>
          <p:nvPr/>
        </p:nvSpPr>
        <p:spPr>
          <a:xfrm>
            <a:off x="3492579" y="4203502"/>
            <a:ext cx="22741" cy="3524845"/>
          </a:xfrm>
          <a:prstGeom prst="rect">
            <a:avLst/>
          </a:prstGeom>
          <a:solidFill>
            <a:srgbClr val="DFDFEB"/>
          </a:solidFill>
          <a:ln/>
        </p:spPr>
      </p:sp>
      <p:sp>
        <p:nvSpPr>
          <p:cNvPr id="7" name="Shape 3"/>
          <p:cNvSpPr/>
          <p:nvPr/>
        </p:nvSpPr>
        <p:spPr>
          <a:xfrm>
            <a:off x="3709452" y="4540389"/>
            <a:ext cx="639604" cy="22741"/>
          </a:xfrm>
          <a:prstGeom prst="rect">
            <a:avLst/>
          </a:prstGeom>
          <a:solidFill>
            <a:srgbClr val="2D4DF2"/>
          </a:solidFill>
          <a:ln/>
        </p:spPr>
      </p:sp>
      <p:sp>
        <p:nvSpPr>
          <p:cNvPr id="8" name="Shape 4"/>
          <p:cNvSpPr/>
          <p:nvPr/>
        </p:nvSpPr>
        <p:spPr>
          <a:xfrm>
            <a:off x="3298329" y="4346258"/>
            <a:ext cx="411123" cy="411123"/>
          </a:xfrm>
          <a:prstGeom prst="roundRect">
            <a:avLst>
              <a:gd name="adj" fmla="val 80021"/>
            </a:avLst>
          </a:prstGeom>
          <a:solidFill>
            <a:srgbClr val="F3F3FF"/>
          </a:solidFill>
          <a:ln w="22741">
            <a:solidFill>
              <a:srgbClr val="2D4DF2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3421559" y="4380428"/>
            <a:ext cx="164544" cy="3426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8"/>
              </a:lnSpc>
              <a:buNone/>
            </a:pPr>
            <a:r>
              <a:rPr lang="en-US" sz="2159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1</a:t>
            </a:r>
            <a:endParaRPr lang="en-US" sz="2159" dirty="0"/>
          </a:p>
        </p:txBody>
      </p:sp>
      <p:sp>
        <p:nvSpPr>
          <p:cNvPr id="10" name="Text 6"/>
          <p:cNvSpPr/>
          <p:nvPr/>
        </p:nvSpPr>
        <p:spPr>
          <a:xfrm>
            <a:off x="4509016" y="4386263"/>
            <a:ext cx="1827609" cy="285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49"/>
              </a:lnSpc>
              <a:buNone/>
            </a:pPr>
            <a:r>
              <a:rPr lang="en-US" sz="1799" b="1" dirty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Приход в сад</a:t>
            </a:r>
            <a:endParaRPr lang="en-US" sz="1799" dirty="0"/>
          </a:p>
        </p:txBody>
      </p:sp>
      <p:sp>
        <p:nvSpPr>
          <p:cNvPr id="11" name="Text 7"/>
          <p:cNvSpPr/>
          <p:nvPr/>
        </p:nvSpPr>
        <p:spPr>
          <a:xfrm>
            <a:off x="4509016" y="4781431"/>
            <a:ext cx="6891576" cy="292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03"/>
              </a:lnSpc>
              <a:buNone/>
            </a:pPr>
            <a:r>
              <a:rPr lang="en-US" sz="1439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Дети приходят в детский сад для игры и общения.</a:t>
            </a:r>
            <a:endParaRPr lang="en-US" sz="1439" dirty="0"/>
          </a:p>
        </p:txBody>
      </p:sp>
      <p:sp>
        <p:nvSpPr>
          <p:cNvPr id="12" name="Shape 8"/>
          <p:cNvSpPr/>
          <p:nvPr/>
        </p:nvSpPr>
        <p:spPr>
          <a:xfrm>
            <a:off x="3709452" y="5776258"/>
            <a:ext cx="639604" cy="22741"/>
          </a:xfrm>
          <a:prstGeom prst="rect">
            <a:avLst/>
          </a:prstGeom>
          <a:solidFill>
            <a:srgbClr val="015F98"/>
          </a:solidFill>
          <a:ln/>
        </p:spPr>
      </p:sp>
      <p:sp>
        <p:nvSpPr>
          <p:cNvPr id="13" name="Shape 9"/>
          <p:cNvSpPr/>
          <p:nvPr/>
        </p:nvSpPr>
        <p:spPr>
          <a:xfrm>
            <a:off x="3298329" y="5582126"/>
            <a:ext cx="411123" cy="411123"/>
          </a:xfrm>
          <a:prstGeom prst="roundRect">
            <a:avLst>
              <a:gd name="adj" fmla="val 80021"/>
            </a:avLst>
          </a:prstGeom>
          <a:solidFill>
            <a:srgbClr val="F3F3FF"/>
          </a:solidFill>
          <a:ln w="22741">
            <a:solidFill>
              <a:srgbClr val="015F98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3421559" y="5616297"/>
            <a:ext cx="164544" cy="3426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8"/>
              </a:lnSpc>
              <a:buNone/>
            </a:pPr>
            <a:r>
              <a:rPr lang="en-US" sz="2159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2</a:t>
            </a:r>
            <a:endParaRPr lang="en-US" sz="2159" dirty="0"/>
          </a:p>
        </p:txBody>
      </p:sp>
      <p:sp>
        <p:nvSpPr>
          <p:cNvPr id="15" name="Text 11"/>
          <p:cNvSpPr/>
          <p:nvPr/>
        </p:nvSpPr>
        <p:spPr>
          <a:xfrm>
            <a:off x="4509016" y="5622131"/>
            <a:ext cx="1996202" cy="285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49"/>
              </a:lnSpc>
              <a:buNone/>
            </a:pPr>
            <a:r>
              <a:rPr lang="en-US" sz="1799" b="1" dirty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Любимые занятия</a:t>
            </a:r>
            <a:endParaRPr lang="en-US" sz="1799" dirty="0"/>
          </a:p>
        </p:txBody>
      </p:sp>
      <p:sp>
        <p:nvSpPr>
          <p:cNvPr id="16" name="Text 12"/>
          <p:cNvSpPr/>
          <p:nvPr/>
        </p:nvSpPr>
        <p:spPr>
          <a:xfrm>
            <a:off x="4509016" y="6017300"/>
            <a:ext cx="6891576" cy="292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03"/>
              </a:lnSpc>
              <a:buNone/>
            </a:pPr>
            <a:r>
              <a:rPr lang="en-US" sz="1439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Игры с друзьями и праздники вызывают наибольший интерес.</a:t>
            </a:r>
            <a:endParaRPr lang="en-US" sz="1439" dirty="0"/>
          </a:p>
        </p:txBody>
      </p:sp>
      <p:sp>
        <p:nvSpPr>
          <p:cNvPr id="17" name="Shape 13"/>
          <p:cNvSpPr/>
          <p:nvPr/>
        </p:nvSpPr>
        <p:spPr>
          <a:xfrm>
            <a:off x="3709452" y="7012126"/>
            <a:ext cx="639604" cy="22741"/>
          </a:xfrm>
          <a:prstGeom prst="rect">
            <a:avLst/>
          </a:prstGeom>
          <a:solidFill>
            <a:srgbClr val="AD1F96"/>
          </a:solidFill>
          <a:ln/>
        </p:spPr>
      </p:sp>
      <p:sp>
        <p:nvSpPr>
          <p:cNvPr id="18" name="Shape 14"/>
          <p:cNvSpPr/>
          <p:nvPr/>
        </p:nvSpPr>
        <p:spPr>
          <a:xfrm>
            <a:off x="3298329" y="6817995"/>
            <a:ext cx="411123" cy="411123"/>
          </a:xfrm>
          <a:prstGeom prst="roundRect">
            <a:avLst>
              <a:gd name="adj" fmla="val 80021"/>
            </a:avLst>
          </a:prstGeom>
          <a:solidFill>
            <a:srgbClr val="F3F3FF"/>
          </a:solidFill>
          <a:ln w="22741">
            <a:solidFill>
              <a:srgbClr val="AD1F96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3421559" y="6852166"/>
            <a:ext cx="164544" cy="3426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98"/>
              </a:lnSpc>
              <a:buNone/>
            </a:pPr>
            <a:r>
              <a:rPr lang="en-US" sz="2159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3</a:t>
            </a:r>
            <a:endParaRPr lang="en-US" sz="2159" dirty="0"/>
          </a:p>
        </p:txBody>
      </p:sp>
      <p:sp>
        <p:nvSpPr>
          <p:cNvPr id="20" name="Text 16"/>
          <p:cNvSpPr/>
          <p:nvPr/>
        </p:nvSpPr>
        <p:spPr>
          <a:xfrm>
            <a:off x="4509016" y="6858000"/>
            <a:ext cx="2822853" cy="285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49"/>
              </a:lnSpc>
              <a:buNone/>
            </a:pPr>
            <a:r>
              <a:rPr lang="en-US" sz="1799" b="1" dirty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Нежелательные моменты</a:t>
            </a:r>
            <a:endParaRPr lang="en-US" sz="1799" dirty="0"/>
          </a:p>
        </p:txBody>
      </p:sp>
      <p:sp>
        <p:nvSpPr>
          <p:cNvPr id="21" name="Text 17"/>
          <p:cNvSpPr/>
          <p:nvPr/>
        </p:nvSpPr>
        <p:spPr>
          <a:xfrm>
            <a:off x="4509016" y="7253168"/>
            <a:ext cx="6891576" cy="2924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03"/>
              </a:lnSpc>
              <a:buNone/>
            </a:pPr>
            <a:r>
              <a:rPr lang="en-US" sz="1439" dirty="0">
                <a:solidFill>
                  <a:srgbClr val="00002E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Дневной сон и занятия по не желанию вызывают неудовольствие.</a:t>
            </a:r>
            <a:endParaRPr lang="en-US" sz="143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2522220"/>
            <a:ext cx="884908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598301" y="391084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598301" y="4391263"/>
            <a:ext cx="266319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5983486" y="3910846"/>
            <a:ext cx="222373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983486" y="4391263"/>
            <a:ext cx="266319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9368671" y="391084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368671" y="4391263"/>
            <a:ext cx="266319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8" name="Shape 8"/>
          <p:cNvSpPr/>
          <p:nvPr/>
        </p:nvSpPr>
        <p:spPr>
          <a:xfrm>
            <a:off x="1346662" y="997527"/>
            <a:ext cx="11538595" cy="6617196"/>
          </a:xfrm>
          <a:prstGeom prst="roundRect">
            <a:avLst>
              <a:gd name="adj" fmla="val 19544"/>
            </a:avLst>
          </a:prstGeom>
          <a:solidFill>
            <a:srgbClr val="F3F3FF"/>
          </a:solidFill>
          <a:ln w="27742">
            <a:solidFill>
              <a:srgbClr val="AD1F96"/>
            </a:solidFill>
            <a:prstDash val="solid"/>
          </a:ln>
        </p:spPr>
      </p:sp>
      <p:sp>
        <p:nvSpPr>
          <p:cNvPr id="21" name="TextBox 20"/>
          <p:cNvSpPr txBox="1"/>
          <p:nvPr/>
        </p:nvSpPr>
        <p:spPr>
          <a:xfrm>
            <a:off x="1729047" y="1366859"/>
            <a:ext cx="1080654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Сложившаяся ситуация не позволяет эффективно развивать определённые личностные качества, которые формируются в разных ситуациях и разных формах активности, когда ребёнку предоставляется возможность соотносить своё поведение с  требованиями ситуации, ожиданиями других людей, актуализировать психологические резервы личности соответственно ситуации общения и  межличностного взаимодействия. 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Shape 0"/>
          <p:cNvSpPr/>
          <p:nvPr/>
        </p:nvSpPr>
        <p:spPr>
          <a:xfrm>
            <a:off x="152400" y="152400"/>
            <a:ext cx="14630400" cy="8229600"/>
          </a:xfrm>
          <a:prstGeom prst="rect">
            <a:avLst/>
          </a:prstGeom>
          <a:solidFill>
            <a:srgbClr val="F3F3FF">
              <a:alpha val="0"/>
            </a:srgbClr>
          </a:solidFill>
          <a:ln/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348389" y="2347317"/>
            <a:ext cx="785991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endParaRPr lang="en-US" sz="4374" dirty="0"/>
          </a:p>
        </p:txBody>
      </p:sp>
      <p:sp>
        <p:nvSpPr>
          <p:cNvPr id="8" name="Text 4"/>
          <p:cNvSpPr/>
          <p:nvPr/>
        </p:nvSpPr>
        <p:spPr>
          <a:xfrm>
            <a:off x="2498288" y="3590211"/>
            <a:ext cx="20002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endParaRPr lang="en-US" sz="2624" dirty="0"/>
          </a:p>
        </p:txBody>
      </p:sp>
      <p:sp>
        <p:nvSpPr>
          <p:cNvPr id="9" name="Text 5"/>
          <p:cNvSpPr/>
          <p:nvPr/>
        </p:nvSpPr>
        <p:spPr>
          <a:xfrm>
            <a:off x="3070503" y="3624858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3070503" y="4452461"/>
            <a:ext cx="24409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3" name="Text 9"/>
          <p:cNvSpPr/>
          <p:nvPr/>
        </p:nvSpPr>
        <p:spPr>
          <a:xfrm>
            <a:off x="6455688" y="362485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6455688" y="4105275"/>
            <a:ext cx="244090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7" name="Text 13"/>
          <p:cNvSpPr/>
          <p:nvPr/>
        </p:nvSpPr>
        <p:spPr>
          <a:xfrm>
            <a:off x="9840873" y="362485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8" name="Text 14"/>
          <p:cNvSpPr/>
          <p:nvPr/>
        </p:nvSpPr>
        <p:spPr>
          <a:xfrm>
            <a:off x="9840873" y="4105275"/>
            <a:ext cx="24409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96045" y="1197033"/>
            <a:ext cx="11255432" cy="59519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070503" y="1239635"/>
            <a:ext cx="84863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Новой задачей ДОО становится организация дружественного социума на территории детского сада для развития социальных навыков у дошкольников.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0" name="Shape 1"/>
          <p:cNvSpPr/>
          <p:nvPr/>
        </p:nvSpPr>
        <p:spPr>
          <a:xfrm>
            <a:off x="152400" y="152400"/>
            <a:ext cx="14630400" cy="8229600"/>
          </a:xfrm>
          <a:prstGeom prst="rect">
            <a:avLst/>
          </a:prstGeom>
          <a:solidFill>
            <a:srgbClr val="F3F3FF">
              <a:alpha val="0"/>
            </a:srgbClr>
          </a:solidFill>
          <a:ln/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587573"/>
            <a:ext cx="12606756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5468"/>
              </a:lnSpc>
            </a:pPr>
            <a:r>
              <a:rPr lang="ru-RU" sz="4374" b="1" dirty="0" smtClean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Задачи социального развития детей в </a:t>
            </a:r>
            <a:r>
              <a:rPr lang="en-US" sz="4374" b="1" dirty="0" smtClean="0">
                <a:solidFill>
                  <a:srgbClr val="00002E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ДОО</a:t>
            </a:r>
            <a:endParaRPr lang="en-US" sz="4374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99" y="1580495"/>
            <a:ext cx="755110" cy="1208127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77428" y="218455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8" name="Text 3"/>
          <p:cNvSpPr/>
          <p:nvPr/>
        </p:nvSpPr>
        <p:spPr>
          <a:xfrm>
            <a:off x="1897866" y="1647111"/>
            <a:ext cx="7862173" cy="1074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99"/>
              </a:lnSpc>
            </a:pPr>
            <a:r>
              <a:rPr lang="ru-RU" sz="2187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освоение норм и правил общения детей со взрослыми</a:t>
            </a:r>
          </a:p>
          <a:p>
            <a:pPr>
              <a:lnSpc>
                <a:spcPts val="2799"/>
              </a:lnSpc>
            </a:pPr>
            <a:r>
              <a:rPr lang="ru-RU" sz="2187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и друг другом. Развитие коммуникативных навыков</a:t>
            </a:r>
          </a:p>
          <a:p>
            <a:pPr>
              <a:lnSpc>
                <a:spcPts val="2799"/>
              </a:lnSpc>
            </a:pPr>
            <a:r>
              <a:rPr lang="ru-RU" sz="2187" b="1" dirty="0" smtClean="0">
                <a:solidFill>
                  <a:srgbClr val="2D4DF2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жизни в коллективе</a:t>
            </a:r>
            <a:endParaRPr lang="en-US" sz="2187" b="1" dirty="0">
              <a:solidFill>
                <a:srgbClr val="2D4DF2"/>
              </a:solidFill>
              <a:latin typeface="Nunito" pitchFamily="34" charset="0"/>
              <a:ea typeface="Nunito" pitchFamily="34" charset="-122"/>
              <a:cs typeface="Nunito" pitchFamily="34" charset="-12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99" y="2788622"/>
            <a:ext cx="806540" cy="1290413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789286" y="2788622"/>
            <a:ext cx="8350315" cy="8358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sz="2187" b="1" dirty="0" smtClean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развитие умения коллективно трудиться и получать</a:t>
            </a:r>
          </a:p>
          <a:p>
            <a:pPr>
              <a:lnSpc>
                <a:spcPts val="2734"/>
              </a:lnSpc>
            </a:pPr>
            <a:r>
              <a:rPr lang="ru-RU" sz="2187" b="1" dirty="0" smtClean="0">
                <a:solidFill>
                  <a:srgbClr val="015F98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от этого удовольствие</a:t>
            </a:r>
            <a:endParaRPr lang="en-US" sz="2187" b="1" dirty="0">
              <a:solidFill>
                <a:srgbClr val="015F98"/>
              </a:solidFill>
              <a:latin typeface="Nunito" pitchFamily="34" charset="0"/>
              <a:ea typeface="Nunito" pitchFamily="34" charset="-122"/>
              <a:cs typeface="Nunito" pitchFamily="34" charset="-120"/>
            </a:endParaRPr>
          </a:p>
        </p:txBody>
      </p:sp>
      <p:sp>
        <p:nvSpPr>
          <p:cNvPr id="11" name="Text 5"/>
          <p:cNvSpPr/>
          <p:nvPr/>
        </p:nvSpPr>
        <p:spPr>
          <a:xfrm>
            <a:off x="2277428" y="4442460"/>
            <a:ext cx="786217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199" y="4079035"/>
            <a:ext cx="806540" cy="1290412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1789286" y="3729870"/>
            <a:ext cx="8695372" cy="171163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ru-RU" b="1" dirty="0" smtClean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освоение детьми на начальном уровне социальных ролей: я — член</a:t>
            </a:r>
          </a:p>
          <a:p>
            <a:pPr>
              <a:lnSpc>
                <a:spcPts val="2734"/>
              </a:lnSpc>
            </a:pPr>
            <a:r>
              <a:rPr lang="ru-RU" b="1" dirty="0" smtClean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коллектива, я — член семьи, я — мальчик или девочка; я — </a:t>
            </a:r>
          </a:p>
          <a:p>
            <a:pPr>
              <a:lnSpc>
                <a:spcPts val="2734"/>
              </a:lnSpc>
            </a:pPr>
            <a:r>
              <a:rPr lang="ru-RU" b="1" dirty="0" smtClean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 житель того города, где находится ДОО, я — житель России, я — житель </a:t>
            </a:r>
          </a:p>
          <a:p>
            <a:pPr>
              <a:lnSpc>
                <a:spcPts val="2734"/>
              </a:lnSpc>
            </a:pPr>
            <a:r>
              <a:rPr lang="ru-RU" b="1" dirty="0" smtClean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Земли, я — часть Мироздания через сущностное проживание и </a:t>
            </a:r>
          </a:p>
          <a:p>
            <a:pPr>
              <a:lnSpc>
                <a:spcPts val="2734"/>
              </a:lnSpc>
            </a:pPr>
            <a:r>
              <a:rPr lang="ru-RU" b="1" dirty="0" smtClean="0">
                <a:solidFill>
                  <a:srgbClr val="AD1F96"/>
                </a:solidFill>
                <a:latin typeface="Nunito" pitchFamily="34" charset="0"/>
                <a:ea typeface="Nunito" pitchFamily="34" charset="-122"/>
                <a:cs typeface="Nunito" pitchFamily="34" charset="-120"/>
              </a:rPr>
              <a:t>самоопределение в этих ролях</a:t>
            </a:r>
            <a:endParaRPr lang="en-US" b="1" dirty="0">
              <a:solidFill>
                <a:srgbClr val="AD1F96"/>
              </a:solidFill>
              <a:latin typeface="Nunito" pitchFamily="34" charset="0"/>
              <a:ea typeface="Nunito" pitchFamily="34" charset="-122"/>
              <a:cs typeface="Nunito" pitchFamily="34" charset="-120"/>
            </a:endParaRPr>
          </a:p>
        </p:txBody>
      </p:sp>
      <p:sp>
        <p:nvSpPr>
          <p:cNvPr id="14" name="Text 7"/>
          <p:cNvSpPr/>
          <p:nvPr/>
        </p:nvSpPr>
        <p:spPr>
          <a:xfrm>
            <a:off x="1035946" y="5952226"/>
            <a:ext cx="603793" cy="6231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4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199" y="5441507"/>
            <a:ext cx="806540" cy="12904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97866" y="5441507"/>
            <a:ext cx="82417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развитие способности к принятию собственных решений — на основе уверенности в себе, осознанности нравственного выбора и приобретённого социального опыта, развитых навыков </a:t>
            </a:r>
            <a:r>
              <a:rPr lang="ru-RU" sz="2000" b="1" dirty="0" smtClean="0">
                <a:solidFill>
                  <a:srgbClr val="C00000"/>
                </a:solidFill>
              </a:rPr>
              <a:t>саморегуляции</a:t>
            </a:r>
            <a:r>
              <a:rPr lang="ru-RU" sz="2000" b="1" dirty="0" smtClean="0">
                <a:solidFill>
                  <a:srgbClr val="C00000"/>
                </a:solidFill>
              </a:rPr>
              <a:t> поведения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12357"/>
            <a:ext cx="14630400" cy="8229600"/>
          </a:xfrm>
          <a:prstGeom prst="rect">
            <a:avLst/>
          </a:prstGeom>
          <a:solidFill>
            <a:srgbClr val="F3F3FF">
              <a:alpha val="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741872" y="741872"/>
            <a:ext cx="13025886" cy="279118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t"/>
          <a:lstStyle/>
          <a:p>
            <a:pPr algn="ctr">
              <a:lnSpc>
                <a:spcPts val="5468"/>
              </a:lnSpc>
            </a:pPr>
            <a:r>
              <a:rPr lang="ru-RU" sz="4400" b="1" i="1" dirty="0" smtClean="0"/>
              <a:t>Базой, </a:t>
            </a:r>
          </a:p>
          <a:p>
            <a:pPr algn="ctr">
              <a:lnSpc>
                <a:spcPts val="5468"/>
              </a:lnSpc>
            </a:pPr>
            <a:r>
              <a:rPr lang="ru-RU" sz="4400" b="1" i="1" dirty="0" smtClean="0"/>
              <a:t>фундаментом развития социальных навыков</a:t>
            </a:r>
          </a:p>
          <a:p>
            <a:pPr algn="ctr">
              <a:lnSpc>
                <a:spcPts val="5468"/>
              </a:lnSpc>
            </a:pPr>
            <a:r>
              <a:rPr lang="ru-RU" sz="4400" b="1" i="1" dirty="0" smtClean="0"/>
              <a:t> у ребёнка служит развитие у него </a:t>
            </a:r>
          </a:p>
          <a:p>
            <a:pPr algn="ctr">
              <a:lnSpc>
                <a:spcPts val="5468"/>
              </a:lnSpc>
            </a:pPr>
            <a:r>
              <a:rPr lang="ru-RU" sz="4400" b="1" i="1" dirty="0" smtClean="0"/>
              <a:t>саморегуляции</a:t>
            </a:r>
            <a:r>
              <a:rPr lang="ru-RU" sz="4400" b="1" i="1" dirty="0" smtClean="0"/>
              <a:t> поведения.</a:t>
            </a:r>
            <a:endParaRPr lang="en-US" sz="4374" b="1" i="1" dirty="0"/>
          </a:p>
        </p:txBody>
      </p:sp>
      <p:sp>
        <p:nvSpPr>
          <p:cNvPr id="5" name="Text 2"/>
          <p:cNvSpPr/>
          <p:nvPr/>
        </p:nvSpPr>
        <p:spPr>
          <a:xfrm>
            <a:off x="2348389" y="3533061"/>
            <a:ext cx="4800124" cy="944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436"/>
              </a:lnSpc>
              <a:buNone/>
            </a:pPr>
            <a:endParaRPr lang="en-US" sz="7436" dirty="0"/>
          </a:p>
        </p:txBody>
      </p:sp>
      <p:sp>
        <p:nvSpPr>
          <p:cNvPr id="6" name="Text 3"/>
          <p:cNvSpPr/>
          <p:nvPr/>
        </p:nvSpPr>
        <p:spPr>
          <a:xfrm>
            <a:off x="3637478" y="475499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348389" y="5235416"/>
            <a:ext cx="480012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481768" y="3533061"/>
            <a:ext cx="4800124" cy="944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436"/>
              </a:lnSpc>
              <a:buNone/>
            </a:pPr>
            <a:endParaRPr lang="en-US" sz="7436" dirty="0"/>
          </a:p>
        </p:txBody>
      </p:sp>
      <p:sp>
        <p:nvSpPr>
          <p:cNvPr id="9" name="Text 6"/>
          <p:cNvSpPr/>
          <p:nvPr/>
        </p:nvSpPr>
        <p:spPr>
          <a:xfrm>
            <a:off x="8770858" y="475499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11927" y="4477346"/>
            <a:ext cx="10640291" cy="31371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48389" y="4754999"/>
            <a:ext cx="95388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chemeClr val="bg1"/>
                </a:solidFill>
              </a:rPr>
              <a:t>Саморегуляция</a:t>
            </a:r>
            <a:r>
              <a:rPr lang="ru-RU" sz="4000" b="1" dirty="0" smtClean="0">
                <a:solidFill>
                  <a:schemeClr val="bg1"/>
                </a:solidFill>
              </a:rPr>
              <a:t> — это процесс управления человеком собственными психологическими и физиологическими состояниями и поступками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12357"/>
            <a:ext cx="14630400" cy="8229600"/>
          </a:xfrm>
          <a:prstGeom prst="rect">
            <a:avLst/>
          </a:prstGeom>
          <a:solidFill>
            <a:srgbClr val="F3F3FF">
              <a:alpha val="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2348389" y="3533061"/>
            <a:ext cx="4800124" cy="944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436"/>
              </a:lnSpc>
              <a:buNone/>
            </a:pPr>
            <a:endParaRPr lang="en-US" sz="7436" dirty="0"/>
          </a:p>
        </p:txBody>
      </p:sp>
      <p:sp>
        <p:nvSpPr>
          <p:cNvPr id="6" name="Text 3"/>
          <p:cNvSpPr/>
          <p:nvPr/>
        </p:nvSpPr>
        <p:spPr>
          <a:xfrm>
            <a:off x="3637478" y="475499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348389" y="5235416"/>
            <a:ext cx="480012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481768" y="3533061"/>
            <a:ext cx="4800124" cy="944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436"/>
              </a:lnSpc>
              <a:buNone/>
            </a:pPr>
            <a:endParaRPr lang="en-US" sz="7436" dirty="0"/>
          </a:p>
        </p:txBody>
      </p:sp>
      <p:sp>
        <p:nvSpPr>
          <p:cNvPr id="9" name="Text 6"/>
          <p:cNvSpPr/>
          <p:nvPr/>
        </p:nvSpPr>
        <p:spPr>
          <a:xfrm>
            <a:off x="8770858" y="475499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52500" y="666750"/>
            <a:ext cx="12325349" cy="65722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 rot="10800000" flipV="1">
            <a:off x="1641601" y="1624311"/>
            <a:ext cx="1027453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способностью старшего дошкольника к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саморегуляции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понимают развитую способность, связанную с оценкой, организацией и накоплением личностного опыта, приобретаемого в процессе организации совместной с педагогом деятельности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506</Words>
  <Application>Microsoft Office PowerPoint</Application>
  <PresentationFormat>Произвольный</PresentationFormat>
  <Paragraphs>69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22</cp:revision>
  <dcterms:created xsi:type="dcterms:W3CDTF">2024-02-02T08:53:16Z</dcterms:created>
  <dcterms:modified xsi:type="dcterms:W3CDTF">2024-02-16T07:47:07Z</dcterms:modified>
</cp:coreProperties>
</file>