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8" r:id="rId2"/>
    <p:sldId id="271" r:id="rId3"/>
    <p:sldId id="270" r:id="rId4"/>
    <p:sldId id="272" r:id="rId5"/>
    <p:sldId id="274" r:id="rId6"/>
    <p:sldId id="269" r:id="rId7"/>
    <p:sldId id="276" r:id="rId8"/>
    <p:sldId id="282" r:id="rId9"/>
    <p:sldId id="293" r:id="rId10"/>
    <p:sldId id="310" r:id="rId11"/>
    <p:sldId id="299" r:id="rId12"/>
    <p:sldId id="300" r:id="rId13"/>
    <p:sldId id="298" r:id="rId14"/>
    <p:sldId id="302" r:id="rId15"/>
    <p:sldId id="301" r:id="rId16"/>
    <p:sldId id="297" r:id="rId17"/>
    <p:sldId id="296" r:id="rId18"/>
    <p:sldId id="304" r:id="rId19"/>
    <p:sldId id="303" r:id="rId20"/>
    <p:sldId id="305" r:id="rId21"/>
    <p:sldId id="306" r:id="rId22"/>
    <p:sldId id="314" r:id="rId23"/>
    <p:sldId id="312" r:id="rId24"/>
    <p:sldId id="313" r:id="rId25"/>
    <p:sldId id="28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3BC5C"/>
    <a:srgbClr val="6DA945"/>
    <a:srgbClr val="97C876"/>
    <a:srgbClr val="9ECB7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905" autoAdjust="0"/>
    <p:restoredTop sz="92979" autoAdjust="0"/>
  </p:normalViewPr>
  <p:slideViewPr>
    <p:cSldViewPr snapToGrid="0">
      <p:cViewPr varScale="1">
        <p:scale>
          <a:sx n="83" d="100"/>
          <a:sy n="83" d="100"/>
        </p:scale>
        <p:origin x="-84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7FCCA-A49B-483C-BC36-C16C6444B0A0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E2684-2585-41DF-90D1-232E11179B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568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DBB411-A993-4CFC-8FA0-3AD335535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7AC2CE2-4910-48AA-928A-7784C1897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8ED73B-6882-4E45-BC0B-66490CE7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1A0586-FFFC-47DB-8F37-BD5DCB23F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7B3177-BAF8-4D96-9E5C-D00C519C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153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0BFDAB-7BAF-4234-A1FC-9C4318A0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CE8B533-EA77-4FC8-849C-209C8ECDA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ED8657-1760-4335-AE41-8BD9EA2A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9B47FC-9169-4E6C-8012-0994FC7E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ABA41F-1A18-4A36-B14F-047E13FB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870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7760334-3A96-4F60-9BEB-16744D7A9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AA1B0FB-16D6-4112-9D5E-3230D9B1C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37CC96-395B-4232-9E55-75D43B6B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AA3866-B347-41E1-8691-44EAE2A2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818915-6E46-4174-904F-A665F09D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05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D24FF1-5991-4245-B83B-06B860C1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1E7075-037B-433C-B621-D9E183E41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51DD03-7188-4278-A737-3978EBD4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FDB600-E136-4168-ADB3-206B96BE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D728B3D-EC31-47A5-BD36-7C75F3F7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384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5F9410-E138-4E3C-9162-A5752189E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77CFADA-4C31-4BB4-B647-C8056A703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B0EB7B-297F-40B3-9ADA-785BA01C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F0D7DC-A695-40CC-B36D-01BBF9B3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FB1EFE-12BB-4F5E-8C49-BF11ADA28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38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C33818-428B-46ED-8D2E-21CA43997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C2C6A6-5EC2-44DA-A451-925291E30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22ADD1B-C033-438B-AEB9-1D0C69677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8D91A22-FB8E-4F8B-A35A-0DEB5F03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2A1882-FEDC-48A5-954A-AC71184DC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B83F47F-D1CB-456E-BE5C-D1D49011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367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53F0F8-7FA3-443F-BA39-CAB4BB3F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5348ADE-6866-4207-9B1F-D9D0A172A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4E9C3F5-8F53-4C10-B518-AE31FF86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9C75846-7A37-4328-9EB6-56DEE6A0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0B6C8F4-90DF-4D1C-A70E-00CCCF26B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E897B25-1568-402B-BC1A-1BA6384AF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D55F024-E45E-4980-85F0-05FC35CD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2D07A0B-B490-42CD-BE89-214773AE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804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C83BDD-8553-410C-936D-50AEB119F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1A752B8-F9FB-486E-898F-6EEBD95B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35A24FD-835B-45A5-BEFD-77C0E597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24DD160-FD19-4733-8D76-770B478B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49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4D54881-7677-4EC4-BDE3-2BF7AB7C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B889458-A39E-405D-8089-578721EB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84E59E6-4A13-43F3-87AA-24C3CC56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42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1F6354-9929-4BD6-92F0-CD9E64AA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DEC03-3CF6-4B92-ABB2-3AAD34D22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F31663B-4A51-4F97-BD22-E7741402E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11B9EE8-E0D9-4CB2-AEC2-F0A2CD282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36BFB68-C6A7-4F52-AF76-B5FD2B73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1279B65-8DA6-46A7-8AE9-132D0C70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443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034EDC-992C-4EE0-9B53-6F53D624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72B3AF-4004-4D68-BD38-5C12DA805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920B8A1-DCBE-489B-B1B8-3CB30890E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248651-0ED4-4215-9C5D-7CACEDD01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B406AC-61E5-464C-B6A7-AA6EA424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639D84-B47A-4094-9333-4E282B57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419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876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F3648-C84F-4E99-9FC8-DF6453A2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AD012C7-52AC-4239-ABF7-39354948E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C690D2-E75B-42B3-9049-391C93873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B9CBA-A399-46E5-B110-C67119DFBD91}" type="datetimeFigureOut">
              <a:rPr lang="ru-RU" smtClean="0"/>
              <a:pPr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10F5BF-AA04-45FD-AA3B-33B0EE326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33F3C2-6D36-4849-8AF3-F8AA07763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9D550-829F-4A31-AFDC-95B7ADC56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046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3.png"/><Relationship Id="rId4" Type="http://schemas.openxmlformats.org/officeDocument/2006/relationships/hyperlink" Target="https://www.maam.ru/obrazovanie/hudozhniki-konspekt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4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943" y="212188"/>
            <a:ext cx="11333395" cy="64988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0310" y="1805940"/>
            <a:ext cx="5840730" cy="2492990"/>
          </a:xfrm>
          <a:prstGeom prst="rect">
            <a:avLst/>
          </a:prstGeom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физическими свойствами предметов и явлений в опытно - экспериментальной деятельности детей старшего дошкольного возраста</a:t>
            </a:r>
            <a:r>
              <a:rPr lang="ru-RU" sz="2400" b="1" dirty="0">
                <a:solidFill>
                  <a:srgbClr val="C00000"/>
                </a:solidFill>
              </a:rPr>
              <a:t>».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E543D2-95EB-4E61-AC12-E96DEA4BA776}"/>
              </a:ext>
            </a:extLst>
          </p:cNvPr>
          <p:cNvSpPr txBox="1"/>
          <p:nvPr/>
        </p:nvSpPr>
        <p:spPr>
          <a:xfrm>
            <a:off x="420943" y="96368"/>
            <a:ext cx="1160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образовательное автономное учреждение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развития ребенка- детский сад №113" г. Орска.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6353090" y="2995836"/>
            <a:ext cx="3029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alt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Выполнила</a:t>
            </a:r>
            <a:r>
              <a:rPr lang="ru-RU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ru-RU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воспитатель </a:t>
            </a:r>
            <a:endParaRPr lang="ru-RU" altLang="en-US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Байдагулова</a:t>
            </a:r>
            <a:r>
              <a:rPr lang="ru-RU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У. 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44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10965159" y="5996171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10</a:t>
            </a:r>
            <a:endParaRPr lang="ru-RU" b="1" dirty="0">
              <a:solidFill>
                <a:srgbClr val="7030A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05102" y="530679"/>
            <a:ext cx="10744200" cy="5870121"/>
            <a:chOff x="1005102" y="530679"/>
            <a:chExt cx="10744200" cy="587012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005102" y="530679"/>
              <a:ext cx="10744200" cy="58701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95754" y="773722"/>
              <a:ext cx="1011701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Воспитанник МДОАУ №113 </a:t>
              </a: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Ежков Тимофей участвовал в городском конкурсе "Я - исследователь" с проектом "Тема: «Доисторическая </a:t>
              </a:r>
              <a:r>
                <a:rPr lang="ru-RU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жизнь, Оренбургского </a:t>
              </a: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края».</a:t>
              </a:r>
            </a:p>
            <a:p>
              <a:r>
                <a:rPr lang="ru-RU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Вместе с мамой Христиной Олеговной , с папой Иваном Владимировичем и сестрой.</a:t>
              </a:r>
            </a:p>
            <a:p>
              <a:r>
                <a:rPr lang="ru-RU" altLang="zh-CN" sz="1600" dirty="0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Ездили </a:t>
              </a:r>
              <a:r>
                <a:rPr lang="en-US" altLang="zh-CN" sz="1600" dirty="0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в </a:t>
              </a:r>
              <a:r>
                <a:rPr lang="en-US" altLang="zh-CN" sz="1600" dirty="0" err="1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Гайском</a:t>
              </a:r>
              <a:r>
                <a:rPr lang="en-US" altLang="zh-CN" sz="1600" dirty="0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altLang="zh-CN" sz="1600" dirty="0" err="1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районе</a:t>
              </a:r>
              <a:r>
                <a:rPr lang="en-US" altLang="zh-CN" sz="1600" dirty="0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, </a:t>
              </a:r>
              <a:r>
                <a:rPr lang="en-US" altLang="zh-CN" sz="1600" dirty="0" err="1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близ</a:t>
              </a:r>
              <a:r>
                <a:rPr lang="en-US" altLang="zh-CN" sz="1600" dirty="0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altLang="zh-CN" sz="1600" dirty="0" err="1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деревни</a:t>
              </a:r>
              <a:r>
                <a:rPr lang="en-US" altLang="zh-CN" sz="1600" dirty="0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altLang="zh-CN" sz="1600" dirty="0" err="1" smtClean="0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Ижберда</a:t>
              </a:r>
              <a:r>
                <a:rPr lang="ru-RU" altLang="zh-CN" sz="1600" dirty="0" smtClean="0">
                  <a:solidFill>
                    <a:srgbClr val="0070C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.</a:t>
              </a:r>
              <a:endPara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图片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7369">
              <a:off x="4751873" y="1915855"/>
              <a:ext cx="3137691" cy="2394615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pic>
        <p:pic>
          <p:nvPicPr>
            <p:cNvPr id="5" name="图片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73471" y="4153637"/>
              <a:ext cx="3091688" cy="2091135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pic>
        <p:pic>
          <p:nvPicPr>
            <p:cNvPr id="18" name="图片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7453" y="1652954"/>
              <a:ext cx="2778413" cy="2419445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pic>
        <p:pic>
          <p:nvPicPr>
            <p:cNvPr id="9" name="图片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7390" y="1912495"/>
              <a:ext cx="3254213" cy="3975429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pic>
        <p:pic>
          <p:nvPicPr>
            <p:cNvPr id="10" name="图片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52837" y="4400319"/>
              <a:ext cx="2759400" cy="1913993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pic>
      </p:grpSp>
    </p:spTree>
    <p:extLst>
      <p:ext uri="{BB962C8B-B14F-4D97-AF65-F5344CB8AC3E}">
        <p14:creationId xmlns:p14="http://schemas.microsoft.com/office/powerpoint/2010/main" xmlns="" val="674920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49036" y="582183"/>
            <a:ext cx="11497156" cy="6177197"/>
            <a:chOff x="449036" y="582183"/>
            <a:chExt cx="11497156" cy="6177197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49036" y="582183"/>
              <a:ext cx="11242430" cy="6025661"/>
              <a:chOff x="351064" y="402568"/>
              <a:chExt cx="11242430" cy="6025661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351064" y="402568"/>
                <a:ext cx="11242430" cy="60256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ru-RU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92274" y="612321"/>
                <a:ext cx="4967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«Песок и его свойства»</a:t>
                </a:r>
              </a:p>
            </p:txBody>
          </p: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21504" y="612322"/>
                <a:ext cx="2963454" cy="2651540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386031" y="3415398"/>
                <a:ext cx="3521204" cy="2528201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01676" y="2555982"/>
                <a:ext cx="4523843" cy="3387617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 flipV="1">
                <a:off x="9145470" y="3771899"/>
                <a:ext cx="2173313" cy="1998608"/>
              </a:xfrm>
              <a:prstGeom prst="rect">
                <a:avLst/>
              </a:prstGeom>
            </p:spPr>
          </p:pic>
        </p:grpSp>
        <p:sp>
          <p:nvSpPr>
            <p:cNvPr id="11" name="Горизонтальный свиток 10"/>
            <p:cNvSpPr/>
            <p:nvPr/>
          </p:nvSpPr>
          <p:spPr>
            <a:xfrm>
              <a:off x="11162049" y="5950122"/>
              <a:ext cx="784143" cy="809258"/>
            </a:xfrm>
            <a:prstGeom prst="horizontalScroll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7030A0"/>
                  </a:solidFill>
                </a:rPr>
                <a:t>11</a:t>
              </a:r>
              <a:endParaRPr lang="ru-RU" b="1" dirty="0">
                <a:solidFill>
                  <a:srgbClr val="7030A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59279" y="1296372"/>
              <a:ext cx="575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Опыт №1 «Слепить фигурку из мокрого и сухого песка</a:t>
              </a:r>
              <a:r>
                <a:rPr lang="ru-RU" sz="1600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»</a:t>
              </a:r>
              <a:endPara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r>
                <a:rPr lang="ru-RU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№ 2 «Песок – сыпучий ,рассыпчатый, рыхлый». </a:t>
              </a:r>
            </a:p>
            <a:p>
              <a:r>
                <a:rPr lang="ru-RU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№ 3 «Что какое песок, из чего он состоит?» </a:t>
              </a:r>
              <a:endPara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 № 4 «Песок может двигаться». </a:t>
              </a:r>
            </a:p>
          </p:txBody>
        </p:sp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442" y="1015046"/>
              <a:ext cx="2274656" cy="2852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088167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11152044" y="5927271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12</a:t>
            </a:r>
            <a:endParaRPr lang="ru-RU" b="1" dirty="0">
              <a:solidFill>
                <a:srgbClr val="7030A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79479" y="424253"/>
            <a:ext cx="10744200" cy="5984421"/>
            <a:chOff x="579479" y="424253"/>
            <a:chExt cx="10744200" cy="598442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79479" y="424253"/>
              <a:ext cx="10744200" cy="5984421"/>
              <a:chOff x="399680" y="506186"/>
              <a:chExt cx="10744200" cy="5984421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399680" y="506186"/>
                <a:ext cx="10744200" cy="598442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768178" y="559516"/>
                <a:ext cx="56307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Свойства глины</a:t>
                </a:r>
                <a:endPara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" name="Рисунок 3" descr="C:\Users\admin\AppData\Local\Microsoft\Windows\INetCache\Content.Word\IMG_20200128_102100.jpg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4655" y="2918918"/>
                <a:ext cx="2699649" cy="32876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Рисунок 4" descr="C:\Users\admin\AppData\Local\Microsoft\Windows\INetCache\Content.Word\IMG_20200304_130742.jp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178" y="2918919"/>
                <a:ext cx="2777390" cy="33551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Прямоугольник 6"/>
              <p:cNvSpPr/>
              <p:nvPr/>
            </p:nvSpPr>
            <p:spPr>
              <a:xfrm>
                <a:off x="605647" y="972887"/>
                <a:ext cx="7158589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 Опыт </a:t>
                </a:r>
                <a:r>
                  <a:rPr lang="ru-RU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«Из чего состоит глина</a:t>
                </a:r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».</a:t>
                </a:r>
              </a:p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Опыт «Сухая глина».</a:t>
                </a:r>
              </a:p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Опыт «Мокрая глина».</a:t>
                </a:r>
              </a:p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Опыт «</a:t>
                </a:r>
                <a:r>
                  <a:rPr lang="ru-RU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«Пропускает ли глина воду»</a:t>
                </a:r>
                <a:r>
                  <a:rPr lang="ru-RU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Опыт «Хрупкая </a:t>
                </a:r>
                <a:r>
                  <a:rPr lang="ru-RU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глина»</a:t>
                </a:r>
                <a:r>
                  <a:rPr lang="ru-RU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6. Опыт «Отличия </a:t>
                </a:r>
                <a:r>
                  <a:rPr lang="ru-RU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сырой и сухой глины»</a:t>
                </a:r>
                <a:r>
                  <a:rPr lang="ru-RU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 Опыт «Сохраняет </a:t>
                </a:r>
                <a:r>
                  <a:rPr lang="ru-RU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ли глина форму»</a:t>
                </a:r>
                <a:r>
                  <a:rPr lang="ru-RU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 flipH="1">
              <a:off x="5545015" y="579665"/>
              <a:ext cx="560702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333333"/>
                  </a:solidFill>
                  <a:latin typeface="YS Text"/>
                </a:rPr>
                <a:t> </a:t>
              </a:r>
              <a:r>
                <a:rPr lang="ru-RU" sz="2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Свойства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2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пластилина</a:t>
              </a:r>
            </a:p>
            <a:p>
              <a:r>
                <a:rPr lang="ru-RU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пластичность, водонепроницаемость, изменение цвета при смешивании и нерастворимость в воде.</a:t>
              </a:r>
            </a:p>
          </p:txBody>
        </p:sp>
        <p:pic>
          <p:nvPicPr>
            <p:cNvPr id="12" name="Объект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94873" y="1589699"/>
              <a:ext cx="2017660" cy="2336780"/>
            </a:xfrm>
            <a:prstGeom prst="rect">
              <a:avLst/>
            </a:prstGeom>
          </p:spPr>
        </p:pic>
        <p:pic>
          <p:nvPicPr>
            <p:cNvPr id="13" name="Объект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84936" y="1538446"/>
              <a:ext cx="2028605" cy="233678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4554" y="4051576"/>
              <a:ext cx="3892061" cy="2129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27000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624599" y="525034"/>
            <a:ext cx="11242430" cy="6025661"/>
            <a:chOff x="624599" y="525034"/>
            <a:chExt cx="11242430" cy="602566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24599" y="525034"/>
              <a:ext cx="11242430" cy="602566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buSzPts val="1000"/>
                <a:tabLst>
                  <a:tab pos="457200" algn="l"/>
                </a:tabLst>
                <a:defRPr/>
              </a:pPr>
              <a:endPara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10393" y="636815"/>
              <a:ext cx="47354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«Снег и его свойства</a:t>
              </a:r>
              <a:r>
                <a:rPr lang="ru-RU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!»</a:t>
              </a:r>
              <a:endPara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2400" b="1" i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«Волшебный </a:t>
              </a:r>
              <a:r>
                <a:rPr lang="ru-RU" sz="2400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снег»</a:t>
              </a:r>
              <a:endPara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65425" y="718457"/>
              <a:ext cx="3895153" cy="265514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58482" y="1673001"/>
              <a:ext cx="2754739" cy="223078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9401" y="1449227"/>
              <a:ext cx="3676024" cy="335968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69627" y="3373598"/>
              <a:ext cx="4016237" cy="28706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flipH="1">
              <a:off x="7378560" y="4443047"/>
              <a:ext cx="3700375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b="1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После </a:t>
              </a:r>
              <a:r>
                <a:rPr lang="ru-RU" sz="16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обильного снегопада пройдемся по снегу. На нём Мы увидим следы. Услышим звук, скрип снега.</a:t>
              </a: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856" y="4808913"/>
              <a:ext cx="2731477" cy="154804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84172" y="4860633"/>
              <a:ext cx="2731477" cy="16095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3856" y="2367643"/>
              <a:ext cx="291936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ru-RU" sz="1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b="1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Снег </a:t>
              </a:r>
              <a:r>
                <a:rPr lang="ru-RU" sz="16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белого цвета, непрозрачный, рыхлый, холодный.</a:t>
              </a:r>
            </a:p>
          </p:txBody>
        </p:sp>
      </p:grpSp>
      <p:sp>
        <p:nvSpPr>
          <p:cNvPr id="15" name="Горизонтальный свиток 14"/>
          <p:cNvSpPr/>
          <p:nvPr/>
        </p:nvSpPr>
        <p:spPr>
          <a:xfrm>
            <a:off x="11299000" y="5943600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13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580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865414" y="272554"/>
            <a:ext cx="10482943" cy="6304118"/>
            <a:chOff x="865414" y="272554"/>
            <a:chExt cx="10482943" cy="630411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65414" y="518773"/>
              <a:ext cx="10482943" cy="60578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i="1" dirty="0" smtClean="0"/>
                <a:t> </a:t>
              </a:r>
              <a:endParaRPr lang="ru-RU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 rot="10800000" flipV="1">
              <a:off x="1420586" y="272554"/>
              <a:ext cx="386507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800" b="1" i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Вода и её свойства.</a:t>
              </a:r>
              <a:endParaRPr lang="ru-RU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93983" y="1334141"/>
              <a:ext cx="4435641" cy="391550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79882" y="749607"/>
              <a:ext cx="2315273" cy="226696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40098" y="2847499"/>
              <a:ext cx="2348818" cy="16959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40836" y="932567"/>
              <a:ext cx="2546101" cy="1833241"/>
            </a:xfrm>
            <a:prstGeom prst="rect">
              <a:avLst/>
            </a:prstGeom>
          </p:spPr>
        </p:pic>
        <p:pic>
          <p:nvPicPr>
            <p:cNvPr id="9" name="Объект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09671" y="3078972"/>
              <a:ext cx="2641425" cy="1981069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106730" y="3780064"/>
              <a:ext cx="510579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 smtClean="0">
                <a:solidFill>
                  <a:srgbClr val="007AD0"/>
                </a:solidFill>
                <a:latin typeface="Arial" panose="020B0604020202020204" pitchFamily="34" charset="0"/>
              </a:endParaRPr>
            </a:p>
            <a:p>
              <a:endParaRPr lang="ru-RU" dirty="0" smtClean="0">
                <a:solidFill>
                  <a:srgbClr val="007AD0"/>
                </a:solidFill>
                <a:latin typeface="Arial" panose="020B0604020202020204" pitchFamily="34" charset="0"/>
              </a:endParaRPr>
            </a:p>
            <a:p>
              <a:endParaRPr lang="ru-RU" sz="1600" b="1" dirty="0" smtClean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Игра-эксперимент </a:t>
              </a: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с водой "Тонет - не тонет"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32192" y="4607900"/>
              <a:ext cx="2293516" cy="1720137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 flipH="1">
              <a:off x="8309671" y="3982997"/>
              <a:ext cx="29733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Вода </a:t>
              </a:r>
              <a:r>
                <a: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имеет </a:t>
              </a:r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форму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6730" y="5143246"/>
              <a:ext cx="2403520" cy="124468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30035" y="5143246"/>
              <a:ext cx="2272402" cy="117678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1321" y="5359939"/>
              <a:ext cx="2272402" cy="1176780"/>
            </a:xfrm>
            <a:prstGeom prst="rect">
              <a:avLst/>
            </a:prstGeom>
          </p:spPr>
        </p:pic>
      </p:grpSp>
      <p:sp>
        <p:nvSpPr>
          <p:cNvPr id="18" name="Горизонтальный свиток 17"/>
          <p:cNvSpPr/>
          <p:nvPr/>
        </p:nvSpPr>
        <p:spPr>
          <a:xfrm>
            <a:off x="11117987" y="5948329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14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4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Горизонтальный свиток 16"/>
          <p:cNvSpPr/>
          <p:nvPr/>
        </p:nvSpPr>
        <p:spPr>
          <a:xfrm>
            <a:off x="11186451" y="5899277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1</a:t>
            </a:r>
            <a:r>
              <a:rPr lang="ru-RU" b="1" dirty="0" smtClean="0">
                <a:solidFill>
                  <a:srgbClr val="7030A0"/>
                </a:solidFill>
              </a:rPr>
              <a:t>5</a:t>
            </a:r>
            <a:endParaRPr lang="ru-RU" b="1" dirty="0">
              <a:solidFill>
                <a:srgbClr val="7030A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49210" y="428938"/>
            <a:ext cx="10744199" cy="6057899"/>
            <a:chOff x="649210" y="428938"/>
            <a:chExt cx="10744199" cy="6057899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649210" y="428938"/>
              <a:ext cx="10744199" cy="6057899"/>
              <a:chOff x="481691" y="530679"/>
              <a:chExt cx="10482943" cy="6057899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481691" y="530679"/>
                <a:ext cx="10482943" cy="60578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ru-RU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Вывод: Звук –это колебательное движение.</a:t>
                </a:r>
                <a:endPara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1167493" y="530679"/>
                <a:ext cx="9443950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ru-RU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</a:t>
                </a:r>
                <a:r>
                  <a:rPr lang="ru-RU" sz="28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«Почему всё звучит и можно ли увидеть звук?»</a:t>
                </a:r>
                <a:r>
                  <a:rPr lang="ru-RU" sz="2800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</a:p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Опыты </a:t>
                </a:r>
                <a:r>
                  <a:rPr lang="ru-RU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помогают изучить свойства </a:t>
                </a:r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звука: его</a:t>
                </a:r>
                <a:r>
                  <a:rPr lang="ru-RU" sz="1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возникновение, усиление, ослабление и распространение в разных средах. </a:t>
                </a:r>
                <a:endParaRPr lang="ru-RU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3105" y="1675765"/>
                <a:ext cx="3848396" cy="3228883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445731" y="3290207"/>
                <a:ext cx="267220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«Колебание струны»</a:t>
                </a:r>
                <a:endPara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660366" y="4088808"/>
                <a:ext cx="506279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sz="1400" u="sng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Вывод</a:t>
                </a:r>
                <a:r>
                  <a:rPr lang="ru-RU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Звук –это колебательное движение.</a:t>
                </a:r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31817" y="3009342"/>
                <a:ext cx="1670679" cy="1773384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781374" y="1365496"/>
                <a:ext cx="2829253" cy="3228883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555508" y="1440851"/>
                <a:ext cx="1256114" cy="2647957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685078" y="1394901"/>
                <a:ext cx="1664083" cy="183267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 rot="10800000" flipH="1" flipV="1">
                <a:off x="5488258" y="4819249"/>
                <a:ext cx="51231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Вывод: Сам звук мы невидим, но звуковые волны заставляют предметы двигаться.</a:t>
                </a:r>
                <a:endParaRPr lang="ru-RU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9785" y="5420174"/>
                <a:ext cx="1648467" cy="1021710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67493" y="5528083"/>
                <a:ext cx="1495968" cy="888851"/>
              </a:xfrm>
              <a:prstGeom prst="rect">
                <a:avLst/>
              </a:prstGeom>
            </p:spPr>
          </p:pic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45426" y="5365269"/>
              <a:ext cx="1534649" cy="928038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9126" y="5228215"/>
              <a:ext cx="2081318" cy="1258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3683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313840"/>
            <a:ext cx="11832236" cy="6025661"/>
            <a:chOff x="-17468" y="378076"/>
            <a:chExt cx="11832236" cy="602566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72338" y="378076"/>
              <a:ext cx="11242430" cy="602566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  <a:defRPr/>
              </a:pPr>
              <a:endPara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  <a:defRPr/>
              </a:pPr>
              <a:endPara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  <a:defRPr/>
              </a:pPr>
              <a:endPara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  <a:defRPr/>
              </a:pPr>
              <a:endPara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  <a:defRPr/>
              </a:pPr>
              <a:endPara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  <a:defRPr/>
              </a:pPr>
              <a:endPara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tabLst>
                  <a:tab pos="457200" algn="l"/>
                </a:tabLst>
                <a:defRPr/>
              </a:pPr>
              <a:endPara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14600" y="84908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7468" y="605962"/>
              <a:ext cx="11547231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Опыты с растениями, чтобы изучить разные процессы: </a:t>
              </a:r>
              <a:endPara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28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дыхание</a:t>
              </a:r>
              <a:r>
                <a:rPr lang="ru-RU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питание, размножение или испарение </a:t>
              </a:r>
              <a:r>
                <a:rPr lang="ru-RU" sz="28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влаги</a:t>
              </a:r>
            </a:p>
            <a:p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Эксперимент </a:t>
              </a:r>
              <a:r>
                <a:rPr lang="ru-RU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«Зачем растениям свет</a:t>
              </a:r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?»</a:t>
              </a:r>
            </a:p>
            <a:p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Эксперимент </a:t>
              </a:r>
              <a:r>
                <a:rPr lang="ru-RU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«Как появляются растения</a:t>
              </a:r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?»</a:t>
              </a:r>
            </a:p>
            <a:p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Эксперимент </a:t>
              </a:r>
              <a:r>
                <a:rPr lang="ru-RU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«Какие птицы умеют плавать</a:t>
              </a:r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?»</a:t>
              </a:r>
            </a:p>
            <a:p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Эксперимент </a:t>
              </a:r>
              <a:r>
                <a:rPr lang="ru-RU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«Как с гуся вода</a:t>
              </a:r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?»</a:t>
              </a:r>
            </a:p>
            <a:p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Эксперимент </a:t>
              </a:r>
              <a:r>
                <a:rPr lang="ru-RU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«Как образуется тень» (на </a:t>
              </a:r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улице)</a:t>
              </a:r>
            </a:p>
            <a:p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Эксперимент 6 «Почему все предметы падают </a:t>
              </a:r>
            </a:p>
            <a:p>
              <a:r>
                <a:rPr lang="ru-RU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на землю?» (на улице)</a:t>
              </a:r>
            </a:p>
            <a:p>
              <a:endPara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40607" y="3312196"/>
              <a:ext cx="4288132" cy="277665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94902" y="1569051"/>
              <a:ext cx="2819610" cy="3426460"/>
            </a:xfrm>
            <a:prstGeom prst="rect">
              <a:avLst/>
            </a:prstGeom>
          </p:spPr>
        </p:pic>
      </p:grpSp>
      <p:sp>
        <p:nvSpPr>
          <p:cNvPr id="19" name="Горизонтальный свиток 18"/>
          <p:cNvSpPr/>
          <p:nvPr/>
        </p:nvSpPr>
        <p:spPr>
          <a:xfrm>
            <a:off x="11092716" y="5850262"/>
            <a:ext cx="816800" cy="833751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</a:t>
            </a:r>
            <a:r>
              <a:rPr lang="en-US" b="1" dirty="0" smtClean="0">
                <a:solidFill>
                  <a:srgbClr val="7030A0"/>
                </a:solidFill>
              </a:rPr>
              <a:t>6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477" y="4955768"/>
            <a:ext cx="2348059" cy="12816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738" y="5046737"/>
            <a:ext cx="2568087" cy="1329903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2149" y="1666512"/>
            <a:ext cx="2332941" cy="332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9562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611412" y="415463"/>
            <a:ext cx="11367746" cy="6442537"/>
            <a:chOff x="646582" y="314491"/>
            <a:chExt cx="11367746" cy="644253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46582" y="314491"/>
              <a:ext cx="11242430" cy="6025661"/>
              <a:chOff x="646582" y="314491"/>
              <a:chExt cx="11242430" cy="6025661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646582" y="314491"/>
                <a:ext cx="11242430" cy="60256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lvl="1">
                  <a:buSzPts val="1000"/>
                  <a:tabLst>
                    <a:tab pos="457200" algn="l"/>
                  </a:tabLst>
                  <a:defRPr/>
                </a:pPr>
                <a:endParaRPr lang="ru-RU" sz="1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118507" y="800100"/>
                <a:ext cx="44483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«Камни и его свойства»</a:t>
                </a:r>
                <a:endParaRPr lang="ru-R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801964" y="548065"/>
                <a:ext cx="5733544" cy="3310943"/>
              </a:xfrm>
              <a:prstGeom prst="rect">
                <a:avLst/>
              </a:prstGeom>
            </p:spPr>
          </p:pic>
          <p:pic>
            <p:nvPicPr>
              <p:cNvPr id="5" name="Объект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801964" y="3863696"/>
                <a:ext cx="5733544" cy="2376129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18506" y="3122875"/>
                <a:ext cx="4596948" cy="2224504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8506" y="5347379"/>
                <a:ext cx="1716243" cy="892446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0917" y="5347379"/>
                <a:ext cx="1719221" cy="896190"/>
              </a:xfrm>
              <a:prstGeom prst="rect">
                <a:avLst/>
              </a:prstGeom>
            </p:spPr>
          </p:pic>
        </p:grpSp>
        <p:sp>
          <p:nvSpPr>
            <p:cNvPr id="11" name="Горизонтальный свиток 10"/>
            <p:cNvSpPr/>
            <p:nvPr/>
          </p:nvSpPr>
          <p:spPr>
            <a:xfrm>
              <a:off x="11197528" y="5923277"/>
              <a:ext cx="816800" cy="833751"/>
            </a:xfrm>
            <a:prstGeom prst="horizontalScroll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7030A0"/>
                  </a:solidFill>
                </a:rPr>
                <a:t>1</a:t>
              </a:r>
              <a:r>
                <a:rPr lang="ru-RU" b="1" dirty="0">
                  <a:solidFill>
                    <a:srgbClr val="7030A0"/>
                  </a:solidFill>
                </a:rPr>
                <a:t>8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2677" y="1395046"/>
            <a:ext cx="4997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SzPts val="1000"/>
              <a:tabLst>
                <a:tab pos="4572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Опыт № 1. Определение цвета и формы. </a:t>
            </a: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Опыт № 2. Определение размера. </a:t>
            </a: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Опыт № 3. Определение характера поверхности. </a:t>
            </a: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Опыт № 4. Рассматривание камней через лупу. </a:t>
            </a: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(Опыт № 5. Определение веса. </a:t>
            </a: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Опыт № 6: Определение температуры.</a:t>
            </a: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Опыт № 7. Плавучесть. </a:t>
            </a:r>
          </a:p>
          <a:p>
            <a:pPr lvl="0">
              <a:buSzPts val="1000"/>
              <a:tabLst>
                <a:tab pos="457200" algn="l"/>
              </a:tabLst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906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 descr="C:\Users\admin\Desktop\%D0%9F%D0%B8%D1%81%D1%8C%D0%BC%D0%BE %C2%AB(%D0%91%D0%B5%D0%B7 %D1%82%D0%B5%D0%BC%D1%8B)%C2%BB %E2%80%94 ulmekenbaydagulova@gmail.com %E2%80%94 %D0%AF%D0%BD%D0%B4%D0%B5%D0%BA%D1%81 %D0%9F%D0%BE%D1%87%D1%82%D0%B0_files\1772813768651(2).jpg"/>
          <p:cNvSpPr>
            <a:spLocks noChangeAspect="1" noChangeArrowheads="1"/>
          </p:cNvSpPr>
          <p:nvPr/>
        </p:nvSpPr>
        <p:spPr bwMode="auto">
          <a:xfrm>
            <a:off x="1952272" y="92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68215" y="677964"/>
            <a:ext cx="11414928" cy="6074894"/>
            <a:chOff x="668215" y="677964"/>
            <a:chExt cx="11414928" cy="6074894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668215" y="677964"/>
              <a:ext cx="11242430" cy="6025661"/>
              <a:chOff x="668215" y="677964"/>
              <a:chExt cx="11242430" cy="6025661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668215" y="677964"/>
                <a:ext cx="11242430" cy="6025661"/>
                <a:chOff x="741694" y="467740"/>
                <a:chExt cx="11242430" cy="6025661"/>
              </a:xfrm>
            </p:grpSpPr>
            <p:sp>
              <p:nvSpPr>
                <p:cNvPr id="3" name="Прямоугольник 2"/>
                <p:cNvSpPr/>
                <p:nvPr/>
              </p:nvSpPr>
              <p:spPr>
                <a:xfrm>
                  <a:off x="741694" y="467740"/>
                  <a:ext cx="11242430" cy="602566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lvl="0">
                    <a:buSzPts val="1000"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:endPara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lvl="0">
                    <a:buSzPts val="1000"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:endPara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lvl="0">
                    <a:buSzPts val="1000"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:endPara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lvl="0">
                    <a:buSzPts val="1000"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:endPara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lvl="0">
                    <a:buSzPts val="1000"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:endPara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lvl="0">
                    <a:buSzPts val="1000"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:endPara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 lvl="0">
                    <a:buSzPts val="1000"/>
                    <a:tabLst>
                      <a:tab pos="457200" algn="l"/>
                    </a:tabLst>
                    <a:defRPr/>
                  </a:pPr>
                  <a:endPara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2514600" y="849086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H="1">
                  <a:off x="8719456" y="3890771"/>
                  <a:ext cx="2579916" cy="2046711"/>
                </a:xfrm>
                <a:prstGeom prst="rect">
                  <a:avLst/>
                </a:prstGeom>
              </p:spPr>
            </p:pic>
          </p:grpSp>
          <p:sp>
            <p:nvSpPr>
              <p:cNvPr id="13" name="Прямоугольник 12"/>
              <p:cNvSpPr/>
              <p:nvPr/>
            </p:nvSpPr>
            <p:spPr>
              <a:xfrm rot="10800000" flipV="1">
                <a:off x="668215" y="677965"/>
                <a:ext cx="710880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"Свойства воздуха"</a:t>
                </a:r>
                <a:endParaRPr lang="ru-RU" sz="2800" b="1" i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04772" y="1314370"/>
                <a:ext cx="2704601" cy="4239308"/>
              </a:xfrm>
              <a:prstGeom prst="rect">
                <a:avLst/>
              </a:prstGeom>
            </p:spPr>
          </p:pic>
          <p:sp>
            <p:nvSpPr>
              <p:cNvPr id="16" name="Прямоугольник 15"/>
              <p:cNvSpPr/>
              <p:nvPr/>
            </p:nvSpPr>
            <p:spPr>
              <a:xfrm rot="10800000" flipV="1">
                <a:off x="668215" y="3463788"/>
                <a:ext cx="3260426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</a:t>
                </a:r>
                <a:r>
                  <a:rPr lang="ru-RU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Что в воздушном шарике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?»</a:t>
                </a:r>
              </a:p>
              <a:p>
                <a:pPr marL="342900" indent="-342900">
                  <a:buAutoNum type="arabicPeriod"/>
                </a:pPr>
                <a:r>
                  <a:rPr lang="ru-RU" sz="1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Воздух </a:t>
                </a:r>
                <a:r>
                  <a:rPr lang="ru-RU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не имеет 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запаха</a:t>
                </a:r>
                <a:r>
                  <a:rPr lang="ru-RU" sz="1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indent="-342900">
                  <a:buAutoNum type="arabicPeriod"/>
                </a:pPr>
                <a:r>
                  <a:rPr lang="ru-RU" sz="1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Воздух не имеет цвета.</a:t>
                </a:r>
                <a:endPara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700134" y="939574"/>
                <a:ext cx="3165976" cy="2943661"/>
              </a:xfrm>
              <a:prstGeom prst="rect">
                <a:avLst/>
              </a:prstGeom>
            </p:spPr>
          </p:pic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1363" y="4077570"/>
                <a:ext cx="4043065" cy="1866030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62201" y="888304"/>
                <a:ext cx="3364038" cy="299493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4336096" y="3110593"/>
                <a:ext cx="27826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 smtClean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  <a:p>
                <a:r>
                  <a:rPr lang="ru-RU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2.</a:t>
                </a:r>
                <a:r>
                  <a:rPr lang="ru-RU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 </a:t>
                </a:r>
                <a:r>
                  <a:rPr lang="ru-RU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Воздух движется</a:t>
                </a:r>
                <a:r>
                  <a:rPr lang="ru-RU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009225" y="5184346"/>
                <a:ext cx="34671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 smtClean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  <a:p>
                <a:r>
                  <a:rPr lang="ru-RU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ru-RU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. </a:t>
                </a:r>
                <a:r>
                  <a:rPr lang="ru-RU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Воздух легче воды</a:t>
                </a:r>
                <a:r>
                  <a:rPr lang="ru-RU" dirty="0">
                    <a:solidFill>
                      <a:srgbClr val="111111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81842" y="5464334"/>
                <a:ext cx="2188937" cy="896190"/>
              </a:xfrm>
              <a:prstGeom prst="rect">
                <a:avLst/>
              </a:prstGeom>
            </p:spPr>
          </p:pic>
        </p:grpSp>
        <p:sp>
          <p:nvSpPr>
            <p:cNvPr id="17" name="Горизонтальный свиток 16"/>
            <p:cNvSpPr/>
            <p:nvPr/>
          </p:nvSpPr>
          <p:spPr>
            <a:xfrm>
              <a:off x="11299000" y="5943600"/>
              <a:ext cx="784143" cy="809258"/>
            </a:xfrm>
            <a:prstGeom prst="horizontalScroll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7030A0"/>
                  </a:solidFill>
                </a:rPr>
                <a:t>17</a:t>
              </a:r>
              <a:endParaRPr lang="ru-RU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90412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11299000" y="5943600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19</a:t>
            </a:r>
            <a:endParaRPr lang="ru-RU" b="1" dirty="0">
              <a:solidFill>
                <a:srgbClr val="7030A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32757" y="620485"/>
            <a:ext cx="10752364" cy="5780314"/>
            <a:chOff x="832757" y="620485"/>
            <a:chExt cx="10752364" cy="578031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32757" y="620485"/>
              <a:ext cx="10752364" cy="578031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14400" y="677636"/>
              <a:ext cx="10384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«У всех явлений одна и та же причина </a:t>
              </a:r>
              <a:r>
                <a:rPr lang="ru-RU" sz="2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— 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притяжение Земли»</a:t>
              </a:r>
              <a:r>
                <a:rPr lang="ru-RU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 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4628" y="1631743"/>
              <a:ext cx="3271746" cy="3657821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1396093" y="1631744"/>
              <a:ext cx="3434150" cy="4426156"/>
              <a:chOff x="7220927" y="3467761"/>
              <a:chExt cx="2588099" cy="3088136"/>
            </a:xfrm>
          </p:grpSpPr>
          <p:pic>
            <p:nvPicPr>
              <p:cNvPr id="6" name="Picture 4" descr="https://webattach.mail.yandex.net/message_part_real/1740481293014.jpg?exif_rotate=y&amp;no_disposition=y&amp;name=1740481293014.jpg&amp;sid=YWVzX3NpZDp7ImFlc0tleUlkIjoiMTc4IiwiaG1hY0tleUlkIjoiMTc4IiwiaXZCYXNlNjQiOiJOOGJGdHpUVmp3dDJGb2JQTGxyT3N3PT0iLCJzaWRCYXNlNjQiOiI0M0QvTnRuQWpROE1rcWMvSUZiUms0Skpxemc0UzF0R2gxdlFrQXd4Q2hHbXJmcWJKRW9RanBPYUtwWnVBSGV3R011V0EyVzZqVk9EUnhlRDdTSzh6VnRyTitNOWpIT2pBM3loT3VOTkpSY3JOSC9sajdmMmJVZzJUV1pMVm9STiIsImhtYWNCYXNlNjQiOiJmS1ptYStSZTBEeVQ1eDUxM1drZHVLVG45THBOUHduV2NWd1dKNlhWUzZFPSJ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0928" y="3467761"/>
                <a:ext cx="2588098" cy="306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Прямоугольник 6"/>
              <p:cNvSpPr/>
              <p:nvPr/>
            </p:nvSpPr>
            <p:spPr>
              <a:xfrm rot="10800000" flipV="1">
                <a:off x="7220927" y="3533761"/>
                <a:ext cx="2102684" cy="3022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ru-RU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Почему  </a:t>
                </a:r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мяч, выпущенный из Рук, падает вниз? </a:t>
                </a: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5760461" y="3105835"/>
              <a:ext cx="4029331" cy="2185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Почему 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прыгнувший вверх человек вскоре снова оказывается внизу?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3527" y="5636774"/>
              <a:ext cx="1423230" cy="74189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3329" y="5582899"/>
              <a:ext cx="1399250" cy="72939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1101" y="5408553"/>
              <a:ext cx="1719221" cy="89619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8250" y="5436612"/>
              <a:ext cx="1804928" cy="940867"/>
            </a:xfrm>
            <a:prstGeom prst="rect">
              <a:avLst/>
            </a:prstGeom>
          </p:spPr>
        </p:pic>
        <p:pic>
          <p:nvPicPr>
            <p:cNvPr id="18" name="Picture 2" descr="Picture backgroun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018" y="1726340"/>
              <a:ext cx="3018942" cy="3330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68894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11127068" y="5907819"/>
            <a:ext cx="807840" cy="846813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</a:t>
            </a:r>
            <a:endParaRPr lang="ru-RU" b="1" dirty="0">
              <a:solidFill>
                <a:srgbClr val="7030A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33426" y="389880"/>
            <a:ext cx="9925148" cy="6078239"/>
            <a:chOff x="1133426" y="389880"/>
            <a:chExt cx="9925148" cy="607823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3426" y="389880"/>
              <a:ext cx="9925148" cy="6078239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687542" y="1971924"/>
              <a:ext cx="703690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Экспериментирование </a:t>
              </a:r>
              <a:r>
                <a: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актуально для </a:t>
              </a:r>
              <a:r>
                <a:rPr lang="ru-RU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детей старшего  </a:t>
              </a:r>
              <a:r>
                <a: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дошкольного возраста</a:t>
              </a:r>
              <a:r>
                <a:rPr lang="ru-RU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как метод развития познавательной активности, любознательности и стремления к самостоятельному познанию. Это связано с особенностями возрастного периода: детям присуще наглядно-действенное и наглядно-образное мышление, и экспериментирование соответствует этим особенностям. 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687542" y="3228230"/>
              <a:ext cx="7116416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</a:t>
              </a:r>
            </a:p>
            <a:p>
              <a:r>
                <a:rPr lang="ru-RU" sz="1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Некоторые </a:t>
              </a:r>
              <a:r>
                <a: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преимущества экспериментирования: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даёт реальные представления о различных сторонах изучаемого объекта, о его взаимосвязях с другими объектами и со средой обитания;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обогащает память ребёнка, активизирует мыслительные процессы (анализ, синтез, сравнение, обобщение);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стимулирует развитие речи — необходимость давать отчёт об увиденном, формулировать обнаруженные закономерности и выводы.</a:t>
              </a:r>
              <a:endParaRPr lang="ru-RU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887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11299000" y="5943600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20</a:t>
            </a:r>
            <a:endParaRPr lang="ru-RU" b="1" dirty="0">
              <a:solidFill>
                <a:srgbClr val="7030A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89933" y="551586"/>
            <a:ext cx="10474778" cy="5796643"/>
            <a:chOff x="689933" y="551586"/>
            <a:chExt cx="10474778" cy="579664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89933" y="551586"/>
              <a:ext cx="10474778" cy="57966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</a:t>
              </a:r>
              <a:endPara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080471" y="681692"/>
              <a:ext cx="660490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Магнит</a:t>
              </a:r>
              <a:endPara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«Притягивание </a:t>
              </a:r>
              <a:r>
                <a:rPr lang="ru-RU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 магниту через </a:t>
              </a:r>
              <a:r>
                <a:rPr lang="ru-RU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предметы»</a:t>
              </a:r>
              <a:r>
                <a:rPr lang="ru-RU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ru-RU" dirty="0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7126" y="3724950"/>
              <a:ext cx="2287048" cy="2447958"/>
            </a:xfrm>
            <a:prstGeom prst="rect">
              <a:avLst/>
            </a:prstGeom>
          </p:spPr>
        </p:pic>
        <p:pic>
          <p:nvPicPr>
            <p:cNvPr id="6" name="Picture 2" descr="https://webattach.mail.yandex.net/message_part_real/1740481292994.jpg?exif_rotate=y&amp;no_disposition=y&amp;name=1740481292994.jpg&amp;sid=YWVzX3NpZDp7ImFlc0tleUlkIjoiMTc4IiwiaG1hY0tleUlkIjoiMTc4IiwiaXZCYXNlNjQiOiJacFExVjZLNGJnQkt3N1BQeUJITXZ3PT0iLCJzaWRCYXNlNjQiOiIwbkFRVXE3elRWNm1TQkN1TW1Wa2I4VWg2VUViV1VYMWtsWGgzMTNFNlBkVjBvM3FBZjdaL0RlV3N0aS8vbzJMYTZLSjA4K2NUY1JmQ21sWEg0bXozTzZjRm9tUU1lMTVYZzV1b2w4SlEyU1hFdVFRdDRzS2Y5QnZ3RzZHZ0ZxMSIsImhtYWNCYXNlNjQiOiJkbzhKV25yS01Fc29vUXpaVzJGcTM4MmErYmVlN2NWVFdkeWhTbTZWRndvPSJ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40" y="1464961"/>
              <a:ext cx="2941713" cy="217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3260" y="1657663"/>
              <a:ext cx="2452793" cy="266579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2676" y="1457987"/>
              <a:ext cx="1808243" cy="294212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85139" y="1489935"/>
              <a:ext cx="1866928" cy="287988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4700" y="4346698"/>
              <a:ext cx="3664105" cy="191001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48158" y="4430501"/>
              <a:ext cx="3342574" cy="17424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04957" y="681692"/>
              <a:ext cx="37957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Электричество</a:t>
              </a:r>
            </a:p>
            <a:p>
              <a:r>
                <a:rPr lang="ru-RU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«</a:t>
              </a:r>
              <a:r>
                <a:rPr lang="ru-RU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Шарик – помощник»</a:t>
              </a:r>
            </a:p>
            <a:p>
              <a:endPara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7677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1307" y="595992"/>
            <a:ext cx="10729846" cy="6090558"/>
            <a:chOff x="816429" y="726621"/>
            <a:chExt cx="10729846" cy="609055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816429" y="726621"/>
              <a:ext cx="10474778" cy="5796643"/>
              <a:chOff x="816429" y="726621"/>
              <a:chExt cx="10474778" cy="5796643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816429" y="726621"/>
                <a:ext cx="10474778" cy="579664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ru-RU" dirty="0"/>
              </a:p>
            </p:txBody>
          </p:sp>
          <p:pic>
            <p:nvPicPr>
              <p:cNvPr id="3" name="图片"/>
              <p:cNvPicPr>
                <a:picLocks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13856" y="2049415"/>
                <a:ext cx="3240360" cy="336592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/>
              </a:ln>
            </p:spPr>
          </p:pic>
          <p:pic>
            <p:nvPicPr>
              <p:cNvPr id="4" name="图片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7994" y="1931222"/>
                <a:ext cx="2744139" cy="3484113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/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159329" y="849086"/>
                <a:ext cx="898887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Следующий опыт " Вулкан"</a:t>
                </a:r>
                <a:r>
                  <a:rPr lang="ru-RU" dirty="0">
                    <a:solidFill>
                      <a:srgbClr val="11111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ru-RU" dirty="0" smtClean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очень </a:t>
                </a:r>
                <a:r>
                  <a:rPr lang="ru-RU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понравился ребятам. Целью </a:t>
                </a:r>
                <a:r>
                  <a:rPr lang="ru-RU" b="1" dirty="0">
                    <a:solidFill>
                      <a:srgbClr val="0070C0"/>
                    </a:solidFill>
                    <a:latin typeface="Arial" panose="020B0604020202020204" pitchFamily="34" charset="0"/>
                    <a:hlinkClick r:id="rId4" tooltip="Экспериментирование. Консультации для педагогов"/>
                  </a:rPr>
                  <a:t>эксперимента было дать дошкольникам</a:t>
                </a:r>
                <a:r>
                  <a:rPr lang="ru-RU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 элементарные представления о природном явлении – вулкане, о взаимодействии лимонной кислоты и соды</a:t>
                </a:r>
                <a:r>
                  <a:rPr lang="ru-RU" dirty="0">
                    <a:solidFill>
                      <a:srgbClr val="111111"/>
                    </a:solidFill>
                    <a:latin typeface="Arial" panose="020B0604020202020204" pitchFamily="34" charset="0"/>
                  </a:rPr>
                  <a:t>.</a:t>
                </a:r>
                <a:endParaRPr lang="ru-RU" dirty="0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7791" y="5415335"/>
                <a:ext cx="2125413" cy="1107929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86150" y="5415336"/>
                <a:ext cx="2236945" cy="1018724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13760" y="5415335"/>
                <a:ext cx="2008951" cy="1047220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7858" y="1931221"/>
                <a:ext cx="2786652" cy="3130635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77779" y="5378472"/>
                <a:ext cx="2008951" cy="1047220"/>
              </a:xfrm>
              <a:prstGeom prst="rect">
                <a:avLst/>
              </a:prstGeom>
            </p:spPr>
          </p:pic>
        </p:grpSp>
        <p:sp>
          <p:nvSpPr>
            <p:cNvPr id="13" name="Горизонтальный свиток 12"/>
            <p:cNvSpPr/>
            <p:nvPr/>
          </p:nvSpPr>
          <p:spPr>
            <a:xfrm>
              <a:off x="10924510" y="6131379"/>
              <a:ext cx="621765" cy="685800"/>
            </a:xfrm>
            <a:prstGeom prst="horizontalScroll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7030A0"/>
                  </a:solidFill>
                </a:rPr>
                <a:t>2</a:t>
              </a:r>
              <a:r>
                <a:rPr lang="ru-RU" b="1" dirty="0">
                  <a:solidFill>
                    <a:srgbClr val="7030A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19567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4821" y="635558"/>
            <a:ext cx="9777046" cy="561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464102" y="791937"/>
            <a:ext cx="9198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Индивидуальные карты фиксации результатов опытов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Заключительным этапом любого опыта является подведение итогов и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формулирование выводов. 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0643" y="1957282"/>
            <a:ext cx="2465636" cy="2620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8025" y="1807600"/>
            <a:ext cx="2502004" cy="3050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8263" y="1748535"/>
            <a:ext cx="2225289" cy="3095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8335" y="1789178"/>
            <a:ext cx="1890279" cy="3055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102" y="4692353"/>
            <a:ext cx="2839352" cy="1480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658" y="4895277"/>
            <a:ext cx="2328822" cy="1213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935" y="4844205"/>
            <a:ext cx="3020574" cy="1121444"/>
          </a:xfrm>
          <a:prstGeom prst="rect">
            <a:avLst/>
          </a:prstGeom>
        </p:spPr>
      </p:pic>
      <p:sp>
        <p:nvSpPr>
          <p:cNvPr id="12" name="Горизонтальный свиток 11"/>
          <p:cNvSpPr/>
          <p:nvPr/>
        </p:nvSpPr>
        <p:spPr>
          <a:xfrm>
            <a:off x="11299000" y="5943600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2</a:t>
            </a:r>
            <a:r>
              <a:rPr lang="ru-RU" b="1" dirty="0" smtClean="0">
                <a:solidFill>
                  <a:srgbClr val="7030A0"/>
                </a:solidFill>
              </a:rPr>
              <a:t>2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955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66446" y="620485"/>
            <a:ext cx="11227727" cy="6135984"/>
            <a:chOff x="576639" y="620485"/>
            <a:chExt cx="11227727" cy="613598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76639" y="620485"/>
              <a:ext cx="10319657" cy="589461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8070" y="751113"/>
              <a:ext cx="458832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ДЕТСКОМ САДУ ПРОШЕЛ 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ПЕДСОВЕТ </a:t>
              </a:r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тему</a:t>
              </a:r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«Использования сказок в детском 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экспериментировании».</a:t>
              </a:r>
            </a:p>
            <a:p>
              <a:pPr fontAlgn="base"/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Сказка «Путешествие любопытного утенка».</a:t>
              </a:r>
            </a:p>
            <a:p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Цель: Создать </a:t>
              </a:r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условия для повышения профессионального мастерства педагогов-участников в процессе педагогического общения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Задачи могут включать:</a:t>
              </a:r>
            </a:p>
            <a:p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дать </a:t>
              </a:r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участникам практические знания об опытно-экспериментальной деятельности детей и возможности её применения на практике;</a:t>
              </a:r>
            </a:p>
            <a:p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продемонстрировать </a:t>
              </a:r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некоторые виды экспериментирования с различными материалами;</a:t>
              </a:r>
            </a:p>
            <a:p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показать</a:t>
              </a:r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как можно использовать сказочные истории в экспериментальной деятельности детей;</a:t>
              </a:r>
            </a:p>
            <a:p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</a:t>
              </a:r>
              <a:r>
                <a:rPr lang="ru-RU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распространить </a:t>
              </a:r>
              <a:r>
                <a:rPr 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педагогический опыт.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44582" y="831401"/>
              <a:ext cx="2546570" cy="190083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50348" y="4541134"/>
              <a:ext cx="1950579" cy="16926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03893" y="2814541"/>
              <a:ext cx="2196002" cy="159030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03893" y="865173"/>
              <a:ext cx="2542334" cy="186706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86399" y="2784158"/>
              <a:ext cx="2441120" cy="1814337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5012" y="4610788"/>
              <a:ext cx="3508481" cy="1828891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1553" y="4610788"/>
              <a:ext cx="3508481" cy="1828891"/>
            </a:xfrm>
            <a:prstGeom prst="rect">
              <a:avLst/>
            </a:prstGeom>
          </p:spPr>
        </p:pic>
        <p:sp>
          <p:nvSpPr>
            <p:cNvPr id="16" name="Горизонтальный свиток 15"/>
            <p:cNvSpPr/>
            <p:nvPr/>
          </p:nvSpPr>
          <p:spPr>
            <a:xfrm>
              <a:off x="11024356" y="5902778"/>
              <a:ext cx="780010" cy="853691"/>
            </a:xfrm>
            <a:prstGeom prst="horizontalScroll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7030A0"/>
                  </a:solidFill>
                </a:rPr>
                <a:t>2</a:t>
              </a:r>
              <a:r>
                <a:rPr lang="ru-RU" b="1" dirty="0">
                  <a:solidFill>
                    <a:srgbClr val="7030A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53892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6639" y="574765"/>
            <a:ext cx="10319657" cy="58946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938889" y="720090"/>
            <a:ext cx="9793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июня в нашем детском саду прошел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опытов и экспериментов»,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которого было привлечь внимание детей к такому виду деятельности как экспериментирование, познакомить детей с некоторыми свойствами воздуха, воды, пищевых продуктов, школа фокусов. Проводили несложные опыты, анализировали и делать выводы.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процессе игрового занятия по опытно - экспериментальной деятельности дети побывали в</a:t>
            </a: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"Лаборатории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воды«, "Лаборатории воздуха«, «Школа фокусов», «Лаборатория пищевых продуктов».</a:t>
            </a:r>
          </a:p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1041877" y="5910943"/>
            <a:ext cx="780010" cy="853691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2</a:t>
            </a:r>
            <a:r>
              <a:rPr lang="ru-RU" b="1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2050" name="AutoShape 2" descr="https://i.oneme.ru/i?r=BTE2sh_eZW7g8kugOdIm2Notg_VWeDwLWhDhLZ2abUE4Jt5kFajBCwM9x4CBvxDJCp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.oneme.ru/i?r=BTE2sh_eZW7g8kugOdIm2Notg_VWeDwLWhDhLZ2abUE4Jt5kFajBCwM9x4CBvxDJCp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3830" y="2089312"/>
            <a:ext cx="2823210" cy="180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user\Downloads\2026-03-11_09-07-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0870" y="3940779"/>
            <a:ext cx="3429000" cy="2338655"/>
          </a:xfrm>
          <a:prstGeom prst="rect">
            <a:avLst/>
          </a:prstGeom>
          <a:noFill/>
        </p:spPr>
      </p:pic>
      <p:pic>
        <p:nvPicPr>
          <p:cNvPr id="2055" name="Picture 7" descr="C:\Users\user\Downloads\2026-03-11_09-07-5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079086"/>
            <a:ext cx="3509010" cy="2331328"/>
          </a:xfrm>
          <a:prstGeom prst="rect">
            <a:avLst/>
          </a:prstGeom>
          <a:noFill/>
        </p:spPr>
      </p:pic>
      <p:pic>
        <p:nvPicPr>
          <p:cNvPr id="2056" name="Picture 8" descr="C:\Users\user\Downloads\2026-03-11_09-08-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7270" y="3980844"/>
            <a:ext cx="3383280" cy="2305900"/>
          </a:xfrm>
          <a:prstGeom prst="rect">
            <a:avLst/>
          </a:prstGeom>
          <a:noFill/>
        </p:spPr>
      </p:pic>
      <p:pic>
        <p:nvPicPr>
          <p:cNvPr id="2057" name="Picture 9" descr="C:\Users\user\Downloads\2026-03-11_09-10-2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" y="2075737"/>
            <a:ext cx="2766060" cy="182429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752" y="4846320"/>
            <a:ext cx="2245349" cy="11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678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41568" y="747126"/>
            <a:ext cx="10804152" cy="5752123"/>
            <a:chOff x="441568" y="747126"/>
            <a:chExt cx="10804152" cy="575212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568" y="747126"/>
              <a:ext cx="10804152" cy="5752123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171701" y="2277836"/>
              <a:ext cx="761727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ru-RU" sz="1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Опытно – экспериментальная деятельность позволила: вызвать интерес детей к познанию нового, дети стали более активны и инициативы, появилось больше вопросов со стороны детей, внимательнее слушают информацию, понимают и используют схемы в работе, активно выдвигаю гипотезы перед опытом, объясняют полученный результат, делают вывод, появился опыт в работе с приборами – помощниками, расширился кругозор ребёнка.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1757" y="3662831"/>
              <a:ext cx="3355522" cy="1959595"/>
            </a:xfrm>
            <a:prstGeom prst="rect">
              <a:avLst/>
            </a:prstGeom>
          </p:spPr>
        </p:pic>
      </p:grpSp>
      <p:sp>
        <p:nvSpPr>
          <p:cNvPr id="6" name="Горизонтальный свиток 5"/>
          <p:cNvSpPr/>
          <p:nvPr/>
        </p:nvSpPr>
        <p:spPr>
          <a:xfrm>
            <a:off x="11143878" y="5886450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25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0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98507" y="451225"/>
            <a:ext cx="9925538" cy="6080368"/>
            <a:chOff x="998507" y="451225"/>
            <a:chExt cx="9925538" cy="6080368"/>
          </a:xfrm>
        </p:grpSpPr>
        <p:pic>
          <p:nvPicPr>
            <p:cNvPr id="2" name="Рисунок 1" descr="Picture background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507" y="451225"/>
              <a:ext cx="9925538" cy="6080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2727569" y="2157046"/>
              <a:ext cx="7151077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опытно-экспериментальной деятельности с детьми старшего дошкольного возраста можно знакомить с физическими свойствами предметов и явлений</a:t>
              </a:r>
              <a:r>
                <a:rPr lang="ru-RU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через проведение опытов, экспериментов и наблюдений. Это позволяет детям самостоятельно открывать свойства объектов, сравнивать их, строить гипотезы и предположения. </a:t>
              </a:r>
              <a:endPara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 rot="10800000" flipV="1">
              <a:off x="5072184" y="4038829"/>
              <a:ext cx="42437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/>
            </a:p>
            <a:p>
              <a:pPr algn="ctr"/>
              <a:r>
                <a:rPr lang="ru-RU" b="1" i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 Расскажи- и я забуду, покажи- и я запомню, дай попробовать- и я пойму» </a:t>
              </a:r>
              <a:r>
                <a:rPr lang="ru-RU" b="1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</a:t>
              </a:r>
              <a:r>
                <a:rPr lang="ru-RU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Китайская </a:t>
              </a:r>
              <a:r>
                <a:rPr lang="ru-RU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пословица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663" y="5917322"/>
            <a:ext cx="823031" cy="859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82900" y="6162261"/>
            <a:ext cx="47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4200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98784" y="216914"/>
            <a:ext cx="11465780" cy="6104374"/>
            <a:chOff x="198784" y="216914"/>
            <a:chExt cx="11465780" cy="610437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784" y="216914"/>
              <a:ext cx="11465780" cy="610437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146852" y="1852654"/>
              <a:ext cx="7704814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i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 </a:t>
              </a:r>
              <a:r>
                <a:rPr lang="ru-RU" sz="14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опытно-экспериментального занятия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 — моделирование природного или физического явления, наглядная демонстрация процесса его возникновения и свойств взаимодействующих объектов. Это позволяет ребёнку в результате собственных наблюдений и размышлений прийти к самостоятельным выводам.  </a:t>
              </a:r>
            </a:p>
            <a:p>
              <a:r>
                <a: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Задачи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Некоторые задачи опытно-экспериментальной деятельности по знакомству с физическими свойствами предметов и явлений: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Знакомить с различными свойствами веществ (твёрдость, мягкость, сыпучесть, растворимость и т. д.).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Развивать представления об основных физических явлениях (магнитное и земное притяжение, электричество, отражение и преломление света и др.).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Формировать конкретные представления о свойствах песка, воды, глины, воздуха, других природных и искусственных материалов (дерево, кожа, резина, пенопласт, пластмасса).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Учить прослеживать элементарные причинно-следственные связи в мире природы.  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Формировать опыт выполнения правил техники безопасности при проведении опытов и экспериментов. </a:t>
              </a:r>
            </a:p>
          </p:txBody>
        </p:sp>
      </p:grpSp>
      <p:sp>
        <p:nvSpPr>
          <p:cNvPr id="4" name="Горизонтальный свиток 3"/>
          <p:cNvSpPr/>
          <p:nvPr/>
        </p:nvSpPr>
        <p:spPr>
          <a:xfrm>
            <a:off x="11260644" y="5897881"/>
            <a:ext cx="807840" cy="846813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2992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98768" y="398585"/>
            <a:ext cx="10804152" cy="5752123"/>
            <a:chOff x="898768" y="398585"/>
            <a:chExt cx="10804152" cy="575212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8768" y="398585"/>
              <a:ext cx="10804152" cy="5752123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2485292" y="1641231"/>
              <a:ext cx="7666893" cy="3385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</a:t>
              </a:r>
              <a:r>
                <a:rPr lang="ru-RU" sz="14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 </a:t>
              </a:r>
              <a:r>
                <a:rPr lang="ru-RU" sz="14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своей работе я использую следующие методы: </a:t>
              </a:r>
              <a:endPara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r>
                <a:rPr lang="ru-RU" sz="1400" b="1" dirty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Методы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Для знакомства с физическими свойствами предметов и явлений использую, например: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Опыты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— преобразование объекта с целью выявления скрытых свойств и установления причинно-следственных связей. Например, опыт «Полюса магнита» — дети изучают, что разноокрашенные концы магнита притягиваются, а одинаково окрашенные отталкиваются. 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b="1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Правила </a:t>
              </a:r>
              <a:r>
                <a:rPr lang="ru-RU" sz="1400" b="1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проведения опыта:</a:t>
              </a:r>
              <a:endPara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установить цель (для чего проводится опыт);</a:t>
              </a:r>
              <a:endPara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подготовить материал и оборудование;</a:t>
              </a:r>
              <a:endPara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продумать поэтапную инструкцию;</a:t>
              </a:r>
              <a:endPara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подвести итоги;</a:t>
              </a:r>
              <a:endPara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доступными для ребёнка словами объяснить, почему произошло то или иное явление</a:t>
              </a:r>
              <a:r>
                <a:rPr lang="ru-RU" sz="1400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Наблюдения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— способствуют формированию знаний о свойствах и качествах предметов, а также помогают отслеживать преобразование объектов.</a:t>
              </a:r>
              <a:endPara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Горизонтальный свиток 4"/>
          <p:cNvSpPr/>
          <p:nvPr/>
        </p:nvSpPr>
        <p:spPr>
          <a:xfrm>
            <a:off x="11260644" y="5897881"/>
            <a:ext cx="807840" cy="846813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1842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5569" y="-439751"/>
            <a:ext cx="1034756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98768" y="398585"/>
            <a:ext cx="10804152" cy="5752123"/>
            <a:chOff x="898768" y="398585"/>
            <a:chExt cx="10804152" cy="575212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8768" y="398585"/>
              <a:ext cx="10804152" cy="5752123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352432" y="1922585"/>
              <a:ext cx="8034214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b="1" dirty="0">
                  <a:solidFill>
                    <a:srgbClr val="11111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Игра</a:t>
              </a: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(игра-эксперимент, дидактическая, подвижная, театрализованная) — применяется в комплексе с пояснениями, показом, уточняющими и наводящими вопросами. 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b="1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Пример дидактических игр</a:t>
              </a:r>
              <a:r>
                <a:rPr lang="ru-RU" sz="1400" b="1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r>
                <a:rPr lang="en-US" sz="14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Определи на вкус</a:t>
              </a:r>
              <a:r>
                <a:rPr lang="ru-RU" sz="1400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»;</a:t>
              </a:r>
              <a:r>
                <a:rPr lang="en-US" sz="1400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Определи по </a:t>
              </a:r>
              <a:r>
                <a:rPr lang="ru-RU" sz="1400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запаху"; "Узнай </a:t>
              </a: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 </a:t>
              </a:r>
              <a:r>
                <a:rPr lang="ru-RU" sz="1400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голосу"; "Оденем </a:t>
              </a: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куклу на </a:t>
              </a:r>
              <a:r>
                <a:rPr lang="ru-RU" sz="1400" dirty="0" smtClean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прогулку"; "Где </a:t>
              </a:r>
              <a:r>
                <a:rPr lang="ru-RU" sz="1400" dirty="0">
                  <a:solidFill>
                    <a:srgbClr val="11111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живёт вода»</a:t>
              </a:r>
              <a:endPara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Рассказ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— создание ярких словесных образов, стимулирующих познавательную активность детей.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ru-RU" sz="14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Беседа 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— уточнение и систематизация новой информации. Примерные темы для познавательной беседы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Воздух в моей жизни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»;</a:t>
              </a:r>
              <a:r>
                <a:rPr lang="en-US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Зачем нужно беречь уши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»;</a:t>
              </a:r>
              <a:r>
                <a:rPr lang="en-US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Волшебный снег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»;</a:t>
              </a:r>
              <a:r>
                <a:rPr lang="en-US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Плавающее перо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»;</a:t>
              </a:r>
              <a:r>
                <a:rPr lang="en-US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Удивительный песок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»;</a:t>
              </a:r>
              <a:r>
                <a:rPr lang="en-US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Таинственные 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камни"; "Волшебница 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вода».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ru-RU" sz="14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Художественное </a:t>
              </a:r>
              <a:r>
                <a:rPr lang="ru-RU" sz="14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слово и творчество:</a:t>
              </a:r>
              <a:endPara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Чтение 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художественной литературы («Муха-цокотуха», «Что ты знаешь о рыбах», «Чудо-дерево», «Почему деревья не ходят», «Каменный цветок» и т. д.).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Песочная 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анимация, рисование цветным песком («Песчаные художники»).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Лепка 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из глины и мокрого песка («Олешек», «Песчаная кулинария»).</a:t>
              </a:r>
              <a:r>
                <a:rPr lang="ru-R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Горизонтальный свиток 4"/>
          <p:cNvSpPr/>
          <p:nvPr/>
        </p:nvSpPr>
        <p:spPr>
          <a:xfrm>
            <a:off x="11299000" y="5919107"/>
            <a:ext cx="816800" cy="833751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12112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95083" y="583859"/>
            <a:ext cx="10804152" cy="5752123"/>
            <a:chOff x="895083" y="583859"/>
            <a:chExt cx="10804152" cy="575212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083" y="583859"/>
              <a:ext cx="10804152" cy="5752123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2907323" y="2250831"/>
              <a:ext cx="6764215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Рисование мыльными пузырями, </a:t>
              </a:r>
              <a:r>
                <a:rPr lang="ru-RU" sz="1400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кляксография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ru-RU" sz="1400" dirty="0" err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штампирование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рисование магнитом («Забавная клякса», «Путешествие капельки», «Красочные брызги», «Волшебное дерево»).</a:t>
              </a:r>
              <a:endPara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spcAft>
                  <a:spcPts val="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Конструирование 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из природного и бросового материала, </a:t>
              </a:r>
              <a:r>
                <a:rPr lang="ru-RU" sz="14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бумагопластика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оригами («Сказочный корабль», «Подводный мир»).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spcAft>
                  <a:spcPts val="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Прогулка — наблюдение за растениями и природными явлениями, проведение игр-экспериментов в природных условиях.</a:t>
              </a:r>
              <a:endPara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>
                <a:spcAft>
                  <a:spcPts val="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Проведение </a:t>
              </a:r>
              <a:r>
                <a:rPr lang="ru-RU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экспериментов надо рассматривать не как развлечение, а как один из методов ознакомления детей с окружающим миром. Это очень эффективный способ развития мыслительных процессов. Эксперименты объединяют все стороны воспитания и все виды деятельности. Самое главное, что это весело и очень увлекательно, дети с удовольствием занимаются экспериментированием</a:t>
              </a:r>
              <a:r>
                <a:rPr lang="ru-RU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Горизонтальный свиток 5"/>
          <p:cNvSpPr/>
          <p:nvPr/>
        </p:nvSpPr>
        <p:spPr>
          <a:xfrm>
            <a:off x="11299000" y="5919107"/>
            <a:ext cx="800471" cy="833751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39710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8" y="398585"/>
            <a:ext cx="10804152" cy="57521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97016" y="2086708"/>
            <a:ext cx="78779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Проблемно-поисковый метод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— воспитателем создаётся проблемная ситуация, в которой детям предстоит определить требующий решения вопрос, выдвинуть гипотезы по способам решения проблемы, провести опытную деятельность и подвести итоги. Также можно использовать 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модели последовательности деятельности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— они помогают детям самостоятельно провести опыты, проверить свои предположения.  </a:t>
            </a:r>
            <a:endParaRPr lang="ru-RU" sz="1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Оборудование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проведения опытно-экспериментальной деятельности с детьми старшего дошкольного возраста по знакомству с физическими свойствами предметов и явлений используются.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Приборы-помощники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песочные часы, весы, увеличительное стекло, лупа, магнит.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Разнообразные сосуды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из различных материалов (пластмасса, стекло, металл) разного объёма и формы.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Природный материал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камни, глина, пластилин, песок, перья, шишки, семена, листья деревьев.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Разные виды бумаги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обычная, картон, наждачная и др.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Красители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гуашь, акварельные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краски.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можно использовать 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схемы, таблицы, модели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с алгоритмами выполнения опытов, книги познавательного характера, атласы, тематические альбомы.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1299000" y="5943600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166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8" y="398585"/>
            <a:ext cx="10804152" cy="5752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4585" y="1946031"/>
            <a:ext cx="7773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ормы взаимодействия с родителями: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1. Анкетирование родителей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 Привлечение к созданию познавательно-развивающей среды в группе, помощь оборудование уголка экспериментирования, пополнении необходимыми материалами.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3. Оформление наглядной информации в родительском уголке: консультации, памятки рекомендации: «Проведите с детьми дома», «Как организовать условия для исследовательской деятельности дошкольников»,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др.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4. Родительские собрания, на которых родители узнают о форме организации исследовательской работы, знакомятся с исследовательскими методами обучения, с разновидностью экспериментов.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5. Открытые мероприятия для родителей. 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6. Оформление папки «Мои открытия", тематические ширмы – передвижки, выставки, мини-библиотечки и др.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7.  Экспериментирование родителей с детьми домашних условиях.</a:t>
            </a:r>
          </a:p>
          <a:p>
            <a:pPr marL="342900" indent="-342900">
              <a:buAutoNum type="arabicPeriod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299000" y="5943600"/>
            <a:ext cx="784143" cy="809258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9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20597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946</Words>
  <Application>Microsoft Office PowerPoint</Application>
  <PresentationFormat>Произвольный</PresentationFormat>
  <Paragraphs>265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204</cp:revision>
  <dcterms:created xsi:type="dcterms:W3CDTF">2021-04-15T17:06:06Z</dcterms:created>
  <dcterms:modified xsi:type="dcterms:W3CDTF">2026-03-11T04:14:28Z</dcterms:modified>
</cp:coreProperties>
</file>