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59" r:id="rId6"/>
    <p:sldId id="262" r:id="rId7"/>
    <p:sldId id="265" r:id="rId8"/>
    <p:sldId id="263" r:id="rId9"/>
    <p:sldId id="261" r:id="rId10"/>
    <p:sldId id="267" r:id="rId11"/>
    <p:sldId id="266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34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578BD-DC09-4467-A836-3DD9A105CD1A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F6D3F-7BCE-47E0-8585-77E124DFCB5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ca74e4e871b0e2e7341a753e773c9be.png"/>
          <p:cNvPicPr>
            <a:picLocks noChangeAspect="1"/>
          </p:cNvPicPr>
          <p:nvPr/>
        </p:nvPicPr>
        <p:blipFill>
          <a:blip r:embed="rId2" cstate="print"/>
          <a:srcRect l="1832" r="66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33265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Привет, ребята!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1412776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Сегодня мы поговорим о том о восприятии нашего организма окружающих предметов. Вам интересно, как наш организм распознает окружающие его предметы? </a:t>
            </a:r>
          </a:p>
        </p:txBody>
      </p:sp>
      <p:pic>
        <p:nvPicPr>
          <p:cNvPr id="7" name="Рисунок 6" descr="98e704f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923928" y="3048000"/>
            <a:ext cx="375853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ca74e4e871b0e2e7341a753e773c9be.png"/>
          <p:cNvPicPr>
            <a:picLocks noChangeAspect="1"/>
          </p:cNvPicPr>
          <p:nvPr/>
        </p:nvPicPr>
        <p:blipFill>
          <a:blip r:embed="rId2" cstate="print"/>
          <a:srcRect l="1832" r="66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22653652_0_b1d3d_d8c58743_or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76256" y="3429000"/>
            <a:ext cx="2088232" cy="20848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9752" y="90872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Все движения разминки повторяем без запинки!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Эй! Попрыгали на месте.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Эх! Руками машем вместе.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Эхе - </a:t>
            </a:r>
            <a:r>
              <a:rPr lang="ru-RU" sz="2400" b="1" dirty="0" err="1">
                <a:solidFill>
                  <a:srgbClr val="002060"/>
                </a:solidFill>
              </a:rPr>
              <a:t>хе</a:t>
            </a:r>
            <a:r>
              <a:rPr lang="ru-RU" sz="2400" b="1" dirty="0">
                <a:solidFill>
                  <a:srgbClr val="002060"/>
                </a:solidFill>
              </a:rPr>
              <a:t>! Прогнули спинки,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Посмотрели на ботинки.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Эге – </a:t>
            </a:r>
            <a:r>
              <a:rPr lang="ru-RU" sz="2400" b="1" dirty="0" err="1">
                <a:solidFill>
                  <a:srgbClr val="002060"/>
                </a:solidFill>
              </a:rPr>
              <a:t>ге</a:t>
            </a:r>
            <a:r>
              <a:rPr lang="ru-RU" sz="2400" b="1" dirty="0">
                <a:solidFill>
                  <a:srgbClr val="002060"/>
                </a:solidFill>
              </a:rPr>
              <a:t>! Нагнулись ниже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Наклонились к полу ближе.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Повертись на месте ловко.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В этом нам нужна сноровка.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Что, понравилось, дружок?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Завтра будет вновь урок!</a:t>
            </a:r>
          </a:p>
        </p:txBody>
      </p:sp>
      <p:pic>
        <p:nvPicPr>
          <p:cNvPr id="7" name="Рисунок 6" descr="1590117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188640"/>
            <a:ext cx="792088" cy="792088"/>
          </a:xfrm>
          <a:prstGeom prst="rect">
            <a:avLst/>
          </a:prstGeom>
        </p:spPr>
      </p:pic>
      <p:pic>
        <p:nvPicPr>
          <p:cNvPr id="8" name="Рисунок 7" descr="orig (1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920464"/>
            <a:ext cx="3478964" cy="2937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3.12673E-6 C -0.01824 -0.00232 -0.0165 0.00115 -0.0231 -0.01642 C -0.02362 -0.02591 -0.0231 -0.03585 -0.02466 -0.0451 C -0.02588 -0.05181 -0.03838 -0.05528 -0.03838 -0.05528 C -0.04636 -0.06592 -0.0448 -0.07447 -0.05695 -0.07979 C -0.05852 -0.08187 -0.06112 -0.08326 -0.06147 -0.08604 C -0.06303 -0.10061 -0.0547 -0.11171 -0.06615 -0.11679 C -0.07414 -0.11471 -0.07744 -0.11679 -0.08004 -0.10639 C -0.07952 -0.10431 -0.0797 -0.10176 -0.07848 -0.10037 C -0.07727 -0.09876 -0.07431 -0.09621 -0.07379 -0.09829 C -0.07258 -0.10292 -0.07431 -0.10801 -0.07536 -0.11263 C -0.07588 -0.11494 -0.07761 -0.11656 -0.07848 -0.11888 C -0.08074 -0.12466 -0.08299 -0.1309 -0.08456 -0.13715 C -0.08508 -0.14802 -0.08525 -0.15912 -0.08612 -0.16999 C -0.08629 -0.17207 -0.08629 -0.17484 -0.08768 -0.17623 C -0.09133 -0.1797 -0.1014 -0.18224 -0.10608 -0.18432 C -0.11442 -0.19543 -0.11615 -0.20653 -0.11997 -0.22133 C -0.12154 -0.22734 -0.13247 -0.2315 -0.13247 -0.2315 C -0.14202 -0.2248 -0.14237 -0.22526 -0.14463 -0.21092 C -0.14567 -0.2056 -0.14792 -0.19473 -0.14792 -0.19473 C -0.15088 -0.19612 -0.15435 -0.19612 -0.15695 -0.19866 C -0.15852 -0.20028 -0.1606 -0.2174 -0.16147 -0.22133 C -0.15765 -0.23728 -0.16042 -0.22988 -0.15383 -0.24376 C -0.1507 -0.26781 -0.15296 -0.27891 -0.17084 -0.28678 C -0.17657 -0.28493 -0.18213 -0.28331 -0.18768 -0.28076 C -0.19931 -0.30296 -0.18352 -0.27151 -0.19237 -0.29302 C -0.19515 -0.2995 -0.19983 -0.30458 -0.20157 -0.31152 C -0.20417 -0.3217 -0.20522 -0.32771 -0.21233 -0.33395 C -0.2165 -0.33326 -0.22084 -0.33395 -0.22466 -0.33187 C -0.2264 -0.33095 -0.22588 -0.32609 -0.22761 -0.32586 C -0.23959 -0.3247 -0.25122 -0.32725 -0.2632 -0.32794 C -0.26893 -0.33557 -0.27379 -0.34112 -0.28161 -0.34413 C -0.28977 -0.35153 -0.28994 -0.35315 -0.30001 -0.35037 C -0.30209 -0.34205 -0.3047 -0.33812 -0.30921 -0.33187 C -0.31181 -0.32216 -0.31077 -0.31291 -0.30313 -0.30944 C -0.29792 -0.31129 -0.29358 -0.30967 -0.29845 -0.31962 C -0.30122 -0.32517 -0.31233 -0.32794 -0.31233 -0.32794 C -0.32171 -0.32702 -0.33369 -0.32262 -0.34306 -0.32586 C -0.35695 -0.3395 -0.35105 -0.33442 -0.36008 -0.34228 C -0.37327 -0.33627 -0.37119 -0.32378 -0.38456 -0.31753 C -0.4014 -0.32262 -0.3974 -0.32216 -0.40921 -0.33395 C -0.41147 -0.33835 -0.41459 -0.34182 -0.41685 -0.34621 C -0.41772 -0.34806 -0.41737 -0.35084 -0.41841 -0.35246 C -0.42084 -0.35662 -0.42483 -0.35893 -0.42761 -0.36263 C -0.43022 -0.36194 -0.43299 -0.36171 -0.43542 -0.36055 C -0.43716 -0.35963 -0.4382 -0.35731 -0.43994 -0.35662 C -0.44185 -0.35569 -0.45904 -0.35269 -0.46008 -0.35246 C -0.46164 -0.35176 -0.46355 -0.35199 -0.46459 -0.35037 C -0.46581 -0.34876 -0.46546 -0.34621 -0.46615 -0.34413 C -0.46911 -0.33488 -0.47206 -0.32632 -0.47536 -0.31753 C -0.47727 -0.31245 -0.4764 -0.30921 -0.48004 -0.30528 C -0.48143 -0.30389 -0.48299 -0.30389 -0.48456 -0.3032 C -0.48664 -0.30366 -0.49827 -0.30528 -0.50157 -0.30736 C -0.50921 -0.31198 -0.51477 -0.31684 -0.5231 -0.31962 C -0.53039 -0.32632 -0.53907 -0.33118 -0.54775 -0.33395 C -0.55522 -0.33141 -0.55608 -0.3291 -0.55852 -0.31962 C -0.5573 -0.30528 -0.55869 -0.29024 -0.55539 -0.2766 C -0.55487 -0.27452 -0.55227 -0.27521 -0.5507 -0.27452 C -0.54914 -0.27521 -0.54654 -0.27452 -0.54619 -0.2766 C -0.54358 -0.28886 -0.54706 -0.28863 -0.55227 -0.29094 C -0.55539 -0.29024 -0.55869 -0.29048 -0.56147 -0.28886 C -0.56841 -0.28493 -0.57067 -0.26527 -0.57848 -0.2581 C -0.58664 -0.2507 -0.59792 -0.25232 -0.60765 -0.25 C -0.61581 -0.24122 -0.62084 -0.23705 -0.63074 -0.23358 C -0.6382 -0.21901 -0.63612 -0.22618 -0.63838 -0.213 C -0.63786 -0.20491 -0.63855 -0.19635 -0.63699 -0.18849 C -0.63612 -0.18409 -0.62987 -0.18086 -0.62761 -0.17831 C -0.62362 -0.17392 -0.62275 -0.17137 -0.61997 -0.16582 C -0.62049 -0.16166 -0.61945 -0.15657 -0.62154 -0.15357 C -0.62362 -0.15033 -0.62761 -0.15102 -0.63074 -0.14963 C -0.63386 -0.14825 -0.63681 -0.14686 -0.63994 -0.14547 C -0.64879 -0.12928 -0.64654 -0.13668 -0.64914 -0.12489 C -0.6481 -0.12073 -0.64723 -0.11679 -0.64619 -0.11263 C -0.64567 -0.11055 -0.64463 -0.10639 -0.64463 -0.10639 C -0.64567 -0.0902 -0.64237 -0.07887 -0.65383 -0.07378 C -0.66095 -0.05967 -0.65904 -0.06615 -0.66147 -0.05528 C -0.66286 -0.04279 -0.66407 -0.03099 -0.66928 -0.02036 C -0.67032 -0.01365 -0.67171 0.00393 -0.67692 0.00832 C -0.6797 0.01063 -0.68612 0.01225 -0.68612 0.01225 C -0.69636 0.03284 -0.6849 0.0363 -0.69237 0.06984 C -0.69324 0.074 -0.69845 0.07238 -0.70157 0.07377 C -0.70313 0.07446 -0.70608 0.07585 -0.70608 0.07585 C -0.70834 0.08048 -0.71077 0.08441 -0.71077 0.09019 " pathEditMode="relative" ptsTypes="ffffffffffffffffffffffffffffffffffffffffffffffffffffffffffffffffffffffffffffffffff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12" descr="powerpoint-background_576964c4e1bc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90872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Так же мы умеем различать запахи и вкусы.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157548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Обонятельные ощущения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1575486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Вкусовые ощущения </a:t>
            </a:r>
          </a:p>
        </p:txBody>
      </p:sp>
      <p:pic>
        <p:nvPicPr>
          <p:cNvPr id="9" name="Содержимое 8" descr="X65y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860906" y="3789040"/>
            <a:ext cx="2339751" cy="2339751"/>
          </a:xfrm>
        </p:spPr>
      </p:pic>
      <p:pic>
        <p:nvPicPr>
          <p:cNvPr id="12" name="Рисунок 11" descr="CSC_BOY SMELLING COOKI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5394" y="4262852"/>
            <a:ext cx="2339752" cy="1710500"/>
          </a:xfrm>
          <a:prstGeom prst="rect">
            <a:avLst/>
          </a:prstGeom>
        </p:spPr>
      </p:pic>
      <p:pic>
        <p:nvPicPr>
          <p:cNvPr id="13" name="Рисунок 12" descr="child (619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1234" y="2637337"/>
            <a:ext cx="1461531" cy="1583325"/>
          </a:xfrm>
          <a:prstGeom prst="rect">
            <a:avLst/>
          </a:prstGeom>
        </p:spPr>
      </p:pic>
      <p:pic>
        <p:nvPicPr>
          <p:cNvPr id="14" name="Рисунок 13" descr="14010302332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123" y="2083887"/>
            <a:ext cx="1960597" cy="1844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werpoint-background_576964c4e1bc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1412776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Ребята, вы поняли теперь, что такое </a:t>
            </a:r>
            <a:r>
              <a:rPr lang="ru-RU" sz="2000" b="1" i="1" dirty="0" err="1">
                <a:solidFill>
                  <a:srgbClr val="002060"/>
                </a:solidFill>
              </a:rPr>
              <a:t>сенсорика</a:t>
            </a:r>
            <a:r>
              <a:rPr lang="ru-RU" sz="2000" b="1" dirty="0">
                <a:solidFill>
                  <a:srgbClr val="002060"/>
                </a:solidFill>
              </a:rPr>
              <a:t> и какими чувствами мы обладаем?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2348880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Давайте вместе все повторим и назовем орган чувства и чем он обладает.</a:t>
            </a:r>
          </a:p>
        </p:txBody>
      </p:sp>
      <p:pic>
        <p:nvPicPr>
          <p:cNvPr id="7" name="Содержимое 6" descr="problemyssensornymvo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-10000"/>
          </a:blip>
          <a:stretch>
            <a:fillRect/>
          </a:stretch>
        </p:blipFill>
        <p:spPr>
          <a:xfrm>
            <a:off x="5220072" y="3139945"/>
            <a:ext cx="2739662" cy="2757096"/>
          </a:xfrm>
        </p:spPr>
      </p:pic>
      <p:sp>
        <p:nvSpPr>
          <p:cNvPr id="8" name="TextBox 7"/>
          <p:cNvSpPr txBox="1"/>
          <p:nvPr/>
        </p:nvSpPr>
        <p:spPr>
          <a:xfrm>
            <a:off x="539552" y="0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Вот мы и закрепили наши новые знания. Не забудьте рассказать об этом своим друзьям и родителям!</a:t>
            </a:r>
          </a:p>
        </p:txBody>
      </p:sp>
      <p:pic>
        <p:nvPicPr>
          <p:cNvPr id="10" name="Рисунок 9" descr="87223-Dog-Supplies-pet-Supplies-Online-discount-Pet-Supplies-dog-Grooming-...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284984"/>
            <a:ext cx="2208132" cy="208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powerpoint-background_576964c4e1bc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43608" y="1556792"/>
            <a:ext cx="8173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Вы слышали когда-нибудь о видах наших сенсорных ощущений?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90872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Визуальные, или зрительные ощущения.</a:t>
            </a:r>
          </a:p>
        </p:txBody>
      </p:sp>
      <p:pic>
        <p:nvPicPr>
          <p:cNvPr id="8" name="Рисунок 7" descr="0_ca2e5_39eb4984_or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780928"/>
            <a:ext cx="2384853" cy="32849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213285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Это когда мы видим окружающее нас своими ГЛАЗАМИ.</a:t>
            </a:r>
          </a:p>
        </p:txBody>
      </p:sp>
      <p:pic>
        <p:nvPicPr>
          <p:cNvPr id="14" name="Рисунок 13" descr="9IB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924944"/>
            <a:ext cx="5400600" cy="26030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63691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Мы видим разницу между светлым и темным, различаем цвета и их оттенки, форму и величину предметов, их количество и расположение в пространстве.</a:t>
            </a:r>
          </a:p>
        </p:txBody>
      </p:sp>
      <p:pic>
        <p:nvPicPr>
          <p:cNvPr id="16" name="Рисунок 15" descr="eye-clipart-transparent-background-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3789040"/>
            <a:ext cx="5292080" cy="2145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1200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776413" y="291520"/>
            <a:ext cx="5603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Начнем с цветов. Давайте вместе попробуем узнать цвет.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0005-010-zhjoltaj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556792"/>
            <a:ext cx="2187824" cy="178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5770" y="1704030"/>
            <a:ext cx="6442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Это жёлтый. Что вы знаете, что может быть желтым цветом?</a:t>
            </a:r>
          </a:p>
        </p:txBody>
      </p:sp>
      <p:pic>
        <p:nvPicPr>
          <p:cNvPr id="9" name="Рисунок 8" descr="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284984"/>
            <a:ext cx="2587689" cy="2564904"/>
          </a:xfrm>
          <a:prstGeom prst="rect">
            <a:avLst/>
          </a:prstGeom>
        </p:spPr>
      </p:pic>
      <p:pic>
        <p:nvPicPr>
          <p:cNvPr id="10" name="Рисунок 9" descr="151540_14136309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2996952"/>
            <a:ext cx="2138840" cy="2138840"/>
          </a:xfrm>
          <a:prstGeom prst="rect">
            <a:avLst/>
          </a:prstGeom>
        </p:spPr>
      </p:pic>
      <p:pic>
        <p:nvPicPr>
          <p:cNvPr id="11" name="Рисунок 10" descr="pT565k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429000"/>
            <a:ext cx="2027569" cy="2504864"/>
          </a:xfrm>
          <a:prstGeom prst="rect">
            <a:avLst/>
          </a:prstGeom>
        </p:spPr>
      </p:pic>
      <p:pic>
        <p:nvPicPr>
          <p:cNvPr id="17" name="Рисунок 16" descr="18f94a43da460e240fb6c7305bf1825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3717032"/>
            <a:ext cx="2266455" cy="2193048"/>
          </a:xfrm>
          <a:prstGeom prst="rect">
            <a:avLst/>
          </a:prstGeom>
        </p:spPr>
      </p:pic>
      <p:pic>
        <p:nvPicPr>
          <p:cNvPr id="18" name="Рисунок 17" descr="1678_html_75a7f344.pn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tretch>
            <a:fillRect/>
          </a:stretch>
        </p:blipFill>
        <p:spPr>
          <a:xfrm>
            <a:off x="0" y="1556792"/>
            <a:ext cx="2469062" cy="2395946"/>
          </a:xfrm>
          <a:prstGeom prst="rect">
            <a:avLst/>
          </a:prstGeom>
        </p:spPr>
      </p:pic>
      <p:pic>
        <p:nvPicPr>
          <p:cNvPr id="19" name="Рисунок 18" descr="pcodbgMq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3861048"/>
            <a:ext cx="2144824" cy="2144824"/>
          </a:xfrm>
          <a:prstGeom prst="rect">
            <a:avLst/>
          </a:prstGeom>
        </p:spPr>
      </p:pic>
      <p:pic>
        <p:nvPicPr>
          <p:cNvPr id="20" name="Рисунок 19" descr="purepng.com-red-tomatoestomatosalad-fruitred-fruittomatoes-1701527318360veeq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16216" y="3556384"/>
            <a:ext cx="1862885" cy="18014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87824" y="227687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2" name="Рисунок 21" descr="aTeX9Mejc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1556792"/>
            <a:ext cx="2054250" cy="191683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17544" y="924136"/>
            <a:ext cx="588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Зеленый. Что из зеленого вы когда-либо встречали?</a:t>
            </a:r>
          </a:p>
        </p:txBody>
      </p:sp>
      <p:pic>
        <p:nvPicPr>
          <p:cNvPr id="24" name="Рисунок 23" descr="image_image_467558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1560" y="4769768"/>
            <a:ext cx="1793239" cy="2088232"/>
          </a:xfrm>
          <a:prstGeom prst="rect">
            <a:avLst/>
          </a:prstGeom>
        </p:spPr>
      </p:pic>
      <p:pic>
        <p:nvPicPr>
          <p:cNvPr id="25" name="Рисунок 24" descr="Screenshot_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12160" y="2996952"/>
            <a:ext cx="2448272" cy="2407853"/>
          </a:xfrm>
          <a:prstGeom prst="rect">
            <a:avLst/>
          </a:prstGeom>
        </p:spPr>
      </p:pic>
      <p:pic>
        <p:nvPicPr>
          <p:cNvPr id="26" name="Рисунок 25" descr="tree-clipart-high-resoluti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55776" y="4769768"/>
            <a:ext cx="3142819" cy="1740160"/>
          </a:xfrm>
          <a:prstGeom prst="rect">
            <a:avLst/>
          </a:prstGeom>
        </p:spPr>
      </p:pic>
      <p:pic>
        <p:nvPicPr>
          <p:cNvPr id="28" name="Рисунок 27" descr="blue-1296795_1280.png"/>
          <p:cNvPicPr>
            <a:picLocks noChangeAspect="1"/>
          </p:cNvPicPr>
          <p:nvPr/>
        </p:nvPicPr>
        <p:blipFill>
          <a:blip r:embed="rId15" cstate="print">
            <a:lum bright="10000"/>
          </a:blip>
          <a:stretch>
            <a:fillRect/>
          </a:stretch>
        </p:blipFill>
        <p:spPr>
          <a:xfrm>
            <a:off x="395536" y="1700808"/>
            <a:ext cx="2176719" cy="191143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10210" y="1143647"/>
            <a:ext cx="560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0" name="Рисунок 29" descr="7f5949e45c8bcfdeea8c6e511a1b0012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7544" y="3933056"/>
            <a:ext cx="2280133" cy="2466051"/>
          </a:xfrm>
          <a:prstGeom prst="rect">
            <a:avLst/>
          </a:prstGeom>
        </p:spPr>
      </p:pic>
      <p:pic>
        <p:nvPicPr>
          <p:cNvPr id="31" name="Рисунок 30" descr="18904629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07344" y="3612240"/>
            <a:ext cx="2918960" cy="2918960"/>
          </a:xfrm>
          <a:prstGeom prst="rect">
            <a:avLst/>
          </a:prstGeom>
        </p:spPr>
      </p:pic>
      <p:pic>
        <p:nvPicPr>
          <p:cNvPr id="32" name="Рисунок 31" descr="Screenshot_1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012160" y="3140968"/>
            <a:ext cx="2414595" cy="21590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4833DC-30DC-4B25-AE3C-93B76B833CE1}"/>
              </a:ext>
            </a:extLst>
          </p:cNvPr>
          <p:cNvSpPr/>
          <p:nvPr/>
        </p:nvSpPr>
        <p:spPr>
          <a:xfrm>
            <a:off x="2404800" y="2415138"/>
            <a:ext cx="3932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Синий. Назовите по той же схеме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2FD208-71D3-455E-90C0-67E2367B712F}"/>
              </a:ext>
            </a:extLst>
          </p:cNvPr>
          <p:cNvSpPr/>
          <p:nvPr/>
        </p:nvSpPr>
        <p:spPr>
          <a:xfrm>
            <a:off x="2468352" y="3003856"/>
            <a:ext cx="4338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Это красный. Назовите красные предметы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8" grpId="2"/>
      <p:bldP spid="21" grpId="0"/>
      <p:bldP spid="21" grpId="1"/>
      <p:bldP spid="23" grpId="0"/>
      <p:bldP spid="23" grpId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ca74e4e871b0e2e7341a753e773c9be.png"/>
          <p:cNvPicPr>
            <a:picLocks noChangeAspect="1"/>
          </p:cNvPicPr>
          <p:nvPr/>
        </p:nvPicPr>
        <p:blipFill>
          <a:blip r:embed="rId2" cstate="print"/>
          <a:srcRect l="1832" r="66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188640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Ой! Снова стало светло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Давайте теперь немножко отдохнем. Возьмемся за руки и сделаем «солнышко».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1640" y="1196752"/>
            <a:ext cx="8496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У нас мячик большой,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Вот такой, вот такой      (делают большой круг).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А теперь он маленький,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Вот такой, вот такой       (делают маленький круг).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И веселый, озорной,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Вот какой, вот какой       (все улыбаются друг другу).</a:t>
            </a: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united_kid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3486379"/>
            <a:ext cx="2592288" cy="272394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100018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256462"/>
            <a:ext cx="860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Ой! Почему вдруг стало так темно?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Помните же, что наши глаза могут отличать, когда светло, а когда темно?</a:t>
            </a:r>
          </a:p>
        </p:txBody>
      </p:sp>
      <p:pic>
        <p:nvPicPr>
          <p:cNvPr id="6" name="Рисунок 5" descr="problem-clipart-kid-question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3821" y="2152600"/>
            <a:ext cx="3360590" cy="5085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6578" y="788199"/>
            <a:ext cx="9094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Но в темноте мы не можем различать цвета и видеть, если нет совсем никакого источника света.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таком случае мы можем положиться на  </a:t>
            </a:r>
            <a:r>
              <a:rPr lang="ru-RU" sz="2000" b="1" i="1" dirty="0">
                <a:solidFill>
                  <a:schemeClr val="bg1"/>
                </a:solidFill>
              </a:rPr>
              <a:t>ОСЯЗАНИЕ.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5765" y="3933424"/>
            <a:ext cx="5473139" cy="3077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6578" y="2312190"/>
            <a:ext cx="8991066" cy="704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 его помощью мы можем узнавать предметы по форме, величине, по тому, из чего он состоит.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-40635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Давайте вместе изучим, какие предметы бывают по форме.</a:t>
            </a:r>
          </a:p>
        </p:txBody>
      </p:sp>
      <p:pic>
        <p:nvPicPr>
          <p:cNvPr id="11" name="Рисунок 10" descr="s1200 (2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959" y="3396482"/>
            <a:ext cx="1247598" cy="1250718"/>
          </a:xfrm>
          <a:prstGeom prst="rect">
            <a:avLst/>
          </a:prstGeom>
        </p:spPr>
      </p:pic>
      <p:pic>
        <p:nvPicPr>
          <p:cNvPr id="13" name="Рисунок 12" descr="00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21505">
            <a:off x="2610259" y="3171685"/>
            <a:ext cx="1691231" cy="1691231"/>
          </a:xfrm>
          <a:prstGeom prst="rect">
            <a:avLst/>
          </a:prstGeom>
        </p:spPr>
      </p:pic>
      <p:pic>
        <p:nvPicPr>
          <p:cNvPr id="15" name="Рисунок 14" descr="9df7801d8468dd0d732ccbe42e6fb14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2586710"/>
            <a:ext cx="2110084" cy="1582563"/>
          </a:xfrm>
          <a:prstGeom prst="rect">
            <a:avLst/>
          </a:prstGeom>
        </p:spPr>
      </p:pic>
      <p:pic>
        <p:nvPicPr>
          <p:cNvPr id="17" name="Рисунок 16" descr="eg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14988" y="3660840"/>
            <a:ext cx="1255590" cy="1793700"/>
          </a:xfrm>
          <a:prstGeom prst="rect">
            <a:avLst/>
          </a:prstGeom>
        </p:spPr>
      </p:pic>
      <p:pic>
        <p:nvPicPr>
          <p:cNvPr id="18" name="Рисунок 17" descr="luggage-clip-art-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9722" y="5736569"/>
            <a:ext cx="1186043" cy="10571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552181"/>
            <a:ext cx="161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Прямоугольный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7BE5689-3468-4FB9-8120-20FB0AC9C8E4}"/>
              </a:ext>
            </a:extLst>
          </p:cNvPr>
          <p:cNvSpPr/>
          <p:nvPr/>
        </p:nvSpPr>
        <p:spPr>
          <a:xfrm>
            <a:off x="7758377" y="3118446"/>
            <a:ext cx="1309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Овальный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D0033C5-F079-4FBF-8D52-A1F3EBA4E556}"/>
              </a:ext>
            </a:extLst>
          </p:cNvPr>
          <p:cNvSpPr/>
          <p:nvPr/>
        </p:nvSpPr>
        <p:spPr>
          <a:xfrm>
            <a:off x="1" y="3244334"/>
            <a:ext cx="1115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Круглый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2E11E5F-CB78-4E72-891E-08831281BC7A}"/>
              </a:ext>
            </a:extLst>
          </p:cNvPr>
          <p:cNvSpPr/>
          <p:nvPr/>
        </p:nvSpPr>
        <p:spPr>
          <a:xfrm>
            <a:off x="3828559" y="3244334"/>
            <a:ext cx="1486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Треугольный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DEDF36C-BC7D-4536-AFE4-ED59D8C28F4D}"/>
              </a:ext>
            </a:extLst>
          </p:cNvPr>
          <p:cNvSpPr/>
          <p:nvPr/>
        </p:nvSpPr>
        <p:spPr>
          <a:xfrm>
            <a:off x="3796627" y="2637280"/>
            <a:ext cx="1486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Квадратный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88D4FB7-C29D-48A7-8A16-1F1B6F55D93F}"/>
              </a:ext>
            </a:extLst>
          </p:cNvPr>
          <p:cNvSpPr/>
          <p:nvPr/>
        </p:nvSpPr>
        <p:spPr>
          <a:xfrm>
            <a:off x="0" y="1611854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Оглядитесь вокруг и попробуйте назвать пару предметов и его форму.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0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120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Содержимое 5" descr="bigstock-Cartoon-kid-in-hot-and-cold-we-30346289-768x67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5556" y="1081980"/>
            <a:ext cx="2304256" cy="2037226"/>
          </a:xfrm>
        </p:spPr>
      </p:pic>
      <p:pic>
        <p:nvPicPr>
          <p:cNvPr id="7" name="Рисунок 6" descr="depositphotos_52563047-stock-illustration-two-thermometers-sun-and-snowflak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9897" y="4040271"/>
            <a:ext cx="2664296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2763"/>
            <a:ext cx="6516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А еще мы можем ощущать холод и тепло.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7624" y="14233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Предметы могут находиться к нам </a:t>
            </a:r>
            <a:r>
              <a:rPr lang="ru-RU" sz="2400" b="1" i="1" dirty="0">
                <a:solidFill>
                  <a:srgbClr val="C00000"/>
                </a:solidFill>
              </a:rPr>
              <a:t>близко и далеко</a:t>
            </a:r>
            <a:r>
              <a:rPr lang="ru-RU" sz="2400" b="1" i="1" dirty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1590117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4076080"/>
            <a:ext cx="792088" cy="792088"/>
          </a:xfrm>
          <a:prstGeom prst="rect">
            <a:avLst/>
          </a:prstGeom>
        </p:spPr>
      </p:pic>
      <p:pic>
        <p:nvPicPr>
          <p:cNvPr id="12" name="Рисунок 11" descr="orig (1)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1855" y="627173"/>
            <a:ext cx="1440160" cy="121602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399FC6-97CF-4ACF-8C54-4C8D69AE03EC}"/>
              </a:ext>
            </a:extLst>
          </p:cNvPr>
          <p:cNvSpPr/>
          <p:nvPr/>
        </p:nvSpPr>
        <p:spPr>
          <a:xfrm>
            <a:off x="5796136" y="1988840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7B2C6D-DFEA-4BF7-9EC0-F7A0C898D1C0}"/>
              </a:ext>
            </a:extLst>
          </p:cNvPr>
          <p:cNvSpPr/>
          <p:nvPr/>
        </p:nvSpPr>
        <p:spPr>
          <a:xfrm>
            <a:off x="5220072" y="1256764"/>
            <a:ext cx="3466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Например, эта бабочка находится вдали. Она еще до нас не долетела.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29D75EE-0106-4562-B740-4205E50755DD}"/>
              </a:ext>
            </a:extLst>
          </p:cNvPr>
          <p:cNvSpPr/>
          <p:nvPr/>
        </p:nvSpPr>
        <p:spPr>
          <a:xfrm>
            <a:off x="107504" y="3105835"/>
            <a:ext cx="675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А эта уже долетела, она находится рядом с нами, и мы можем ее рассмотреть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ca74e4e871b0e2e7341a753e773c9be.png"/>
          <p:cNvPicPr>
            <a:picLocks noChangeAspect="1"/>
          </p:cNvPicPr>
          <p:nvPr/>
        </p:nvPicPr>
        <p:blipFill>
          <a:blip r:embed="rId2" cstate="print"/>
          <a:srcRect l="1832" r="66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6" y="4766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А сейчас мы разделимся на пары, и будем играть в "Ладушки".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2195626"/>
            <a:ext cx="1029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Ладушки, ладушки!                                     Что ели? – Кашку. 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Где были? – У бабушки.                             Что пили? – Бражку.</a:t>
            </a: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5L0W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4221088"/>
            <a:ext cx="2520280" cy="1886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0832" y="805353"/>
            <a:ext cx="426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По размерам предметы бывают:</a:t>
            </a:r>
          </a:p>
        </p:txBody>
      </p:sp>
      <p:pic>
        <p:nvPicPr>
          <p:cNvPr id="6" name="Рисунок 5" descr="03e378cd-6eda-4586-a296-03c677eeb1b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636912"/>
            <a:ext cx="2337022" cy="3240360"/>
          </a:xfrm>
          <a:prstGeom prst="rect">
            <a:avLst/>
          </a:prstGeom>
        </p:spPr>
      </p:pic>
      <p:pic>
        <p:nvPicPr>
          <p:cNvPr id="7" name="Рисунок 6" descr="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851920" y="2996952"/>
            <a:ext cx="2551336" cy="3218960"/>
          </a:xfrm>
          <a:prstGeom prst="rect">
            <a:avLst/>
          </a:prstGeom>
        </p:spPr>
      </p:pic>
      <p:pic>
        <p:nvPicPr>
          <p:cNvPr id="8" name="Рисунок 7" descr="084130e5c634bbced8fe497d7b64c84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149080"/>
            <a:ext cx="1029839" cy="1490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9592" y="206084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Большими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7944" y="263691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Средними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224" y="335699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Маленькими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6948264" y="92170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По длине:</a:t>
            </a:r>
          </a:p>
        </p:txBody>
      </p:sp>
      <p:pic>
        <p:nvPicPr>
          <p:cNvPr id="13" name="Рисунок 12" descr="3970686_200x13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428748">
            <a:off x="6084168" y="3284984"/>
            <a:ext cx="2150961" cy="2150961"/>
          </a:xfrm>
          <a:prstGeom prst="rect">
            <a:avLst/>
          </a:prstGeom>
        </p:spPr>
      </p:pic>
      <p:pic>
        <p:nvPicPr>
          <p:cNvPr id="14" name="Рисунок 13" descr="1531299839_img8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924944"/>
            <a:ext cx="5328592" cy="30113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5696" y="2420888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Длинными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2240" y="2708920"/>
            <a:ext cx="241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Короткими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12" descr="powerpoint-background_576964c4e1bc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Содержимое 5" descr="listening(6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72263" y="2667431"/>
            <a:ext cx="1631785" cy="3441687"/>
          </a:xfrm>
        </p:spPr>
      </p:pic>
      <p:sp>
        <p:nvSpPr>
          <p:cNvPr id="7" name="TextBox 6"/>
          <p:cNvSpPr txBox="1"/>
          <p:nvPr/>
        </p:nvSpPr>
        <p:spPr>
          <a:xfrm>
            <a:off x="539552" y="62068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Следующее наше чувство – </a:t>
            </a:r>
            <a:r>
              <a:rPr lang="ru-RU" sz="2000" b="1" i="1" dirty="0">
                <a:solidFill>
                  <a:srgbClr val="C00000"/>
                </a:solidFill>
              </a:rPr>
              <a:t>СЛУХ</a:t>
            </a:r>
            <a:r>
              <a:rPr lang="ru-RU" sz="2000" b="1" i="1" dirty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484784"/>
            <a:ext cx="5287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Мы слышим окружающие нас предметы,  людей, птиц, животных,  - все звуки, которые они издают.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364088" y="1417638"/>
            <a:ext cx="3779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На лужайке, на ромашке,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Жук сидел в цветной рубашке.</a:t>
            </a:r>
          </a:p>
          <a:p>
            <a:r>
              <a:rPr lang="ru-RU" sz="2400" b="1" dirty="0" err="1">
                <a:solidFill>
                  <a:srgbClr val="002060"/>
                </a:solidFill>
              </a:rPr>
              <a:t>Жу-жу-жу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жу-жу-жу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Я с ромашками дружу.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Тихо по ветру качаюсь,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Низко-низко наклоняюсь.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Курочка с цыплятами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Вышла курочка гулять,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Свежей травки пощипать,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А за ней ребятки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Желтые цыплятки.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— </a:t>
            </a:r>
            <a:r>
              <a:rPr lang="ru-RU" sz="2400" b="1" dirty="0" err="1">
                <a:solidFill>
                  <a:srgbClr val="002060"/>
                </a:solidFill>
              </a:rPr>
              <a:t>Ко-ко-ко</a:t>
            </a:r>
            <a:r>
              <a:rPr lang="ru-RU" sz="2400" b="1" dirty="0">
                <a:solidFill>
                  <a:srgbClr val="002060"/>
                </a:solidFill>
              </a:rPr>
              <a:t>! </a:t>
            </a:r>
            <a:r>
              <a:rPr lang="ru-RU" sz="2400" b="1" dirty="0" err="1">
                <a:solidFill>
                  <a:srgbClr val="002060"/>
                </a:solidFill>
              </a:rPr>
              <a:t>Ко-ко-ко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40186c61361541a82bd3630dc526887649f7f13b_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8663" y="51249"/>
            <a:ext cx="1628800" cy="1628800"/>
          </a:xfrm>
          <a:prstGeom prst="rect">
            <a:avLst/>
          </a:prstGeom>
        </p:spPr>
      </p:pic>
      <p:pic>
        <p:nvPicPr>
          <p:cNvPr id="11" name="Рисунок 10" descr="orig (2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919" y="2685113"/>
            <a:ext cx="2438346" cy="2243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588</Words>
  <Application>Microsoft Office PowerPoint</Application>
  <PresentationFormat>Экран (4:3)</PresentationFormat>
  <Paragraphs>74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Сделал Фил</cp:lastModifiedBy>
  <cp:revision>43</cp:revision>
  <dcterms:created xsi:type="dcterms:W3CDTF">2019-04-20T13:19:41Z</dcterms:created>
  <dcterms:modified xsi:type="dcterms:W3CDTF">2024-01-27T06:14:28Z</dcterms:modified>
</cp:coreProperties>
</file>