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66" r:id="rId4"/>
    <p:sldId id="263" r:id="rId5"/>
    <p:sldId id="280" r:id="rId6"/>
    <p:sldId id="267" r:id="rId7"/>
    <p:sldId id="275" r:id="rId8"/>
    <p:sldId id="285" r:id="rId9"/>
    <p:sldId id="272" r:id="rId1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5BF7DC9-6115-4264-AC2E-D684677DD60E}">
          <p14:sldIdLst>
            <p14:sldId id="257"/>
            <p14:sldId id="258"/>
            <p14:sldId id="266"/>
            <p14:sldId id="263"/>
            <p14:sldId id="280"/>
            <p14:sldId id="267"/>
            <p14:sldId id="275"/>
            <p14:sldId id="285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D330"/>
    <a:srgbClr val="00CC00"/>
    <a:srgbClr val="0C7CD2"/>
    <a:srgbClr val="1F7EE7"/>
    <a:srgbClr val="AE1517"/>
    <a:srgbClr val="CC0000"/>
    <a:srgbClr val="4686E2"/>
    <a:srgbClr val="235C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3111" autoAdjust="0"/>
  </p:normalViewPr>
  <p:slideViewPr>
    <p:cSldViewPr>
      <p:cViewPr varScale="1">
        <p:scale>
          <a:sx n="56" d="100"/>
          <a:sy n="56" d="100"/>
        </p:scale>
        <p:origin x="178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938DE-44FB-42B1-871F-5335BBBF74CF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FD0CC-2136-41AB-AC6D-B5280D374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523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 descr="Sansbvcbdsfstitre-1sdfsfsd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Page </a:t>
            </a:r>
            <a:fld id="{D5550190-6340-4D1B-939F-D7CCB2BC606B}" type="slidenum">
              <a:rPr lang="fr-FR" b="1">
                <a:solidFill>
                  <a:schemeClr val="bg1"/>
                </a:solidFill>
              </a:rPr>
              <a:pPr/>
              <a:t>‹#›</a:t>
            </a:fld>
            <a:endParaRPr lang="fr-FR" b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331640" y="112713"/>
            <a:ext cx="65527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4686E2"/>
              </a:solidFill>
              <a:latin typeface="Verdana" pitchFamily="34" charset="0"/>
            </a:endParaRPr>
          </a:p>
          <a:p>
            <a:pPr algn="ctr"/>
            <a:r>
              <a:rPr lang="ru-RU" sz="3200" b="1" dirty="0">
                <a:solidFill>
                  <a:srgbClr val="4686E2"/>
                </a:solidFill>
                <a:latin typeface="Verdana" pitchFamily="34" charset="0"/>
              </a:rPr>
              <a:t>«Календарь ожиданий своими руками»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580112" y="3336332"/>
            <a:ext cx="308907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ctr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Воспитатель МДОАУ №96 «Рябинка» Фролова М.С</a:t>
            </a:r>
          </a:p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Подготовительная группа 6-7 лет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14AE2B-3378-40A1-A122-5CC4ABDDA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01227"/>
            <a:ext cx="4817262" cy="32555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771800" y="112713"/>
            <a:ext cx="4991074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200" b="1">
                <a:solidFill>
                  <a:srgbClr val="4686E2"/>
                </a:solidFill>
                <a:latin typeface="Verdana" pitchFamily="34" charset="0"/>
              </a:rPr>
              <a:t>Актуальность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692151"/>
            <a:ext cx="91440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	</a:t>
            </a:r>
            <a:r>
              <a:rPr lang="ru-RU" b="1" dirty="0">
                <a:solidFill>
                  <a:srgbClr val="4686E2"/>
                </a:solidFill>
                <a:latin typeface="Verdana" pitchFamily="34" charset="0"/>
              </a:rPr>
              <a:t>Вода источник жизни на земле. Она необходима для всех живых организмов. Поэтому важно привить ребенку ценность знаний о воде.</a:t>
            </a:r>
          </a:p>
          <a:p>
            <a:pPr algn="just"/>
            <a:r>
              <a:rPr lang="ru-RU" b="1" dirty="0">
                <a:solidFill>
                  <a:srgbClr val="4686E2"/>
                </a:solidFill>
                <a:latin typeface="Verdana" pitchFamily="34" charset="0"/>
              </a:rPr>
              <a:t>	22 марта во многих странах мира ежегодно отмечается Всемирный день воды. Это стало отличным поводом чтобы рассказать детям  о важности данной темы.</a:t>
            </a:r>
          </a:p>
          <a:p>
            <a:pPr algn="just"/>
            <a:r>
              <a:rPr lang="ru-RU" b="1" dirty="0">
                <a:solidFill>
                  <a:srgbClr val="4686E2"/>
                </a:solidFill>
                <a:latin typeface="Verdana" pitchFamily="34" charset="0"/>
              </a:rPr>
              <a:t>	Ожидание праздника или тематического мероприятия не менее приятно, чем сам праздник, особенно если сделать это ожидание ещё и интересным. </a:t>
            </a:r>
          </a:p>
          <a:p>
            <a:pPr algn="just"/>
            <a:r>
              <a:rPr lang="ru-RU" b="1" dirty="0">
                <a:solidFill>
                  <a:srgbClr val="4686E2"/>
                </a:solidFill>
                <a:latin typeface="Verdana" pitchFamily="34" charset="0"/>
              </a:rPr>
              <a:t>	</a:t>
            </a:r>
            <a:endParaRPr lang="fr-FR" sz="2000" b="1" dirty="0">
              <a:solidFill>
                <a:srgbClr val="4686E2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8C6158-1CB9-4A13-B3E2-D9FA5EDC231F}"/>
              </a:ext>
            </a:extLst>
          </p:cNvPr>
          <p:cNvSpPr txBox="1"/>
          <p:nvPr/>
        </p:nvSpPr>
        <p:spPr>
          <a:xfrm>
            <a:off x="2915816" y="3395317"/>
            <a:ext cx="61206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686E2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Дети дошкольного возраста ещё не совсем четко представляют сколько нужно ждать, чтобы наступило долгожданное событие, в такой ситуации отличным помощником может послужить календарь ожиданий, который помогает детям понять, сколько дней остается до мероприятия.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771800" y="112713"/>
            <a:ext cx="1800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200" b="1">
                <a:solidFill>
                  <a:srgbClr val="4686E2"/>
                </a:solidFill>
                <a:latin typeface="Verdana" pitchFamily="34" charset="0"/>
              </a:rPr>
              <a:t>Цель</a:t>
            </a:r>
            <a:endParaRPr lang="ru-RU" sz="3200" b="1" dirty="0">
              <a:solidFill>
                <a:srgbClr val="4686E2"/>
              </a:solidFill>
              <a:latin typeface="Verdana" pitchFamily="3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-144734" y="692150"/>
            <a:ext cx="9288733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>
              <a:tabLst>
                <a:tab pos="361950" algn="l"/>
              </a:tabLst>
            </a:pPr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		Создание календаря ожиданий своими руками позволяет:</a:t>
            </a:r>
          </a:p>
          <a:p>
            <a:pPr algn="just">
              <a:tabLst>
                <a:tab pos="361950" algn="l"/>
              </a:tabLst>
            </a:pPr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	- приукрасить ожидание праздника всемирного дня воды, </a:t>
            </a:r>
          </a:p>
          <a:p>
            <a:pPr algn="just">
              <a:tabLst>
                <a:tab pos="361950" algn="l"/>
              </a:tabLst>
            </a:pPr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	-узнать свойства воды (в том числе ее агрегатные состояния), </a:t>
            </a:r>
          </a:p>
          <a:p>
            <a:pPr algn="just">
              <a:tabLst>
                <a:tab pos="361950" algn="l"/>
              </a:tabLst>
            </a:pPr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	-понять важность природоохранных мероприятий, </a:t>
            </a:r>
          </a:p>
          <a:p>
            <a:pPr algn="just">
              <a:tabLst>
                <a:tab pos="361950" algn="l"/>
              </a:tabLst>
            </a:pPr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	-изучить необходимость воды для живых организмов.</a:t>
            </a:r>
          </a:p>
        </p:txBody>
      </p:sp>
    </p:spTree>
    <p:extLst>
      <p:ext uri="{BB962C8B-B14F-4D97-AF65-F5344CB8AC3E}">
        <p14:creationId xmlns:p14="http://schemas.microsoft.com/office/powerpoint/2010/main" val="232516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771800" y="112713"/>
            <a:ext cx="4991074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4686E2"/>
                </a:solidFill>
                <a:latin typeface="Verdana" pitchFamily="34" charset="0"/>
              </a:rPr>
              <a:t>Задачи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79512" y="476672"/>
            <a:ext cx="8568233" cy="453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1. Образовательные: познакомить детей с понятием - вода, закрепить временные представления (названия дней недели, месяцев, времен года, их цикличность и последовательность),</a:t>
            </a:r>
          </a:p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2. Развивающие: формировать умения планировать и последовательно выполнять свои действия, добиваться цели, выполнять анализ результатов.</a:t>
            </a:r>
          </a:p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3. Воспитательные:</a:t>
            </a:r>
          </a:p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познавать умение работать в коллективе, согласовывать свои действия с окружающими.</a:t>
            </a:r>
          </a:p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воспитывать умение доводить начатое дело до конца.</a:t>
            </a:r>
          </a:p>
        </p:txBody>
      </p:sp>
    </p:spTree>
    <p:extLst>
      <p:ext uri="{BB962C8B-B14F-4D97-AF65-F5344CB8AC3E}">
        <p14:creationId xmlns:p14="http://schemas.microsoft.com/office/powerpoint/2010/main" val="233183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1189931"/>
            <a:ext cx="9144000" cy="38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В преддверие Международного дня воды- мы много говорили о важности водных ресурсов, поэтому за основу нашего календаря взяли облако и капельки. Родители распечатали нам картинки и </a:t>
            </a:r>
            <a:r>
              <a:rPr lang="ru-RU" sz="2000" b="1" dirty="0" err="1">
                <a:solidFill>
                  <a:srgbClr val="4686E2"/>
                </a:solidFill>
                <a:latin typeface="Verdana" pitchFamily="34" charset="0"/>
              </a:rPr>
              <a:t>заламинировали</a:t>
            </a:r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 их(Работа с родителями). 	</a:t>
            </a:r>
          </a:p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	Определённое место календаря (на виду и напоминать, что праздник приближается). Ребенок может свободно подойти к нему и  рассмотреть его.</a:t>
            </a:r>
          </a:p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 </a:t>
            </a:r>
          </a:p>
          <a:p>
            <a:pPr algn="just"/>
            <a:endParaRPr lang="ru-RU" sz="2000" b="1" dirty="0">
              <a:solidFill>
                <a:srgbClr val="4686E2"/>
              </a:solidFill>
              <a:latin typeface="Verdana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90681B-EC31-4EB9-A749-5057176A2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1049"/>
            <a:ext cx="3275856" cy="29969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6E008E-FC46-476C-AD90-C2C7F22BC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085" y="4204788"/>
            <a:ext cx="3275856" cy="26452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126A3B-9278-4689-B2B8-5C2598642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941" y="4405780"/>
            <a:ext cx="2752059" cy="2444285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4E7DD1B4-39A1-4AAD-BE3F-1545C9CB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12713"/>
            <a:ext cx="835149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4686E2"/>
                </a:solidFill>
                <a:latin typeface="Verdana" pitchFamily="34" charset="0"/>
              </a:rPr>
              <a:t>Календарь ожиданий своими руками в детском саду</a:t>
            </a:r>
          </a:p>
        </p:txBody>
      </p:sp>
    </p:spTree>
    <p:extLst>
      <p:ext uri="{BB962C8B-B14F-4D97-AF65-F5344CB8AC3E}">
        <p14:creationId xmlns:p14="http://schemas.microsoft.com/office/powerpoint/2010/main" val="58358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79512" y="0"/>
            <a:ext cx="8568233" cy="378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Задания должны быть приятными, интересными и соответствовать возрасту и возможностям детей.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9BACCE-2BEF-4DF5-A7AE-69A6A737B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08720"/>
            <a:ext cx="4913157" cy="34970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477AF8-9D3E-4E93-B551-942A8C0AD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3604"/>
            <a:ext cx="4272780" cy="32045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5763C6F-3231-47CE-BA1C-B21E992BB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908721"/>
            <a:ext cx="4211960" cy="28803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EDF74FC-C3F4-4434-BF9C-FB0F2213B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367" y="3789041"/>
            <a:ext cx="4883633" cy="373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7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47664" y="112713"/>
            <a:ext cx="61432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4686E2"/>
                </a:solidFill>
                <a:latin typeface="Verdana" pitchFamily="34" charset="0"/>
              </a:rPr>
              <a:t>Правила пользования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79512" y="476673"/>
            <a:ext cx="8568233" cy="16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Календарь предполагает свои правила игры. Один день – одно задание. Любопытный ребёнок может захотеть увидеть сразу все задания и сюрпризы, поэтому задания добавляются ежедневно.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182A34-2BDD-411E-9A73-D7F9D74CE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177" y="2659568"/>
            <a:ext cx="3761823" cy="41824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D2568E-6526-4DAC-A5AF-05EE85F2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620925"/>
            <a:ext cx="3024336" cy="41824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D92DC1-9CCC-4CC8-92C7-341EC5DA3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620925"/>
            <a:ext cx="3491880" cy="42210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B3FB9A-FDC1-4F06-AB94-AA23F6FDE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221" y="2659567"/>
            <a:ext cx="3491880" cy="42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3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11560" y="112713"/>
            <a:ext cx="76328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4686E2"/>
                </a:solidFill>
                <a:latin typeface="Verdana" pitchFamily="34" charset="0"/>
              </a:rPr>
              <a:t>Содержание мероприятий по изучению темы</a:t>
            </a:r>
          </a:p>
          <a:p>
            <a:pPr algn="ctr"/>
            <a:endParaRPr lang="ru-RU" sz="3200" b="1" dirty="0">
              <a:solidFill>
                <a:srgbClr val="4686E2"/>
              </a:solidFill>
              <a:latin typeface="Verdana" pitchFamily="3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1340768"/>
            <a:ext cx="9144000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1.Беседы, чтение стихов и сказок о воде.</a:t>
            </a:r>
          </a:p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2.Раскрашивание картинок.</a:t>
            </a:r>
          </a:p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3.Изготовление буклетов «Закрывайте кран с водой» и вручение их родителям.</a:t>
            </a:r>
          </a:p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3.Рисование рисунков на тему «Берегите воду».</a:t>
            </a:r>
          </a:p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4.Оформление группы по теме.</a:t>
            </a:r>
          </a:p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5.Опыты с водой</a:t>
            </a:r>
          </a:p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6.Флешмоб. Акция «Голубая лента»</a:t>
            </a:r>
          </a:p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7. Акция «Голубая лента»</a:t>
            </a:r>
          </a:p>
        </p:txBody>
      </p:sp>
    </p:spTree>
    <p:extLst>
      <p:ext uri="{BB962C8B-B14F-4D97-AF65-F5344CB8AC3E}">
        <p14:creationId xmlns:p14="http://schemas.microsoft.com/office/powerpoint/2010/main" val="2823769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3568" y="112713"/>
            <a:ext cx="846043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4686E2"/>
              </a:solidFill>
              <a:latin typeface="Verdana" pitchFamily="34" charset="0"/>
            </a:endParaRPr>
          </a:p>
          <a:p>
            <a:pPr algn="ctr"/>
            <a:endParaRPr lang="ru-RU" sz="3200" b="1" dirty="0">
              <a:solidFill>
                <a:srgbClr val="4686E2"/>
              </a:solidFill>
              <a:latin typeface="Verdana" pitchFamily="34" charset="0"/>
            </a:endParaRPr>
          </a:p>
          <a:p>
            <a:pPr algn="ctr"/>
            <a:endParaRPr lang="ru-RU" sz="3200" b="1" dirty="0">
              <a:solidFill>
                <a:srgbClr val="4686E2"/>
              </a:solidFill>
              <a:latin typeface="Verdana" pitchFamily="34" charset="0"/>
            </a:endParaRPr>
          </a:p>
          <a:p>
            <a:pPr algn="ctr"/>
            <a:endParaRPr lang="ru-RU" sz="3200" b="1" dirty="0">
              <a:solidFill>
                <a:srgbClr val="4686E2"/>
              </a:solidFill>
              <a:latin typeface="Verdana" pitchFamily="34" charset="0"/>
            </a:endParaRPr>
          </a:p>
          <a:p>
            <a:pPr algn="ctr"/>
            <a:endParaRPr lang="ru-RU" sz="3200" b="1" dirty="0">
              <a:solidFill>
                <a:srgbClr val="4686E2"/>
              </a:solidFill>
              <a:latin typeface="Verdana" pitchFamily="34" charset="0"/>
            </a:endParaRPr>
          </a:p>
          <a:p>
            <a:pPr algn="ctr"/>
            <a:endParaRPr lang="ru-RU" sz="3200" b="1" dirty="0">
              <a:solidFill>
                <a:srgbClr val="4686E2"/>
              </a:solidFill>
              <a:latin typeface="Verdana" pitchFamily="34" charset="0"/>
            </a:endParaRPr>
          </a:p>
          <a:p>
            <a:pPr algn="ctr"/>
            <a:endParaRPr lang="ru-RU" sz="3200" b="1" dirty="0">
              <a:solidFill>
                <a:srgbClr val="4686E2"/>
              </a:solidFill>
              <a:latin typeface="Verdana" pitchFamily="34" charset="0"/>
            </a:endParaRPr>
          </a:p>
          <a:p>
            <a:pPr algn="ctr"/>
            <a:endParaRPr lang="ru-RU" sz="3200" b="1" dirty="0">
              <a:solidFill>
                <a:srgbClr val="4686E2"/>
              </a:solidFill>
              <a:latin typeface="Verdana" pitchFamily="34" charset="0"/>
            </a:endParaRPr>
          </a:p>
          <a:p>
            <a:pPr algn="ctr"/>
            <a:r>
              <a:rPr lang="ru-RU" sz="3200" b="1" dirty="0">
                <a:solidFill>
                  <a:srgbClr val="4686E2"/>
                </a:solidFill>
                <a:latin typeface="Verdana" pitchFamily="34" charset="0"/>
              </a:rPr>
              <a:t>              Спасибо за внимание!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300192" y="1412776"/>
            <a:ext cx="723179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r>
              <a:rPr lang="ru-RU" sz="2000" b="1" dirty="0">
                <a:solidFill>
                  <a:srgbClr val="4686E2"/>
                </a:solidFill>
                <a:latin typeface="Verdana" pitchFamily="34" charset="0"/>
              </a:rPr>
              <a:t>   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DE5806-D718-40A4-A93F-714701BD1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32802"/>
            <a:ext cx="6336704" cy="372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89426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445</Words>
  <Application>Microsoft Office PowerPoint</Application>
  <PresentationFormat>Экран (4:3)</PresentationFormat>
  <Paragraphs>48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Verdana</vt:lpstr>
      <vt:lpstr>Modèle par défaut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Water Flow</dc:title>
  <dc:creator>www.powerpointstyles.com</dc:creator>
  <dc:description>Image credit to Francesco Marino / FreeDigitalPhotos.net </dc:description>
  <cp:lastModifiedBy>Мария</cp:lastModifiedBy>
  <cp:revision>90</cp:revision>
  <dcterms:created xsi:type="dcterms:W3CDTF">2009-03-23T15:23:24Z</dcterms:created>
  <dcterms:modified xsi:type="dcterms:W3CDTF">2024-02-27T15:59:47Z</dcterms:modified>
</cp:coreProperties>
</file>