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60" r:id="rId4"/>
    <p:sldId id="348" r:id="rId5"/>
    <p:sldId id="361" r:id="rId6"/>
    <p:sldId id="362" r:id="rId7"/>
    <p:sldId id="352" r:id="rId8"/>
    <p:sldId id="359" r:id="rId9"/>
    <p:sldId id="356" r:id="rId10"/>
    <p:sldId id="354" r:id="rId11"/>
    <p:sldId id="363" r:id="rId12"/>
    <p:sldId id="357" r:id="rId13"/>
    <p:sldId id="3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9639" autoAdjust="0"/>
  </p:normalViewPr>
  <p:slideViewPr>
    <p:cSldViewPr snapToGrid="0" showGuides="1">
      <p:cViewPr>
        <p:scale>
          <a:sx n="81" d="100"/>
          <a:sy n="81" d="100"/>
        </p:scale>
        <p:origin x="-21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F8357B3-2E34-4F39-B756-E299CFBDC402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20A1D73-105E-4E5D-BD00-75D42F04E752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027DBBCB-4401-44ED-920A-12E7269E80B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AD0B6B57-56F4-406C-9CA7-A4CA5B11C7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A3B956E-5D66-4307-A2E7-E9FA5B5399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5EE92CA-899F-425C-A63B-36E12A1AA71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78E0223-7544-400B-B4F2-4110015665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C178527-EF95-4555-A5A4-23AE7F8618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D4E21D9A-AF31-4321-8ADB-4A220FB266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1CAD8977-4D75-4764-848B-BF5A1E80844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9DC0C7F0-18B7-478F-8D82-246AACAEF1E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72075E2C-D5F3-4994-8282-97D13D6085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185D545D-D0E2-4968-9CEC-9F84CB82E84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8A92790C-9439-4EAE-B4F7-C353D5D1A4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7BAAF6B-FFDB-4CB4-850F-EB1CE4E4F138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E329497-4227-440D-98C7-6DCA3B2A7BC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AC0F191-F14A-4820-A6C6-CBCDEF9CFAC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78A2B80-9D49-448D-BD5F-E304755EF6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0C0C66C-E1A9-4BFB-AF95-918B0BBE6E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1DEDF813-7532-47B9-8AC1-5CB1835840E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353EDB8C-3C97-404A-819A-F86077A381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="" xmlns:a16="http://schemas.microsoft.com/office/drawing/2014/main" id="{5FF7EFF3-9E63-44EF-82BD-BF61948E59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856CE1D4-4324-46B5-9862-4ACBD471BC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ACA75A2-3BBB-415E-83C9-CDB1341DD13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9387AC2E-20CE-4BBF-9978-D95C6D16AC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="" xmlns:a16="http://schemas.microsoft.com/office/drawing/2014/main" id="{C753F6ED-377B-494A-9591-28D21214974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7FB95D9-A3ED-416B-A272-948BBFD885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="" xmlns:a16="http://schemas.microsoft.com/office/drawing/2014/main" id="{BEEB3C91-BF69-4AA6-9705-3AA5D7BF45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5255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="" xmlns:a16="http://schemas.microsoft.com/office/drawing/2014/main" id="{AEEB2A20-AC20-464C-ABB5-FE1AF55969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28252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="" xmlns:a16="http://schemas.microsoft.com/office/drawing/2014/main" id="{B0E0310D-BC06-45A0-91EE-F18CBFD62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F21A87D1-0F82-458E-B451-ECFD91BE4FCB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3" name="Group 16">
              <a:extLst>
                <a:ext uri="{FF2B5EF4-FFF2-40B4-BE49-F238E27FC236}">
                  <a16:creationId xmlns="" xmlns:a16="http://schemas.microsoft.com/office/drawing/2014/main" id="{92DE4D67-16B9-44D7-9672-DB07680113E0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55E5C8F2-94B5-407A-9321-CCBE3A777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78152AF8-7BCF-4AE4-893A-26F25A08DAC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17">
              <a:extLst>
                <a:ext uri="{FF2B5EF4-FFF2-40B4-BE49-F238E27FC236}">
                  <a16:creationId xmlns="" xmlns:a16="http://schemas.microsoft.com/office/drawing/2014/main" id="{520ACCA3-500B-4DA6-B5EE-05467281AF0A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AA993F35-9411-4EDC-B7BB-48A62DFA00A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0AA03E3D-C9E4-4C45-A547-6BA17B282E37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8">
              <a:extLst>
                <a:ext uri="{FF2B5EF4-FFF2-40B4-BE49-F238E27FC236}">
                  <a16:creationId xmlns="" xmlns:a16="http://schemas.microsoft.com/office/drawing/2014/main" id="{ABCB463C-0233-48FA-B7FB-2878DA0A3B06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145FB8EC-CCE6-4300-96E5-28EC7FF2ED94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A96CF9FE-A157-4578-864A-2EB1F44B7F6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Text Placeholder 9">
            <a:extLst>
              <a:ext uri="{FF2B5EF4-FFF2-40B4-BE49-F238E27FC236}">
                <a16:creationId xmlns=""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26">
            <a:extLst>
              <a:ext uri="{FF2B5EF4-FFF2-40B4-BE49-F238E27FC236}">
                <a16:creationId xmlns="" xmlns:a16="http://schemas.microsoft.com/office/drawing/2014/main" id="{51FD5584-E9AB-4812-B513-6472F68A5E48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42FC1C7-C00E-43A3-94A2-0D5229EA21D6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DCFAD43C-6389-4EF7-A76F-837210E7D22C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29">
            <a:extLst>
              <a:ext uri="{FF2B5EF4-FFF2-40B4-BE49-F238E27FC236}">
                <a16:creationId xmlns="" xmlns:a16="http://schemas.microsoft.com/office/drawing/2014/main" id="{D9EF427C-D4ED-4035-973D-876F3584B9D1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C235EA68-4788-4A07-B9FD-C472E86640D9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EF632B33-5C16-4660-BB8C-D674C1457D2E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87299A3-5D00-48F9-ABB6-1A9F68D668B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309C57D-124D-4D30-9F70-25DF51F8F21B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5297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7C275FF9-FACB-41D3-82C5-4B49C0F013B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DE673F4-2E5F-4E41-BFDF-907F90E3296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ED7AE57D-7CC1-4AD1-A247-88D6147616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EB9B0FC-870B-49B2-B6FB-FE7F626B103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1C5F11EE-6599-4EE8-9635-5386935467E5}"/>
              </a:ext>
            </a:extLst>
          </p:cNvPr>
          <p:cNvGrpSpPr/>
          <p:nvPr userDrawn="1"/>
        </p:nvGrpSpPr>
        <p:grpSpPr>
          <a:xfrm>
            <a:off x="4934692" y="1876590"/>
            <a:ext cx="2297808" cy="4039426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="" xmlns:a16="http://schemas.microsoft.com/office/drawing/2014/main" id="{1DFBAA1A-A097-491A-AD06-5325C8670C7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="" xmlns:a16="http://schemas.microsoft.com/office/drawing/2014/main" id="{6029E473-2071-4803-A8F4-17B7CDA8FA8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="" xmlns:a16="http://schemas.microsoft.com/office/drawing/2014/main" id="{4AEF078B-F6E3-4B65-ACF1-AF9422CF21C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="" xmlns:a16="http://schemas.microsoft.com/office/drawing/2014/main" id="{69F4797F-2F94-405A-8428-3EC22B5844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="" xmlns:a16="http://schemas.microsoft.com/office/drawing/2014/main" id="{AFD20A30-03F4-4B69-8633-D3B8477EB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542B02DD-4EDE-4522-9A61-986E7528E1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75352" y="2234767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13D4E7D2-26F4-457E-8E14-780B82CDE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46207BAF-BD62-487A-8475-7C750FC5A7D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02353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3A4D91E6-8283-4C22-9E1A-C3BC167925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9354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4C6F000E-F7A9-4BCD-92D9-6FC81D765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21348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5F1ACAB3-51BE-4E70-873B-1F132DCDBC6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48350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6" r:id="rId2"/>
    <p:sldLayoutId id="214748369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iva.netboard.me/zggt1k4s/?tab=629222&amp;link=1gn6OdhU-TFfHGuSb-63daPxiO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7010400" y="972073"/>
            <a:ext cx="4853610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«Оказание поддержки родителям (законным представителям) детей, получающим дошкольное образование в форме «семейного» по развитию речи в соответствии с возрастной группой и индивидуальными особенностями ребенка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Литературный клуб для родителей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9578" b="89966" l="5000" r="9580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98" t="18308" r="4116" b="20000"/>
          <a:stretch/>
        </p:blipFill>
        <p:spPr>
          <a:xfrm>
            <a:off x="-1728" y="-83810"/>
            <a:ext cx="6806260" cy="6492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9578" b="89966" l="5000" r="9580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98" t="18308" r="4116" b="20000"/>
          <a:stretch/>
        </p:blipFill>
        <p:spPr>
          <a:xfrm>
            <a:off x="0" y="0"/>
            <a:ext cx="6806260" cy="64921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48400" y="5579404"/>
            <a:ext cx="1207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г.Орск</a:t>
            </a:r>
          </a:p>
          <a:p>
            <a:r>
              <a:rPr lang="ru-RU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b="1" dirty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8137A58-E4D5-4020-B594-CBB9DE51E54B}"/>
              </a:ext>
            </a:extLst>
          </p:cNvPr>
          <p:cNvSpPr/>
          <p:nvPr/>
        </p:nvSpPr>
        <p:spPr>
          <a:xfrm>
            <a:off x="561703" y="1781028"/>
            <a:ext cx="11068594" cy="4728754"/>
          </a:xfrm>
          <a:prstGeom prst="roundRect">
            <a:avLst>
              <a:gd name="adj" fmla="val 377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274E8E-D2F0-421D-AFC2-7D1A0770CEB4}"/>
              </a:ext>
            </a:extLst>
          </p:cNvPr>
          <p:cNvSpPr txBox="1"/>
          <p:nvPr/>
        </p:nvSpPr>
        <p:spPr>
          <a:xfrm>
            <a:off x="1516027" y="2989385"/>
            <a:ext cx="9277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Работа «Литературного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клуба» всегда остается актуальной. Клуб позволяет сохранить постоянный контингент родителей. Таким образом, можно утверждать, что использование работы с семьями детей, получающих семейное образование, в «Литературном клубе» дало положительные результаты: повысился уровень знаний и умений в воспитании и развитии речи детей, установились доверительные отношения между ДОУ и родителями (законными представителями). Все участники клуба получили помощь в речевом развитии детей, позитивные эмоции, радость от совместной деятельности.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954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8137A58-E4D5-4020-B594-CBB9DE51E54B}"/>
              </a:ext>
            </a:extLst>
          </p:cNvPr>
          <p:cNvSpPr/>
          <p:nvPr/>
        </p:nvSpPr>
        <p:spPr>
          <a:xfrm>
            <a:off x="561703" y="1781028"/>
            <a:ext cx="11068594" cy="4728754"/>
          </a:xfrm>
          <a:prstGeom prst="roundRect">
            <a:avLst>
              <a:gd name="adj" fmla="val 377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274E8E-D2F0-421D-AFC2-7D1A0770CEB4}"/>
              </a:ext>
            </a:extLst>
          </p:cNvPr>
          <p:cNvSpPr txBox="1"/>
          <p:nvPr/>
        </p:nvSpPr>
        <p:spPr>
          <a:xfrm>
            <a:off x="1453662" y="2989385"/>
            <a:ext cx="987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4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417671" y="1090246"/>
            <a:ext cx="5184106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С 2019 г. на базе нашего дошкольного учреждения функционирует Консультационный центр для родителей, которые обеспечивают получение детьми образования в форме «семейного». Консультационный центр является современной формой открытого взаимодействия образовательной организации с родителями, где семья получает методическую и практическую помощь в воспитании, развитии и обучении детей раннего и дошкольного возраста от специалистов дошкольной организации. </a:t>
            </a:r>
          </a:p>
          <a:p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C:\Users\UeerAsus\Desktop\ВПКонкурс\ПДД фото\image (4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55" y="1399286"/>
            <a:ext cx="5310594" cy="396988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8137A58-E4D5-4020-B594-CBB9DE51E54B}"/>
              </a:ext>
            </a:extLst>
          </p:cNvPr>
          <p:cNvSpPr/>
          <p:nvPr/>
        </p:nvSpPr>
        <p:spPr>
          <a:xfrm>
            <a:off x="585149" y="1300382"/>
            <a:ext cx="11068594" cy="4728754"/>
          </a:xfrm>
          <a:prstGeom prst="roundRect">
            <a:avLst>
              <a:gd name="adj" fmla="val 377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 последнее время в дошкольном воспитании актуальным стал вопрос по развитию речи детей, не смотря на то, что он рассматривался в начале ХХ века. Статистика показывает, что в настоящее время наблюдается увеличение количества детей с дефектами речи. Задержка речевого развития, которой сейчас страдает около 25 % детей, неусидчивость, невнимательность, снижение школьной успеваемости -все эти нарушения нуждаются в коррекции ещё в раннем возрасте, до поступления ребёнка в школу.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274E8E-D2F0-421D-AFC2-7D1A0770CEB4}"/>
              </a:ext>
            </a:extLst>
          </p:cNvPr>
          <p:cNvSpPr txBox="1"/>
          <p:nvPr/>
        </p:nvSpPr>
        <p:spPr>
          <a:xfrm>
            <a:off x="1164334" y="4295107"/>
            <a:ext cx="927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9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4205817" y="6151081"/>
            <a:ext cx="5876030" cy="379317"/>
            <a:chOff x="584862" y="2025707"/>
            <a:chExt cx="7778374" cy="379317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7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62" y="2025707"/>
              <a:ext cx="7778374" cy="1395"/>
            </a:xfrm>
            <a:prstGeom prst="line">
              <a:avLst/>
            </a:prstGeom>
            <a:ln w="76200"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6">
            <a:extLst>
              <a:ext uri="{FF2B5EF4-FFF2-40B4-BE49-F238E27FC236}">
                <a16:creationId xmlns=""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304801" y="457200"/>
            <a:ext cx="3024553" cy="1817077"/>
            <a:chOff x="4035985" y="2025828"/>
            <a:chExt cx="4113453" cy="3654758"/>
          </a:xfrm>
        </p:grpSpPr>
        <p:sp>
          <p:nvSpPr>
            <p:cNvPr id="38" name="Freeform: Shape 100">
              <a:extLst>
                <a:ext uri="{FF2B5EF4-FFF2-40B4-BE49-F238E27FC236}">
                  <a16:creationId xmlns=""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=""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=""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=""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=""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=""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371600" y="3563815"/>
            <a:ext cx="90384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Литературного клуба: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Обеспечение единства и преемственности семейного и общественного воспитания по проблеме развития речи дошкольников; повышение компетентности родителей (законных представителей) и построение эффективного взаимодействия с семьями воспитанников направленных на развитие речи дошкольников через организацию родительского  «Литературного клуба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ko-KR" alt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87262" y="1254370"/>
            <a:ext cx="4618892" cy="1947565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</a:rPr>
              <a:t>Литературный клуб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</a:rPr>
              <a:t>для родителей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304801" y="979928"/>
            <a:ext cx="485690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Заседания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«Литературного клуба» с родителями на данную тему мы проводим один раз в два месяца. Итого четыре заседания за учебный год.</a:t>
            </a:r>
          </a:p>
          <a:p>
            <a:endParaRPr lang="ko-KR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021E8EB-FBF1-4A89-A789-BAAEF8C0740D}"/>
              </a:ext>
            </a:extLst>
          </p:cNvPr>
          <p:cNvGrpSpPr/>
          <p:nvPr/>
        </p:nvGrpSpPr>
        <p:grpSpPr>
          <a:xfrm>
            <a:off x="5508996" y="1224427"/>
            <a:ext cx="5794001" cy="780795"/>
            <a:chOff x="4745820" y="1491808"/>
            <a:chExt cx="5794001" cy="780795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2B032C8-F970-45DD-A9F3-89F840489F86}"/>
                </a:ext>
              </a:extLst>
            </p:cNvPr>
            <p:cNvSpPr txBox="1"/>
            <p:nvPr/>
          </p:nvSpPr>
          <p:spPr>
            <a:xfrm>
              <a:off x="6032129" y="182065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AC9D7DAD-71B3-4F89-90F9-C4587CC286C3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476CFD45-5BF4-4F7C-8D67-88D95359E801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A52AC6DA-66C2-40A4-961B-03F1A65784F3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ru-RU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75D2B13-BD99-40B8-B665-10830ACD7788}"/>
              </a:ext>
            </a:extLst>
          </p:cNvPr>
          <p:cNvGrpSpPr/>
          <p:nvPr/>
        </p:nvGrpSpPr>
        <p:grpSpPr>
          <a:xfrm>
            <a:off x="5682426" y="2697046"/>
            <a:ext cx="958096" cy="780795"/>
            <a:chOff x="5324331" y="1449052"/>
            <a:chExt cx="958096" cy="780795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91A66CFE-D30D-4D12-B97B-DBA73318A598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EDC8021-A97F-4B92-845E-F69F9FE188A7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E248F8C-69AD-4F08-98A4-6900867E2D8D}"/>
              </a:ext>
            </a:extLst>
          </p:cNvPr>
          <p:cNvGrpSpPr/>
          <p:nvPr/>
        </p:nvGrpSpPr>
        <p:grpSpPr>
          <a:xfrm>
            <a:off x="5508996" y="4133211"/>
            <a:ext cx="958096" cy="780795"/>
            <a:chOff x="5324331" y="1449052"/>
            <a:chExt cx="958096" cy="780795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D2CE9A34-59D5-46D1-9BA1-3537E61016A0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20A6781-2F35-44C0-A653-3BC28C0A0E19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BA64C59-37D1-43D9-8BEA-ABB13582DD16}"/>
              </a:ext>
            </a:extLst>
          </p:cNvPr>
          <p:cNvGrpSpPr/>
          <p:nvPr/>
        </p:nvGrpSpPr>
        <p:grpSpPr>
          <a:xfrm>
            <a:off x="5073056" y="5246211"/>
            <a:ext cx="958096" cy="780795"/>
            <a:chOff x="5324331" y="1449052"/>
            <a:chExt cx="958096" cy="780795"/>
          </a:xfrm>
        </p:grpSpPr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92AC1410-1E7D-4C58-8B38-2EAF9FC96BA1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85C6600-AAAC-4D5D-B579-3C8ED0D0769D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475539" y="891549"/>
            <a:ext cx="514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Теоретический семинар на тему: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и этапы формирования речи детей дошкольного возраста» 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9063" y="2533445"/>
            <a:ext cx="5260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ткрытый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элементов занятий по развитию речи с детьми разного возраста с использованием современных развивающих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1871" y="4259233"/>
            <a:ext cx="488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«Как создать домашнюю библиотеку»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24043" y="5451943"/>
            <a:ext cx="5243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стол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ответе за развитие речи ребенка». </a:t>
            </a:r>
          </a:p>
        </p:txBody>
      </p:sp>
      <p:pic>
        <p:nvPicPr>
          <p:cNvPr id="22" name="Picture 2" descr="D:\ФЕСТИВАЛЬ\Феститваль Фото - копия\DSC_0598 - копия.JPG"/>
          <p:cNvPicPr>
            <a:picLocks noChangeAspect="1" noChangeArrowheads="1"/>
          </p:cNvPicPr>
          <p:nvPr/>
        </p:nvPicPr>
        <p:blipFill>
          <a:blip r:embed="rId2" cstate="print"/>
          <a:srcRect l="25386" b="30249"/>
          <a:stretch>
            <a:fillRect/>
          </a:stretch>
        </p:blipFill>
        <p:spPr bwMode="auto">
          <a:xfrm>
            <a:off x="0" y="2649416"/>
            <a:ext cx="5263662" cy="38100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330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="" xmlns:a16="http://schemas.microsoft.com/office/drawing/2014/main" id="{0A686A0E-F582-4BD5-9E53-3C7175D8680B}"/>
              </a:ext>
            </a:extLst>
          </p:cNvPr>
          <p:cNvGrpSpPr/>
          <p:nvPr/>
        </p:nvGrpSpPr>
        <p:grpSpPr>
          <a:xfrm>
            <a:off x="5631299" y="1477109"/>
            <a:ext cx="6609702" cy="4970580"/>
            <a:chOff x="2235380" y="1610871"/>
            <a:chExt cx="4601243" cy="4403968"/>
          </a:xfrm>
        </p:grpSpPr>
        <p:grpSp>
          <p:nvGrpSpPr>
            <p:cNvPr id="22" name="Group 18">
              <a:extLst>
                <a:ext uri="{FF2B5EF4-FFF2-40B4-BE49-F238E27FC236}">
                  <a16:creationId xmlns="" xmlns:a16="http://schemas.microsoft.com/office/drawing/2014/main" id="{B8A5D14D-A531-4689-9E2F-BE0F95486647}"/>
                </a:ext>
              </a:extLst>
            </p:cNvPr>
            <p:cNvGrpSpPr/>
            <p:nvPr/>
          </p:nvGrpSpPr>
          <p:grpSpPr>
            <a:xfrm>
              <a:off x="2411976" y="1610871"/>
              <a:ext cx="4158876" cy="4403968"/>
              <a:chOff x="3276316" y="3247445"/>
              <a:chExt cx="2124818" cy="2250043"/>
            </a:xfrm>
          </p:grpSpPr>
          <p:sp>
            <p:nvSpPr>
              <p:cNvPr id="33" name="Teardrop 34">
                <a:extLst>
                  <a:ext uri="{FF2B5EF4-FFF2-40B4-BE49-F238E27FC236}">
                    <a16:creationId xmlns="" xmlns:a16="http://schemas.microsoft.com/office/drawing/2014/main" id="{A39C8013-C43D-437B-8432-C0DAA87764F6}"/>
                  </a:ext>
                </a:extLst>
              </p:cNvPr>
              <p:cNvSpPr/>
              <p:nvPr/>
            </p:nvSpPr>
            <p:spPr>
              <a:xfrm rot="8100000">
                <a:off x="3948367" y="3247445"/>
                <a:ext cx="914400" cy="936170"/>
              </a:xfrm>
              <a:prstGeom prst="teardrop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ardrop 35">
                <a:extLst>
                  <a:ext uri="{FF2B5EF4-FFF2-40B4-BE49-F238E27FC236}">
                    <a16:creationId xmlns="" xmlns:a16="http://schemas.microsoft.com/office/drawing/2014/main" id="{06F8064D-5D77-41D3-98C8-75789BDBC4C0}"/>
                  </a:ext>
                </a:extLst>
              </p:cNvPr>
              <p:cNvSpPr/>
              <p:nvPr/>
            </p:nvSpPr>
            <p:spPr>
              <a:xfrm rot="12600000">
                <a:off x="4486734" y="3899955"/>
                <a:ext cx="914400" cy="91440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ardrop 36">
                <a:extLst>
                  <a:ext uri="{FF2B5EF4-FFF2-40B4-BE49-F238E27FC236}">
                    <a16:creationId xmlns="" xmlns:a16="http://schemas.microsoft.com/office/drawing/2014/main" id="{9D7AD15E-C1FC-486D-8680-D096FC3BC118}"/>
                  </a:ext>
                </a:extLst>
              </p:cNvPr>
              <p:cNvSpPr/>
              <p:nvPr/>
            </p:nvSpPr>
            <p:spPr>
              <a:xfrm rot="16800000">
                <a:off x="4357342" y="4577782"/>
                <a:ext cx="914400" cy="91440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ardrop 37">
                <a:extLst>
                  <a:ext uri="{FF2B5EF4-FFF2-40B4-BE49-F238E27FC236}">
                    <a16:creationId xmlns="" xmlns:a16="http://schemas.microsoft.com/office/drawing/2014/main" id="{B64192E6-BA90-4587-BB4C-659936611C62}"/>
                  </a:ext>
                </a:extLst>
              </p:cNvPr>
              <p:cNvSpPr/>
              <p:nvPr/>
            </p:nvSpPr>
            <p:spPr>
              <a:xfrm rot="9000000" flipH="1">
                <a:off x="3276316" y="3841516"/>
                <a:ext cx="914400" cy="914400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ardrop 38">
                <a:extLst>
                  <a:ext uri="{FF2B5EF4-FFF2-40B4-BE49-F238E27FC236}">
                    <a16:creationId xmlns="" xmlns:a16="http://schemas.microsoft.com/office/drawing/2014/main" id="{797CD315-0963-420D-811A-A8D0C9473A39}"/>
                  </a:ext>
                </a:extLst>
              </p:cNvPr>
              <p:cNvSpPr/>
              <p:nvPr/>
            </p:nvSpPr>
            <p:spPr>
              <a:xfrm rot="4800000" flipH="1">
                <a:off x="3476163" y="4583088"/>
                <a:ext cx="914400" cy="914400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81C893B-9B55-4F7B-AA56-9AE5F122DEF7}"/>
                </a:ext>
              </a:extLst>
            </p:cNvPr>
            <p:cNvSpPr txBox="1"/>
            <p:nvPr/>
          </p:nvSpPr>
          <p:spPr>
            <a:xfrm>
              <a:off x="2955461" y="5311893"/>
              <a:ext cx="1400520" cy="3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B975CE8-C29A-4D67-A09B-19421A9CCF32}"/>
                </a:ext>
              </a:extLst>
            </p:cNvPr>
            <p:cNvSpPr txBox="1"/>
            <p:nvPr/>
          </p:nvSpPr>
          <p:spPr>
            <a:xfrm>
              <a:off x="4725546" y="5311893"/>
              <a:ext cx="1400520" cy="3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5BA1563-AFDD-46B9-B54F-6F487FEC4910}"/>
                </a:ext>
              </a:extLst>
            </p:cNvPr>
            <p:cNvSpPr txBox="1"/>
            <p:nvPr/>
          </p:nvSpPr>
          <p:spPr>
            <a:xfrm>
              <a:off x="5436102" y="3216412"/>
              <a:ext cx="1400521" cy="333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1139148-D024-43F3-A1EE-6F38788A7701}"/>
                </a:ext>
              </a:extLst>
            </p:cNvPr>
            <p:cNvSpPr txBox="1"/>
            <p:nvPr/>
          </p:nvSpPr>
          <p:spPr>
            <a:xfrm>
              <a:off x="2235380" y="3433396"/>
              <a:ext cx="1400521" cy="3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EED68EC-31B2-43AC-9487-E51D753E00B4}"/>
                </a:ext>
              </a:extLst>
            </p:cNvPr>
            <p:cNvSpPr txBox="1"/>
            <p:nvPr/>
          </p:nvSpPr>
          <p:spPr>
            <a:xfrm>
              <a:off x="3864046" y="2134590"/>
              <a:ext cx="1400521" cy="3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247273" y="2089883"/>
            <a:ext cx="1571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776"/>
                </a:solidFill>
              </a:rPr>
              <a:t>Старший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 </a:t>
            </a:r>
            <a:r>
              <a:rPr lang="ru-RU" dirty="0">
                <a:solidFill>
                  <a:srgbClr val="002776"/>
                </a:solidFill>
              </a:rPr>
              <a:t>воспитатель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9089" y="3211287"/>
            <a:ext cx="1107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776"/>
                </a:solidFill>
              </a:rPr>
              <a:t>Педагог-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логопед</a:t>
            </a:r>
            <a:endParaRPr lang="ru-RU" dirty="0">
              <a:solidFill>
                <a:srgbClr val="00277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15055" y="3311876"/>
            <a:ext cx="1139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776"/>
                </a:solidFill>
              </a:rPr>
              <a:t>Педагог-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психолог</a:t>
            </a:r>
            <a:endParaRPr lang="ru-RU" dirty="0">
              <a:solidFill>
                <a:srgbClr val="00277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23460" y="4957395"/>
            <a:ext cx="15847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776"/>
                </a:solidFill>
              </a:rPr>
              <a:t>Педагог </a:t>
            </a:r>
            <a:endParaRPr lang="ru-RU" dirty="0" smtClean="0">
              <a:solidFill>
                <a:srgbClr val="002776"/>
              </a:solidFill>
            </a:endParaRP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 по развитию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речи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31498" y="4922936"/>
            <a:ext cx="1548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776"/>
                </a:solidFill>
              </a:rPr>
              <a:t>Воспитатели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 возрастных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 </a:t>
            </a:r>
            <a:r>
              <a:rPr lang="ru-RU" dirty="0">
                <a:solidFill>
                  <a:srgbClr val="002776"/>
                </a:solidFill>
              </a:rPr>
              <a:t>групп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68779" y="494373"/>
            <a:ext cx="9491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«Литературного клуба»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7" name="Picture 2" descr="C:\Users\UeerAsus\Desktop\21-12-2022_12-06-41 - копия\IMG20221221135248.jpg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152400" y="2074985"/>
            <a:ext cx="5275385" cy="442599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510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развивающие технологии: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eardrop 1">
            <a:extLst>
              <a:ext uri="{FF2B5EF4-FFF2-40B4-BE49-F238E27FC236}">
                <a16:creationId xmlns="" xmlns:a16="http://schemas.microsoft.com/office/drawing/2014/main" id="{F546B489-483B-495F-AF17-B78CC6BDEE36}"/>
              </a:ext>
            </a:extLst>
          </p:cNvPr>
          <p:cNvSpPr/>
          <p:nvPr/>
        </p:nvSpPr>
        <p:spPr>
          <a:xfrm rot="21068837" flipH="1">
            <a:off x="5704240" y="4474417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">
            <a:extLst>
              <a:ext uri="{FF2B5EF4-FFF2-40B4-BE49-F238E27FC236}">
                <a16:creationId xmlns="" xmlns:a16="http://schemas.microsoft.com/office/drawing/2014/main" id="{4C44A8E7-B475-4B2A-A01A-08930BA2C19B}"/>
              </a:ext>
            </a:extLst>
          </p:cNvPr>
          <p:cNvSpPr/>
          <p:nvPr/>
        </p:nvSpPr>
        <p:spPr>
          <a:xfrm rot="21068837" flipH="1">
            <a:off x="7110601" y="3552754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="" xmlns:a16="http://schemas.microsoft.com/office/drawing/2014/main" id="{9C65A91A-6CD3-4BBF-B4DC-D2F58E6065CA}"/>
              </a:ext>
            </a:extLst>
          </p:cNvPr>
          <p:cNvSpPr/>
          <p:nvPr/>
        </p:nvSpPr>
        <p:spPr>
          <a:xfrm flipH="1">
            <a:off x="3017041" y="420266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="" xmlns:a16="http://schemas.microsoft.com/office/drawing/2014/main" id="{31025177-81E7-4A53-9A27-BAF040D0703D}"/>
              </a:ext>
            </a:extLst>
          </p:cNvPr>
          <p:cNvSpPr/>
          <p:nvPr/>
        </p:nvSpPr>
        <p:spPr>
          <a:xfrm flipH="1">
            <a:off x="4293390" y="3194433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">
            <a:extLst>
              <a:ext uri="{FF2B5EF4-FFF2-40B4-BE49-F238E27FC236}">
                <a16:creationId xmlns="" xmlns:a16="http://schemas.microsoft.com/office/drawing/2014/main" id="{88EBB66D-9DC8-4FDD-BF16-43789D5925B1}"/>
              </a:ext>
            </a:extLst>
          </p:cNvPr>
          <p:cNvSpPr/>
          <p:nvPr/>
        </p:nvSpPr>
        <p:spPr>
          <a:xfrm flipH="1">
            <a:off x="5608164" y="2114433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6BFAF6BF-3BE3-4C2D-AFE3-DA978A4E30BF}"/>
              </a:ext>
            </a:extLst>
          </p:cNvPr>
          <p:cNvSpPr/>
          <p:nvPr/>
        </p:nvSpPr>
        <p:spPr>
          <a:xfrm>
            <a:off x="3981517" y="1785223"/>
            <a:ext cx="4345540" cy="482740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4194" h="6130085">
                <a:moveTo>
                  <a:pt x="0" y="6130085"/>
                </a:moveTo>
                <a:cubicBezTo>
                  <a:pt x="2366425" y="2121069"/>
                  <a:pt x="4153604" y="3601206"/>
                  <a:pt x="5684194" y="0"/>
                </a:cubicBezTo>
              </a:path>
            </a:pathLst>
          </a:cu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61CCED-27FF-4E5B-B50D-A6CE3E613D0B}"/>
              </a:ext>
            </a:extLst>
          </p:cNvPr>
          <p:cNvSpPr txBox="1"/>
          <p:nvPr/>
        </p:nvSpPr>
        <p:spPr>
          <a:xfrm>
            <a:off x="6036606" y="2453132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024AB3E-860D-464F-9422-0A49FC0F3A96}"/>
              </a:ext>
            </a:extLst>
          </p:cNvPr>
          <p:cNvSpPr txBox="1"/>
          <p:nvPr/>
        </p:nvSpPr>
        <p:spPr>
          <a:xfrm>
            <a:off x="4741044" y="3489718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CD7FB77-1E70-4329-BCE8-C48EDBCD10B4}"/>
              </a:ext>
            </a:extLst>
          </p:cNvPr>
          <p:cNvSpPr txBox="1"/>
          <p:nvPr/>
        </p:nvSpPr>
        <p:spPr>
          <a:xfrm>
            <a:off x="3445483" y="4541364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9B32D2E-5104-4746-8793-1E753835A2B5}"/>
              </a:ext>
            </a:extLst>
          </p:cNvPr>
          <p:cNvSpPr txBox="1"/>
          <p:nvPr/>
        </p:nvSpPr>
        <p:spPr>
          <a:xfrm>
            <a:off x="6199713" y="4755891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9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001890A-FCB3-46E0-9919-A9F39C8F77DE}"/>
              </a:ext>
            </a:extLst>
          </p:cNvPr>
          <p:cNvSpPr txBox="1"/>
          <p:nvPr/>
        </p:nvSpPr>
        <p:spPr>
          <a:xfrm>
            <a:off x="7539041" y="3906536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8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F33CA09-ABED-419F-9F1C-444541A1EA6D}"/>
              </a:ext>
            </a:extLst>
          </p:cNvPr>
          <p:cNvSpPr txBox="1"/>
          <p:nvPr/>
        </p:nvSpPr>
        <p:spPr>
          <a:xfrm>
            <a:off x="1723292" y="2024380"/>
            <a:ext cx="464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«Азбука общения»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Шипицыной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3249910-7D16-4816-B937-110902DC1DB0}"/>
              </a:ext>
            </a:extLst>
          </p:cNvPr>
          <p:cNvSpPr txBox="1"/>
          <p:nvPr/>
        </p:nvSpPr>
        <p:spPr>
          <a:xfrm>
            <a:off x="2100328" y="3264783"/>
            <a:ext cx="216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ТРИЗ</a:t>
            </a:r>
            <a:endParaRPr lang="ru-RU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DD40943-6921-4C83-ABC4-990C9DE6DF8A}"/>
              </a:ext>
            </a:extLst>
          </p:cNvPr>
          <p:cNvSpPr txBox="1"/>
          <p:nvPr/>
        </p:nvSpPr>
        <p:spPr>
          <a:xfrm>
            <a:off x="9182377" y="3949008"/>
            <a:ext cx="291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и пальчиковая гимнастика</a:t>
            </a:r>
            <a:endParaRPr lang="en-US" altLang="ko-K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655DF89-5C50-4B30-A391-D060BDA17A68}"/>
              </a:ext>
            </a:extLst>
          </p:cNvPr>
          <p:cNvSpPr txBox="1"/>
          <p:nvPr/>
        </p:nvSpPr>
        <p:spPr>
          <a:xfrm>
            <a:off x="7471808" y="5121214"/>
            <a:ext cx="216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1200" dirty="0"/>
              <a:t>,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F54DED1-0886-4B1B-AE0F-79DAFB0E3587}"/>
              </a:ext>
            </a:extLst>
          </p:cNvPr>
          <p:cNvSpPr txBox="1"/>
          <p:nvPr/>
        </p:nvSpPr>
        <p:spPr>
          <a:xfrm>
            <a:off x="804003" y="4146268"/>
            <a:ext cx="216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70B5F57E-8C41-43A6-8FE7-1F67B568D7F0}"/>
              </a:ext>
            </a:extLst>
          </p:cNvPr>
          <p:cNvSpPr/>
          <p:nvPr/>
        </p:nvSpPr>
        <p:spPr>
          <a:xfrm rot="1371778">
            <a:off x="8020413" y="1487365"/>
            <a:ext cx="613288" cy="5286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ardrop 1">
            <a:extLst>
              <a:ext uri="{FF2B5EF4-FFF2-40B4-BE49-F238E27FC236}">
                <a16:creationId xmlns="" xmlns:a16="http://schemas.microsoft.com/office/drawing/2014/main" id="{88EBB66D-9DC8-4FDD-BF16-43789D5925B1}"/>
              </a:ext>
            </a:extLst>
          </p:cNvPr>
          <p:cNvSpPr/>
          <p:nvPr/>
        </p:nvSpPr>
        <p:spPr>
          <a:xfrm flipH="1">
            <a:off x="4667865" y="564307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 smtClean="0"/>
              <a:t>10</a:t>
            </a:r>
            <a:endParaRPr lang="ko-KR" altLang="en-US" sz="2700" dirty="0"/>
          </a:p>
        </p:txBody>
      </p:sp>
      <p:sp>
        <p:nvSpPr>
          <p:cNvPr id="36" name="Teardrop 1">
            <a:extLst>
              <a:ext uri="{FF2B5EF4-FFF2-40B4-BE49-F238E27FC236}">
                <a16:creationId xmlns="" xmlns:a16="http://schemas.microsoft.com/office/drawing/2014/main" id="{31025177-81E7-4A53-9A27-BAF040D0703D}"/>
              </a:ext>
            </a:extLst>
          </p:cNvPr>
          <p:cNvSpPr/>
          <p:nvPr/>
        </p:nvSpPr>
        <p:spPr>
          <a:xfrm flipH="1">
            <a:off x="7987911" y="2384838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 smtClean="0"/>
              <a:t>7</a:t>
            </a:r>
            <a:endParaRPr lang="ko-KR" altLang="en-US" sz="2700" dirty="0"/>
          </a:p>
        </p:txBody>
      </p:sp>
      <p:sp>
        <p:nvSpPr>
          <p:cNvPr id="37" name="Teardrop 1">
            <a:extLst>
              <a:ext uri="{FF2B5EF4-FFF2-40B4-BE49-F238E27FC236}">
                <a16:creationId xmlns="" xmlns:a16="http://schemas.microsoft.com/office/drawing/2014/main" id="{9C65A91A-6CD3-4BBF-B4DC-D2F58E6065CA}"/>
              </a:ext>
            </a:extLst>
          </p:cNvPr>
          <p:cNvSpPr/>
          <p:nvPr/>
        </p:nvSpPr>
        <p:spPr>
          <a:xfrm flipH="1">
            <a:off x="8426377" y="1034434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 smtClean="0"/>
              <a:t>6</a:t>
            </a:r>
            <a:endParaRPr lang="ko-KR" altLang="en-US" sz="2700" dirty="0"/>
          </a:p>
        </p:txBody>
      </p:sp>
      <p:sp>
        <p:nvSpPr>
          <p:cNvPr id="38" name="Teardrop 1">
            <a:extLst>
              <a:ext uri="{FF2B5EF4-FFF2-40B4-BE49-F238E27FC236}">
                <a16:creationId xmlns="" xmlns:a16="http://schemas.microsoft.com/office/drawing/2014/main" id="{F546B489-483B-495F-AF17-B78CC6BDEE36}"/>
              </a:ext>
            </a:extLst>
          </p:cNvPr>
          <p:cNvSpPr/>
          <p:nvPr/>
        </p:nvSpPr>
        <p:spPr>
          <a:xfrm rot="21068837" flipH="1">
            <a:off x="6521198" y="103443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ardrop 1">
            <a:extLst>
              <a:ext uri="{FF2B5EF4-FFF2-40B4-BE49-F238E27FC236}">
                <a16:creationId xmlns="" xmlns:a16="http://schemas.microsoft.com/office/drawing/2014/main" id="{4C44A8E7-B475-4B2A-A01A-08930BA2C19B}"/>
              </a:ext>
            </a:extLst>
          </p:cNvPr>
          <p:cNvSpPr/>
          <p:nvPr/>
        </p:nvSpPr>
        <p:spPr>
          <a:xfrm rot="21068837" flipH="1">
            <a:off x="2372391" y="5533168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dirty="0" smtClean="0"/>
              <a:t>5</a:t>
            </a:r>
            <a:endParaRPr lang="ko-KR" altLang="en-US" sz="27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825804" y="1077337"/>
            <a:ext cx="4549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«Развитие диалогического общения»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А.Г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Арушановой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2349" y="5888502"/>
            <a:ext cx="1812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231454" y="1188180"/>
            <a:ext cx="1960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000872" y="2687853"/>
            <a:ext cx="184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7498" y="6088557"/>
            <a:ext cx="4029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Минидраматизации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инсценировки</a:t>
            </a:r>
          </a:p>
        </p:txBody>
      </p:sp>
    </p:spTree>
    <p:extLst>
      <p:ext uri="{BB962C8B-B14F-4D97-AF65-F5344CB8AC3E}">
        <p14:creationId xmlns:p14="http://schemas.microsoft.com/office/powerpoint/2010/main" xmlns="" val="32927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8137A58-E4D5-4020-B594-CBB9DE51E54B}"/>
              </a:ext>
            </a:extLst>
          </p:cNvPr>
          <p:cNvSpPr/>
          <p:nvPr/>
        </p:nvSpPr>
        <p:spPr>
          <a:xfrm>
            <a:off x="561703" y="1781028"/>
            <a:ext cx="11068594" cy="4728754"/>
          </a:xfrm>
          <a:prstGeom prst="roundRect">
            <a:avLst>
              <a:gd name="adj" fmla="val 377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274E8E-D2F0-421D-AFC2-7D1A0770CEB4}"/>
              </a:ext>
            </a:extLst>
          </p:cNvPr>
          <p:cNvSpPr txBox="1"/>
          <p:nvPr/>
        </p:nvSpPr>
        <p:spPr>
          <a:xfrm>
            <a:off x="621324" y="4365446"/>
            <a:ext cx="7561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предлагаем использовать речевые игры, подготовленные педагогами дошкольной организации. </a:t>
            </a:r>
          </a:p>
          <a:p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https://iva.netboard.me/zggt1k4s/?tab=629222&amp;link=1gn6OdhU-TFfHGuSb-63daPxiO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игры по развитию речи.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3017" y="2239108"/>
            <a:ext cx="3419352" cy="381586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51" name="Picture 3" descr="D:\ФЕСТИВАЛЬ\Фестиваль Фото\DSC_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515" y="797168"/>
            <a:ext cx="4606191" cy="33599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829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304801" y="979928"/>
            <a:ext cx="485690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Заседания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«Литературного клуба» с родителями на данную тему мы проводим один раз в два месяца. Итого четыре заседания за учебный год.</a:t>
            </a:r>
          </a:p>
          <a:p>
            <a:endParaRPr lang="ko-KR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7021E8EB-FBF1-4A89-A789-BAAEF8C0740D}"/>
              </a:ext>
            </a:extLst>
          </p:cNvPr>
          <p:cNvGrpSpPr/>
          <p:nvPr/>
        </p:nvGrpSpPr>
        <p:grpSpPr>
          <a:xfrm>
            <a:off x="5508996" y="1224427"/>
            <a:ext cx="5794001" cy="780795"/>
            <a:chOff x="4745820" y="1491808"/>
            <a:chExt cx="5794001" cy="780795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2B032C8-F970-45DD-A9F3-89F840489F86}"/>
                </a:ext>
              </a:extLst>
            </p:cNvPr>
            <p:cNvSpPr txBox="1"/>
            <p:nvPr/>
          </p:nvSpPr>
          <p:spPr>
            <a:xfrm>
              <a:off x="6032129" y="182065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" name="Group 28">
              <a:extLst>
                <a:ext uri="{FF2B5EF4-FFF2-40B4-BE49-F238E27FC236}">
                  <a16:creationId xmlns="" xmlns:a16="http://schemas.microsoft.com/office/drawing/2014/main" id="{AC9D7DAD-71B3-4F89-90F9-C4587CC286C3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476CFD45-5BF4-4F7C-8D67-88D95359E801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A52AC6DA-66C2-40A4-961B-03F1A65784F3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ru-RU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" name="Group 35">
            <a:extLst>
              <a:ext uri="{FF2B5EF4-FFF2-40B4-BE49-F238E27FC236}">
                <a16:creationId xmlns="" xmlns:a16="http://schemas.microsoft.com/office/drawing/2014/main" id="{675D2B13-BD99-40B8-B665-10830ACD7788}"/>
              </a:ext>
            </a:extLst>
          </p:cNvPr>
          <p:cNvGrpSpPr/>
          <p:nvPr/>
        </p:nvGrpSpPr>
        <p:grpSpPr>
          <a:xfrm>
            <a:off x="5682426" y="2697046"/>
            <a:ext cx="958096" cy="780795"/>
            <a:chOff x="5324331" y="1449052"/>
            <a:chExt cx="958096" cy="780795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91A66CFE-D30D-4D12-B97B-DBA73318A598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EDC8021-A97F-4B92-845E-F69F9FE188A7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="" xmlns:a16="http://schemas.microsoft.com/office/drawing/2014/main" id="{1E248F8C-69AD-4F08-98A4-6900867E2D8D}"/>
              </a:ext>
            </a:extLst>
          </p:cNvPr>
          <p:cNvGrpSpPr/>
          <p:nvPr/>
        </p:nvGrpSpPr>
        <p:grpSpPr>
          <a:xfrm>
            <a:off x="5508996" y="4133211"/>
            <a:ext cx="958096" cy="780795"/>
            <a:chOff x="5324331" y="1449052"/>
            <a:chExt cx="958096" cy="780795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D2CE9A34-59D5-46D1-9BA1-3537E61016A0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20A6781-2F35-44C0-A653-3BC28C0A0E19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49">
            <a:extLst>
              <a:ext uri="{FF2B5EF4-FFF2-40B4-BE49-F238E27FC236}">
                <a16:creationId xmlns="" xmlns:a16="http://schemas.microsoft.com/office/drawing/2014/main" id="{6BA64C59-37D1-43D9-8BEA-ABB13582DD16}"/>
              </a:ext>
            </a:extLst>
          </p:cNvPr>
          <p:cNvGrpSpPr/>
          <p:nvPr/>
        </p:nvGrpSpPr>
        <p:grpSpPr>
          <a:xfrm>
            <a:off x="5073056" y="5246211"/>
            <a:ext cx="958096" cy="780795"/>
            <a:chOff x="5324331" y="1449052"/>
            <a:chExt cx="958096" cy="780795"/>
          </a:xfrm>
        </p:grpSpPr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92AC1410-1E7D-4C58-8B38-2EAF9FC96BA1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85C6600-AAAC-4D5D-B579-3C8ED0D0769D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36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475539" y="891549"/>
            <a:ext cx="514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Теоретический семинар на тему: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и этапы формирования речи детей дошкольного возраста» 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9063" y="2533445"/>
            <a:ext cx="5260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ткрытый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элементов занятий по развитию речи с детьми разного возраста с использованием современных развивающих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1871" y="4259233"/>
            <a:ext cx="488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«Как создать домашнюю библиотеку»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24043" y="5451943"/>
            <a:ext cx="5243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стол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ответе за развитие речи ребенка». </a:t>
            </a:r>
          </a:p>
        </p:txBody>
      </p:sp>
      <p:pic>
        <p:nvPicPr>
          <p:cNvPr id="22" name="Picture 2" descr="D:\ФЕСТИВАЛЬ\Феститваль Фото - копия\DSC_0598 - копия.JPG"/>
          <p:cNvPicPr>
            <a:picLocks noChangeAspect="1" noChangeArrowheads="1"/>
          </p:cNvPicPr>
          <p:nvPr/>
        </p:nvPicPr>
        <p:blipFill>
          <a:blip r:embed="rId2" cstate="print"/>
          <a:srcRect l="25386" b="30249"/>
          <a:stretch>
            <a:fillRect/>
          </a:stretch>
        </p:blipFill>
        <p:spPr bwMode="auto">
          <a:xfrm>
            <a:off x="0" y="2649416"/>
            <a:ext cx="5263662" cy="38100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330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589</Words>
  <Application>Microsoft Office PowerPoint</Application>
  <PresentationFormat>Произвольный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UeerAsus</cp:lastModifiedBy>
  <cp:revision>114</cp:revision>
  <dcterms:created xsi:type="dcterms:W3CDTF">2020-01-20T05:08:25Z</dcterms:created>
  <dcterms:modified xsi:type="dcterms:W3CDTF">2023-10-12T10:44:27Z</dcterms:modified>
</cp:coreProperties>
</file>