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8" r:id="rId4"/>
    <p:sldId id="290" r:id="rId5"/>
    <p:sldId id="291" r:id="rId6"/>
    <p:sldId id="293" r:id="rId7"/>
    <p:sldId id="258" r:id="rId8"/>
    <p:sldId id="259" r:id="rId9"/>
    <p:sldId id="260" r:id="rId10"/>
    <p:sldId id="261" r:id="rId11"/>
    <p:sldId id="263" r:id="rId12"/>
    <p:sldId id="264" r:id="rId13"/>
    <p:sldId id="265" r:id="rId14"/>
    <p:sldId id="289" r:id="rId15"/>
    <p:sldId id="295" r:id="rId16"/>
    <p:sldId id="294" r:id="rId17"/>
    <p:sldId id="266" r:id="rId18"/>
    <p:sldId id="275" r:id="rId19"/>
    <p:sldId id="282" r:id="rId20"/>
    <p:sldId id="276" r:id="rId21"/>
    <p:sldId id="283" r:id="rId22"/>
    <p:sldId id="277" r:id="rId23"/>
    <p:sldId id="284" r:id="rId24"/>
    <p:sldId id="285" r:id="rId25"/>
    <p:sldId id="268" r:id="rId26"/>
    <p:sldId id="270" r:id="rId27"/>
    <p:sldId id="296" r:id="rId28"/>
    <p:sldId id="273" r:id="rId29"/>
    <p:sldId id="274" r:id="rId30"/>
    <p:sldId id="278" r:id="rId31"/>
    <p:sldId id="279" r:id="rId32"/>
    <p:sldId id="280"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5730" autoAdjust="0"/>
  </p:normalViewPr>
  <p:slideViewPr>
    <p:cSldViewPr>
      <p:cViewPr varScale="1">
        <p:scale>
          <a:sx n="84" d="100"/>
          <a:sy n="84" d="100"/>
        </p:scale>
        <p:origin x="-1068"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07.11.2023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pPr/>
              <a:t>07.11.2023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7900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ctrTitle"/>
          </p:nvPr>
        </p:nvSpPr>
        <p:spPr>
          <a:xfrm>
            <a:off x="215514" y="1484784"/>
            <a:ext cx="8712968" cy="2952328"/>
          </a:xfrm>
        </p:spPr>
        <p:txBody>
          <a:bodyPr>
            <a:noAutofit/>
          </a:bodyPr>
          <a:lstStyle/>
          <a:p>
            <a:r>
              <a:rPr lang="ru-RU" sz="3200" b="1" i="1" dirty="0">
                <a:solidFill>
                  <a:srgbClr val="0000FF"/>
                </a:solidFill>
                <a:latin typeface="Times New Roman" pitchFamily="18" charset="0"/>
                <a:cs typeface="Times New Roman" pitchFamily="18" charset="0"/>
              </a:rPr>
              <a:t>«Оказание методической поддержки в рамках консультационного центра родителям детей, не посещающих дошкольное учреждение по вопросу развития эмоционально-личностной сферы дошкольника»</a:t>
            </a:r>
          </a:p>
        </p:txBody>
      </p:sp>
      <p:sp>
        <p:nvSpPr>
          <p:cNvPr id="3" name="Подзаголовок 2"/>
          <p:cNvSpPr>
            <a:spLocks noGrp="1"/>
          </p:cNvSpPr>
          <p:nvPr>
            <p:ph type="subTitle" idx="1"/>
          </p:nvPr>
        </p:nvSpPr>
        <p:spPr>
          <a:xfrm>
            <a:off x="1331640" y="5013176"/>
            <a:ext cx="7448872" cy="1440160"/>
          </a:xfrm>
        </p:spPr>
        <p:txBody>
          <a:bodyPr>
            <a:normAutofit fontScale="85000" lnSpcReduction="10000"/>
          </a:bodyPr>
          <a:lstStyle/>
          <a:p>
            <a:pPr algn="r"/>
            <a:r>
              <a:rPr lang="ru-RU" sz="2000" b="1" dirty="0">
                <a:solidFill>
                  <a:schemeClr val="tx1"/>
                </a:solidFill>
                <a:latin typeface="Times New Roman" pitchFamily="18" charset="0"/>
                <a:cs typeface="Times New Roman" pitchFamily="18" charset="0"/>
              </a:rPr>
              <a:t>Подготовил: воспитатель 1кв.кат.</a:t>
            </a:r>
          </a:p>
          <a:p>
            <a:pPr algn="r"/>
            <a:r>
              <a:rPr lang="ru-RU" sz="2000" b="1" dirty="0" err="1">
                <a:solidFill>
                  <a:schemeClr val="tx1"/>
                </a:solidFill>
                <a:latin typeface="Times New Roman" pitchFamily="18" charset="0"/>
                <a:cs typeface="Times New Roman" pitchFamily="18" charset="0"/>
              </a:rPr>
              <a:t>Королькова</a:t>
            </a:r>
            <a:r>
              <a:rPr lang="ru-RU" sz="2000" b="1" dirty="0">
                <a:solidFill>
                  <a:schemeClr val="tx1"/>
                </a:solidFill>
                <a:latin typeface="Times New Roman" pitchFamily="18" charset="0"/>
                <a:cs typeface="Times New Roman" pitchFamily="18" charset="0"/>
              </a:rPr>
              <a:t> Е.В</a:t>
            </a:r>
            <a:r>
              <a:rPr lang="ru-RU" sz="2000" b="1" dirty="0" smtClean="0">
                <a:solidFill>
                  <a:schemeClr val="tx1"/>
                </a:solidFill>
                <a:latin typeface="Times New Roman" pitchFamily="18" charset="0"/>
                <a:cs typeface="Times New Roman" pitchFamily="18" charset="0"/>
              </a:rPr>
              <a:t>.</a:t>
            </a:r>
          </a:p>
          <a:p>
            <a:pPr algn="r"/>
            <a:endParaRPr lang="ru-RU" sz="1800" b="1" dirty="0">
              <a:solidFill>
                <a:schemeClr val="tx1"/>
              </a:solidFill>
              <a:latin typeface="Times New Roman" pitchFamily="18" charset="0"/>
              <a:cs typeface="Times New Roman" pitchFamily="18" charset="0"/>
            </a:endParaRPr>
          </a:p>
          <a:p>
            <a:pPr algn="l"/>
            <a:endParaRPr lang="ru-RU" sz="2000" b="1" dirty="0" smtClean="0">
              <a:solidFill>
                <a:schemeClr val="tx1"/>
              </a:solidFill>
              <a:latin typeface="Times New Roman" pitchFamily="18" charset="0"/>
              <a:cs typeface="Times New Roman" pitchFamily="18" charset="0"/>
            </a:endParaRPr>
          </a:p>
          <a:p>
            <a:pPr algn="l"/>
            <a:r>
              <a:rPr lang="ru-RU" sz="2000" b="1" dirty="0" smtClean="0">
                <a:solidFill>
                  <a:schemeClr val="tx1"/>
                </a:solidFill>
                <a:latin typeface="Times New Roman" pitchFamily="18" charset="0"/>
                <a:cs typeface="Times New Roman" pitchFamily="18" charset="0"/>
              </a:rPr>
              <a:t>г.Орск</a:t>
            </a:r>
            <a:r>
              <a:rPr lang="ru-RU" sz="2000" b="1" dirty="0" smtClean="0">
                <a:solidFill>
                  <a:schemeClr val="tx1"/>
                </a:solidFill>
                <a:latin typeface="Times New Roman" pitchFamily="18" charset="0"/>
                <a:cs typeface="Times New Roman" pitchFamily="18" charset="0"/>
              </a:rPr>
              <a:t>, 2023</a:t>
            </a:r>
            <a:endParaRPr lang="ru-RU" sz="2000" b="1" dirty="0">
              <a:solidFill>
                <a:schemeClr val="tx1"/>
              </a:solidFill>
              <a:latin typeface="Times New Roman" pitchFamily="18" charset="0"/>
              <a:cs typeface="Times New Roman" pitchFamily="18" charset="0"/>
            </a:endParaRPr>
          </a:p>
          <a:p>
            <a:endParaRPr lang="ru-RU" dirty="0"/>
          </a:p>
        </p:txBody>
      </p:sp>
      <p:sp>
        <p:nvSpPr>
          <p:cNvPr id="4" name="Прямоугольник 3"/>
          <p:cNvSpPr/>
          <p:nvPr/>
        </p:nvSpPr>
        <p:spPr>
          <a:xfrm>
            <a:off x="827584" y="332656"/>
            <a:ext cx="7272808" cy="923330"/>
          </a:xfrm>
          <a:prstGeom prst="rect">
            <a:avLst/>
          </a:prstGeom>
        </p:spPr>
        <p:txBody>
          <a:bodyPr wrap="square">
            <a:spAutoFit/>
          </a:bodyPr>
          <a:lstStyle/>
          <a:p>
            <a:pPr algn="ctr"/>
            <a:r>
              <a:rPr lang="ru-RU" dirty="0">
                <a:latin typeface="Times New Roman" pitchFamily="18" charset="0"/>
                <a:cs typeface="Times New Roman" pitchFamily="18" charset="0"/>
              </a:rPr>
              <a:t>Муниципальное дошкольное образовательное автономное учреждение «Детский сад №115 «Белочка» комбинированного вида г. Орска»</a:t>
            </a:r>
            <a:endParaRPr lang="ru-RU" b="1" dirty="0">
              <a:latin typeface="Times New Roman" pitchFamily="18" charset="0"/>
              <a:cs typeface="Times New Roman" pitchFamily="18" charset="0"/>
            </a:endParaRPr>
          </a:p>
          <a:p>
            <a:r>
              <a:rPr lang="ru-RU" dirty="0"/>
              <a:t> </a:t>
            </a:r>
          </a:p>
        </p:txBody>
      </p:sp>
    </p:spTree>
    <p:extLst>
      <p:ext uri="{BB962C8B-B14F-4D97-AF65-F5344CB8AC3E}">
        <p14:creationId xmlns:p14="http://schemas.microsoft.com/office/powerpoint/2010/main" xmlns="" val="30724013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634082"/>
          </a:xfrm>
        </p:spPr>
        <p:txBody>
          <a:bodyPr>
            <a:normAutofit fontScale="90000"/>
          </a:bodyPr>
          <a:lstStyle/>
          <a:p>
            <a:r>
              <a:rPr lang="ru-RU" b="1" dirty="0">
                <a:solidFill>
                  <a:srgbClr val="0000FF"/>
                </a:solidFill>
                <a:latin typeface="Times New Roman" pitchFamily="18" charset="0"/>
                <a:cs typeface="Times New Roman" pitchFamily="18" charset="0"/>
              </a:rPr>
              <a:t>Цель:</a:t>
            </a:r>
            <a:endParaRPr lang="ru-RU" dirty="0">
              <a:solidFill>
                <a:srgbClr val="0000FF"/>
              </a:solidFill>
            </a:endParaRPr>
          </a:p>
        </p:txBody>
      </p:sp>
      <p:sp>
        <p:nvSpPr>
          <p:cNvPr id="3" name="Объект 2"/>
          <p:cNvSpPr>
            <a:spLocks noGrp="1"/>
          </p:cNvSpPr>
          <p:nvPr>
            <p:ph idx="1"/>
          </p:nvPr>
        </p:nvSpPr>
        <p:spPr>
          <a:xfrm>
            <a:off x="539552" y="1772816"/>
            <a:ext cx="8136904" cy="3744416"/>
          </a:xfrm>
        </p:spPr>
        <p:txBody>
          <a:bodyPr>
            <a:normAutofit/>
          </a:bodyPr>
          <a:lstStyle/>
          <a:p>
            <a:pPr marL="0" indent="0" algn="just">
              <a:buNone/>
            </a:pPr>
            <a:r>
              <a:rPr lang="ru-RU" dirty="0">
                <a:latin typeface="Times New Roman"/>
                <a:ea typeface="Calibri"/>
              </a:rPr>
              <a:t>оказание методической поддержки в рамках консультационного центра родителям детей, не посещающих дошкольное учреждение по вопросу развития эмоционально-личностной сферы дошкольника.        </a:t>
            </a:r>
            <a:endParaRPr lang="ru-RU" dirty="0"/>
          </a:p>
        </p:txBody>
      </p:sp>
    </p:spTree>
    <p:extLst>
      <p:ext uri="{BB962C8B-B14F-4D97-AF65-F5344CB8AC3E}">
        <p14:creationId xmlns:p14="http://schemas.microsoft.com/office/powerpoint/2010/main" xmlns="" val="27853025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404664"/>
            <a:ext cx="8229600" cy="1012974"/>
          </a:xfrm>
        </p:spPr>
        <p:txBody>
          <a:bodyPr>
            <a:noAutofit/>
          </a:bodyPr>
          <a:lstStyle/>
          <a:p>
            <a:r>
              <a:rPr lang="ru-RU" sz="2800" b="1" dirty="0">
                <a:latin typeface="Times New Roman" pitchFamily="18" charset="0"/>
                <a:cs typeface="Times New Roman" pitchFamily="18" charset="0"/>
              </a:rPr>
              <a:t>В рамках данного направления реализуются следующие методы и формы работы:</a:t>
            </a:r>
            <a:br>
              <a:rPr lang="ru-RU" sz="2800" b="1" dirty="0">
                <a:latin typeface="Times New Roman" pitchFamily="18" charset="0"/>
                <a:cs typeface="Times New Roman" pitchFamily="18" charset="0"/>
              </a:rPr>
            </a:b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323528" y="1412776"/>
            <a:ext cx="8568952" cy="4752528"/>
          </a:xfrm>
        </p:spPr>
        <p:txBody>
          <a:bodyPr>
            <a:normAutofit fontScale="77500" lnSpcReduction="20000"/>
          </a:bodyPr>
          <a:lstStyle/>
          <a:p>
            <a:pPr lvl="0" algn="just"/>
            <a:r>
              <a:rPr lang="ru-RU" sz="3100" dirty="0" smtClean="0">
                <a:latin typeface="Times New Roman" pitchFamily="18" charset="0"/>
                <a:cs typeface="Times New Roman" pitchFamily="18" charset="0"/>
              </a:rPr>
              <a:t>индивидуальное </a:t>
            </a:r>
            <a:r>
              <a:rPr lang="ru-RU" sz="3100" dirty="0">
                <a:latin typeface="Times New Roman" pitchFamily="18" charset="0"/>
                <a:cs typeface="Times New Roman" pitchFamily="18" charset="0"/>
              </a:rPr>
              <a:t>консультирование родителей специалистами ДОУ (педагогом-психологом, учителем-логопедом, медсестрой) в отсутствие ребенка;</a:t>
            </a:r>
          </a:p>
          <a:p>
            <a:pPr lvl="0" algn="just"/>
            <a:r>
              <a:rPr lang="ru-RU" sz="3100" dirty="0">
                <a:latin typeface="Times New Roman" pitchFamily="18" charset="0"/>
                <a:cs typeface="Times New Roman" pitchFamily="18" charset="0"/>
              </a:rPr>
              <a:t>групповое консультирование родителей по схожим проблемам;</a:t>
            </a:r>
          </a:p>
          <a:p>
            <a:pPr lvl="0" algn="just"/>
            <a:r>
              <a:rPr lang="ru-RU" sz="3100" dirty="0">
                <a:latin typeface="Times New Roman" pitchFamily="18" charset="0"/>
                <a:cs typeface="Times New Roman" pitchFamily="18" charset="0"/>
              </a:rPr>
              <a:t>заочное консультирование, посредством размещения материалов на официальном сайте ДОУ (вкладка «Консультации для родителей»);</a:t>
            </a:r>
          </a:p>
          <a:p>
            <a:pPr lvl="0" algn="just"/>
            <a:r>
              <a:rPr lang="ru-RU" sz="3100" dirty="0">
                <a:latin typeface="Times New Roman" pitchFamily="18" charset="0"/>
                <a:cs typeface="Times New Roman" pitchFamily="18" charset="0"/>
              </a:rPr>
              <a:t>тренинги, практические семинары для родителей (законных представителей) с привлечением специалистов ДОУ;</a:t>
            </a:r>
          </a:p>
          <a:p>
            <a:pPr lvl="0" algn="just"/>
            <a:r>
              <a:rPr lang="ru-RU" sz="3100" dirty="0">
                <a:latin typeface="Times New Roman" pitchFamily="18" charset="0"/>
                <a:cs typeface="Times New Roman" pitchFamily="18" charset="0"/>
              </a:rPr>
              <a:t>совместные занятия с родителями и их детьми;</a:t>
            </a:r>
          </a:p>
          <a:p>
            <a:pPr lvl="0" algn="just"/>
            <a:r>
              <a:rPr lang="ru-RU" sz="3100" dirty="0">
                <a:latin typeface="Times New Roman" pitchFamily="18" charset="0"/>
                <a:cs typeface="Times New Roman" pitchFamily="18" charset="0"/>
              </a:rPr>
              <a:t>дистанционное консультирование посредством телефонной связи и видеосвязи через </a:t>
            </a:r>
            <a:r>
              <a:rPr lang="ru-RU" sz="3100" dirty="0" err="1">
                <a:latin typeface="Times New Roman" pitchFamily="18" charset="0"/>
                <a:cs typeface="Times New Roman" pitchFamily="18" charset="0"/>
              </a:rPr>
              <a:t>интернет-ресурсы</a:t>
            </a:r>
            <a:r>
              <a:rPr lang="ru-RU" sz="31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xmlns="" val="76867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539552" y="548680"/>
            <a:ext cx="8352928" cy="868958"/>
          </a:xfrm>
        </p:spPr>
        <p:txBody>
          <a:bodyPr>
            <a:noAutofit/>
          </a:bodyPr>
          <a:lstStyle/>
          <a:p>
            <a:r>
              <a:rPr lang="ru-RU" sz="3600" b="1" dirty="0">
                <a:latin typeface="Times New Roman" pitchFamily="18" charset="0"/>
                <a:cs typeface="Times New Roman" pitchFamily="18" charset="0"/>
              </a:rPr>
              <a:t>Предполагаемый результат работы консультационного центра:</a:t>
            </a:r>
            <a:r>
              <a:rPr lang="ru-RU" sz="3600" dirty="0">
                <a:latin typeface="Times New Roman" pitchFamily="18" charset="0"/>
                <a:cs typeface="Times New Roman" pitchFamily="18" charset="0"/>
              </a:rPr>
              <a:t/>
            </a:r>
            <a:br>
              <a:rPr lang="ru-RU" sz="3600" dirty="0">
                <a:latin typeface="Times New Roman" pitchFamily="18" charset="0"/>
                <a:cs typeface="Times New Roman" pitchFamily="18" charset="0"/>
              </a:rPr>
            </a:b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323528" y="1412776"/>
            <a:ext cx="8424936" cy="5256584"/>
          </a:xfrm>
        </p:spPr>
        <p:txBody>
          <a:bodyPr>
            <a:normAutofit fontScale="77500" lnSpcReduction="20000"/>
          </a:bodyPr>
          <a:lstStyle/>
          <a:p>
            <a:pPr marL="0" indent="0" algn="just">
              <a:buNone/>
            </a:pPr>
            <a:r>
              <a:rPr lang="ru-RU" dirty="0" smtClean="0"/>
              <a:t>       </a:t>
            </a:r>
            <a:r>
              <a:rPr lang="ru-RU" dirty="0" smtClean="0">
                <a:latin typeface="Times New Roman" pitchFamily="18" charset="0"/>
                <a:cs typeface="Times New Roman" pitchFamily="18" charset="0"/>
              </a:rPr>
              <a:t>Реализация перспективно-тематического </a:t>
            </a:r>
            <a:r>
              <a:rPr lang="ru-RU" dirty="0">
                <a:latin typeface="Times New Roman" pitchFamily="18" charset="0"/>
                <a:cs typeface="Times New Roman" pitchFamily="18" charset="0"/>
              </a:rPr>
              <a:t>плана </a:t>
            </a:r>
            <a:r>
              <a:rPr lang="ru-RU" dirty="0" smtClean="0">
                <a:latin typeface="Times New Roman" pitchFamily="18" charset="0"/>
                <a:cs typeface="Times New Roman" pitchFamily="18" charset="0"/>
              </a:rPr>
              <a:t>консультационного центра </a:t>
            </a:r>
            <a:r>
              <a:rPr lang="ru-RU" dirty="0">
                <a:latin typeface="Times New Roman" pitchFamily="18" charset="0"/>
                <a:cs typeface="Times New Roman" pitchFamily="18" charset="0"/>
              </a:rPr>
              <a:t>для родителей и детей, не посещающих дошкольное образовательное учреждение позволит достичь  следующих результатов:</a:t>
            </a:r>
          </a:p>
          <a:p>
            <a:pPr lvl="0" algn="just"/>
            <a:r>
              <a:rPr lang="ru-RU" dirty="0">
                <a:latin typeface="Times New Roman" pitchFamily="18" charset="0"/>
                <a:cs typeface="Times New Roman" pitchFamily="18" charset="0"/>
              </a:rPr>
              <a:t>Сформируется у родителей определенная модель поведения с ребенком;</a:t>
            </a:r>
          </a:p>
          <a:p>
            <a:pPr lvl="0" algn="just"/>
            <a:r>
              <a:rPr lang="ru-RU" dirty="0">
                <a:latin typeface="Times New Roman" pitchFamily="18" charset="0"/>
                <a:cs typeface="Times New Roman" pitchFamily="18" charset="0"/>
              </a:rPr>
              <a:t>Повысится у родителей уровень педагогических знаний и умений в воспитании и развитии ребенка;</a:t>
            </a:r>
          </a:p>
          <a:p>
            <a:pPr lvl="0" algn="just"/>
            <a:r>
              <a:rPr lang="ru-RU" dirty="0">
                <a:latin typeface="Times New Roman" pitchFamily="18" charset="0"/>
                <a:cs typeface="Times New Roman" pitchFamily="18" charset="0"/>
              </a:rPr>
              <a:t>Установятся доверительные отношения между родителями и педагогами дошкольного образовательного учреждения;</a:t>
            </a:r>
          </a:p>
          <a:p>
            <a:pPr lvl="0" algn="just"/>
            <a:r>
              <a:rPr lang="ru-RU" dirty="0">
                <a:latin typeface="Times New Roman" pitchFamily="18" charset="0"/>
                <a:cs typeface="Times New Roman" pitchFamily="18" charset="0"/>
              </a:rPr>
              <a:t>Активизируется у дошкольника мыслительная деятельность, эмоционально-личностная сфера ребёнка;</a:t>
            </a:r>
          </a:p>
          <a:p>
            <a:pPr lvl="0" algn="just"/>
            <a:r>
              <a:rPr lang="ru-RU" dirty="0">
                <a:latin typeface="Times New Roman" pitchFamily="18" charset="0"/>
                <a:cs typeface="Times New Roman" pitchFamily="18" charset="0"/>
              </a:rPr>
              <a:t>Повысится двигательная активность детей.</a:t>
            </a:r>
          </a:p>
          <a:p>
            <a:endParaRPr lang="ru-RU" dirty="0"/>
          </a:p>
        </p:txBody>
      </p:sp>
    </p:spTree>
    <p:extLst>
      <p:ext uri="{BB962C8B-B14F-4D97-AF65-F5344CB8AC3E}">
        <p14:creationId xmlns:p14="http://schemas.microsoft.com/office/powerpoint/2010/main" xmlns="" val="13771512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274042"/>
          </a:xfrm>
        </p:spPr>
        <p:txBody>
          <a:bodyPr>
            <a:normAutofit fontScale="90000"/>
          </a:bodyPr>
          <a:lstStyle/>
          <a:p>
            <a:endParaRPr lang="ru-RU" dirty="0"/>
          </a:p>
        </p:txBody>
      </p:sp>
      <p:sp>
        <p:nvSpPr>
          <p:cNvPr id="3" name="Объект 2"/>
          <p:cNvSpPr>
            <a:spLocks noGrp="1"/>
          </p:cNvSpPr>
          <p:nvPr>
            <p:ph idx="1"/>
          </p:nvPr>
        </p:nvSpPr>
        <p:spPr>
          <a:xfrm>
            <a:off x="611560" y="836712"/>
            <a:ext cx="7992888" cy="5289451"/>
          </a:xfrm>
        </p:spPr>
        <p:txBody>
          <a:bodyPr>
            <a:normAutofit/>
          </a:bodyPr>
          <a:lstStyle/>
          <a:p>
            <a:pPr marL="0" indent="0" algn="just">
              <a:buNone/>
            </a:pPr>
            <a:r>
              <a:rPr lang="ru-RU" dirty="0" smtClean="0">
                <a:latin typeface="Times New Roman" pitchFamily="18" charset="0"/>
                <a:cs typeface="Times New Roman" pitchFamily="18" charset="0"/>
              </a:rPr>
              <a:t>       Для </a:t>
            </a:r>
            <a:r>
              <a:rPr lang="ru-RU" dirty="0">
                <a:latin typeface="Times New Roman" pitchFamily="18" charset="0"/>
                <a:cs typeface="Times New Roman" pitchFamily="18" charset="0"/>
              </a:rPr>
              <a:t>консультирования специалистами ДОУ готовится информация на печатных носителях (памятки, буклеты, анкеты, газеты). Больше всего родителей интересует, какие игры влияют на развитие эмоционально-личностной сферы ребёнка; как организовать развивающую среду дома; приемы и упражнения для развития моторики детей, артикуляционные гимнастики.</a:t>
            </a:r>
          </a:p>
          <a:p>
            <a:endParaRPr lang="ru-RU" dirty="0"/>
          </a:p>
        </p:txBody>
      </p:sp>
    </p:spTree>
    <p:extLst>
      <p:ext uri="{BB962C8B-B14F-4D97-AF65-F5344CB8AC3E}">
        <p14:creationId xmlns:p14="http://schemas.microsoft.com/office/powerpoint/2010/main" xmlns="" val="8832675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79512" y="0"/>
            <a:ext cx="8712968" cy="980728"/>
          </a:xfrm>
        </p:spPr>
        <p:txBody>
          <a:bodyPr>
            <a:noAutofit/>
          </a:bodyPr>
          <a:lstStyle/>
          <a:p>
            <a:pPr indent="360680">
              <a:lnSpc>
                <a:spcPct val="115000"/>
              </a:lnSpc>
              <a:spcAft>
                <a:spcPts val="0"/>
              </a:spcAft>
            </a:pPr>
            <a:r>
              <a:rPr lang="ru-RU" sz="2800" b="1" dirty="0" smtClean="0">
                <a:solidFill>
                  <a:srgbClr val="002060"/>
                </a:solidFill>
                <a:latin typeface="Times New Roman" pitchFamily="18" charset="0"/>
                <a:cs typeface="Times New Roman" pitchFamily="18" charset="0"/>
              </a:rPr>
              <a:t>Памятка для родителей для развития эмоционально-личностной сферы ребёнка</a:t>
            </a:r>
            <a:endParaRPr lang="ru-RU" sz="2800" b="1" dirty="0">
              <a:solidFill>
                <a:srgbClr val="002060"/>
              </a:solidFill>
              <a:latin typeface="Times New Roman" pitchFamily="18" charset="0"/>
              <a:cs typeface="Times New Roman" pitchFamily="18" charset="0"/>
            </a:endParaRPr>
          </a:p>
        </p:txBody>
      </p:sp>
      <p:sp>
        <p:nvSpPr>
          <p:cNvPr id="3" name="Объект 2"/>
          <p:cNvSpPr>
            <a:spLocks noGrp="1"/>
          </p:cNvSpPr>
          <p:nvPr>
            <p:ph idx="1"/>
          </p:nvPr>
        </p:nvSpPr>
        <p:spPr>
          <a:xfrm>
            <a:off x="683568" y="1052736"/>
            <a:ext cx="8147248" cy="5805264"/>
          </a:xfrm>
        </p:spPr>
        <p:txBody>
          <a:bodyPr>
            <a:normAutofit fontScale="40000" lnSpcReduction="20000"/>
          </a:bodyPr>
          <a:lstStyle/>
          <a:p>
            <a:pPr marL="0" indent="0" algn="ctr">
              <a:buNone/>
            </a:pPr>
            <a:r>
              <a:rPr lang="ru-RU" sz="4500" dirty="0" smtClean="0">
                <a:latin typeface="Times New Roman" pitchFamily="18" charset="0"/>
                <a:cs typeface="Times New Roman" pitchFamily="18" charset="0"/>
              </a:rPr>
              <a:t>Для </a:t>
            </a:r>
            <a:r>
              <a:rPr lang="ru-RU" sz="4500" dirty="0">
                <a:latin typeface="Times New Roman" pitchFamily="18" charset="0"/>
                <a:cs typeface="Times New Roman" pitchFamily="18" charset="0"/>
              </a:rPr>
              <a:t>полноценного развития </a:t>
            </a:r>
            <a:r>
              <a:rPr lang="ru-RU" sz="4500" dirty="0" smtClean="0">
                <a:latin typeface="Times New Roman" pitchFamily="18" charset="0"/>
                <a:cs typeface="Times New Roman" pitchFamily="18" charset="0"/>
              </a:rPr>
              <a:t>эмоционально-личностной сферы </a:t>
            </a:r>
            <a:r>
              <a:rPr lang="ru-RU" sz="4500" dirty="0">
                <a:latin typeface="Times New Roman" pitchFamily="18" charset="0"/>
                <a:cs typeface="Times New Roman" pitchFamily="18" charset="0"/>
              </a:rPr>
              <a:t>детей 1-3 </a:t>
            </a:r>
            <a:r>
              <a:rPr lang="ru-RU" sz="4500" dirty="0" smtClean="0">
                <a:latin typeface="Times New Roman" pitchFamily="18" charset="0"/>
                <a:cs typeface="Times New Roman" pitchFamily="18" charset="0"/>
              </a:rPr>
              <a:t>лет</a:t>
            </a:r>
          </a:p>
          <a:p>
            <a:pPr marL="0" indent="0" algn="ctr">
              <a:buNone/>
            </a:pPr>
            <a:r>
              <a:rPr lang="ru-RU" sz="4500" dirty="0">
                <a:solidFill>
                  <a:srgbClr val="FF0000"/>
                </a:solidFill>
                <a:latin typeface="Times New Roman" pitchFamily="18" charset="0"/>
                <a:cs typeface="Times New Roman" pitchFamily="18" charset="0"/>
              </a:rPr>
              <a:t> </a:t>
            </a:r>
            <a:r>
              <a:rPr lang="ru-RU" sz="4500" b="1" dirty="0">
                <a:solidFill>
                  <a:srgbClr val="FF0000"/>
                </a:solidFill>
                <a:latin typeface="Times New Roman" pitchFamily="18" charset="0"/>
                <a:cs typeface="Times New Roman" pitchFamily="18" charset="0"/>
              </a:rPr>
              <a:t>НЕ рекомендуется</a:t>
            </a:r>
            <a:r>
              <a:rPr lang="ru-RU" sz="4500" b="1" dirty="0" smtClean="0">
                <a:solidFill>
                  <a:srgbClr val="FF0000"/>
                </a:solidFill>
                <a:latin typeface="Times New Roman" pitchFamily="18" charset="0"/>
                <a:cs typeface="Times New Roman" pitchFamily="18" charset="0"/>
              </a:rPr>
              <a:t>:</a:t>
            </a:r>
            <a:r>
              <a:rPr lang="ru-RU" sz="4500" dirty="0">
                <a:latin typeface="Times New Roman" pitchFamily="18" charset="0"/>
                <a:cs typeface="Times New Roman" pitchFamily="18" charset="0"/>
              </a:rPr>
              <a:t/>
            </a:r>
            <a:br>
              <a:rPr lang="ru-RU" sz="4500" dirty="0">
                <a:latin typeface="Times New Roman" pitchFamily="18" charset="0"/>
                <a:cs typeface="Times New Roman" pitchFamily="18" charset="0"/>
              </a:rPr>
            </a:br>
            <a:endParaRPr lang="ru-RU" sz="4500" dirty="0">
              <a:latin typeface="Times New Roman" pitchFamily="18" charset="0"/>
              <a:cs typeface="Times New Roman" pitchFamily="18" charset="0"/>
            </a:endParaRPr>
          </a:p>
          <a:p>
            <a:r>
              <a:rPr lang="ru-RU" sz="3800" dirty="0">
                <a:latin typeface="Times New Roman" pitchFamily="18" charset="0"/>
                <a:cs typeface="Times New Roman" pitchFamily="18" charset="0"/>
              </a:rPr>
              <a:t>Общаться с ребенком непродолжительно, равнодушно и безлично</a:t>
            </a:r>
          </a:p>
          <a:p>
            <a:r>
              <a:rPr lang="ru-RU" sz="3800" dirty="0">
                <a:latin typeface="Times New Roman" pitchFamily="18" charset="0"/>
                <a:cs typeface="Times New Roman" pitchFamily="18" charset="0"/>
              </a:rPr>
              <a:t>Игнорировать режим дня и питания</a:t>
            </a:r>
          </a:p>
          <a:p>
            <a:r>
              <a:rPr lang="ru-RU" sz="3800" dirty="0">
                <a:latin typeface="Times New Roman" pitchFamily="18" charset="0"/>
                <a:cs typeface="Times New Roman" pitchFamily="18" charset="0"/>
              </a:rPr>
              <a:t>Нагружать ребенка кружками, секциями, занятиями</a:t>
            </a:r>
          </a:p>
          <a:p>
            <a:r>
              <a:rPr lang="ru-RU" sz="3800" dirty="0">
                <a:latin typeface="Times New Roman" pitchFamily="18" charset="0"/>
                <a:cs typeface="Times New Roman" pitchFamily="18" charset="0"/>
              </a:rPr>
              <a:t>Применять рассогласованные приемы воспитания, игнорировать единство требований к ребенку</a:t>
            </a:r>
          </a:p>
          <a:p>
            <a:r>
              <a:rPr lang="ru-RU" sz="3800" dirty="0">
                <a:latin typeface="Times New Roman" pitchFamily="18" charset="0"/>
                <a:cs typeface="Times New Roman" pitchFamily="18" charset="0"/>
              </a:rPr>
              <a:t>Умалчивать о чувствах и не разъяснять их</a:t>
            </a:r>
          </a:p>
          <a:p>
            <a:r>
              <a:rPr lang="ru-RU" sz="3800" dirty="0">
                <a:latin typeface="Times New Roman" pitchFamily="18" charset="0"/>
                <a:cs typeface="Times New Roman" pitchFamily="18" charset="0"/>
              </a:rPr>
              <a:t>Требовать только от ребенка, забывая про личный пример, в шутку или в назидание оскорблять и унижать ребенка</a:t>
            </a:r>
          </a:p>
          <a:p>
            <a:r>
              <a:rPr lang="ru-RU" sz="3800" dirty="0">
                <a:latin typeface="Times New Roman" pitchFamily="18" charset="0"/>
                <a:cs typeface="Times New Roman" pitchFamily="18" charset="0"/>
              </a:rPr>
              <a:t>Смотреть телевизор, давать гаджеты, слушать «взрослую» музыку.</a:t>
            </a:r>
          </a:p>
          <a:p>
            <a:r>
              <a:rPr lang="ru-RU" sz="3800" dirty="0">
                <a:latin typeface="Times New Roman" pitchFamily="18" charset="0"/>
                <a:cs typeface="Times New Roman" pitchFamily="18" charset="0"/>
              </a:rPr>
              <a:t>Не использовать во взаимодействии с ребенком детские игры, забавы, </a:t>
            </a:r>
            <a:r>
              <a:rPr lang="ru-RU" sz="3800" dirty="0" err="1">
                <a:latin typeface="Times New Roman" pitchFamily="18" charset="0"/>
                <a:cs typeface="Times New Roman" pitchFamily="18" charset="0"/>
              </a:rPr>
              <a:t>потешки</a:t>
            </a:r>
            <a:r>
              <a:rPr lang="ru-RU" sz="3800" dirty="0">
                <a:latin typeface="Times New Roman" pitchFamily="18" charset="0"/>
                <a:cs typeface="Times New Roman" pitchFamily="18" charset="0"/>
              </a:rPr>
              <a:t>, песенки, сказки</a:t>
            </a:r>
          </a:p>
          <a:p>
            <a:r>
              <a:rPr lang="ru-RU" sz="3800" dirty="0">
                <a:latin typeface="Times New Roman" pitchFamily="18" charset="0"/>
                <a:cs typeface="Times New Roman" pitchFamily="18" charset="0"/>
              </a:rPr>
              <a:t>Не обращать внимания на то, что волнует малыша, не давать ему высказываться, ждать, когда он сам преодолеет свои негативные эмоции</a:t>
            </a:r>
          </a:p>
          <a:p>
            <a:r>
              <a:rPr lang="ru-RU" sz="3800" dirty="0">
                <a:latin typeface="Times New Roman" pitchFamily="18" charset="0"/>
                <a:cs typeface="Times New Roman" pitchFamily="18" charset="0"/>
              </a:rPr>
              <a:t>Все позволять ребенку, «лишь бы не плакал», подыгрывать, чрезмерно </a:t>
            </a:r>
            <a:r>
              <a:rPr lang="ru-RU" sz="3800" dirty="0" smtClean="0">
                <a:latin typeface="Times New Roman" pitchFamily="18" charset="0"/>
                <a:cs typeface="Times New Roman" pitchFamily="18" charset="0"/>
              </a:rPr>
              <a:t>опекать</a:t>
            </a:r>
            <a:r>
              <a:rPr lang="ru-RU" dirty="0">
                <a:latin typeface="Times New Roman" pitchFamily="18" charset="0"/>
                <a:cs typeface="Times New Roman" pitchFamily="18" charset="0"/>
              </a:rPr>
              <a:t/>
            </a:r>
            <a:br>
              <a:rPr lang="ru-RU" dirty="0">
                <a:latin typeface="Times New Roman" pitchFamily="18" charset="0"/>
                <a:cs typeface="Times New Roman" pitchFamily="18" charset="0"/>
              </a:rPr>
            </a:br>
            <a:endParaRPr lang="ru-RU" dirty="0">
              <a:latin typeface="Times New Roman" pitchFamily="18" charset="0"/>
              <a:cs typeface="Times New Roman" pitchFamily="18" charset="0"/>
            </a:endParaRPr>
          </a:p>
          <a:p>
            <a:pPr marL="0" indent="0">
              <a:buNone/>
            </a:pPr>
            <a:r>
              <a:rPr lang="ru-RU" sz="3500" i="1" dirty="0">
                <a:latin typeface="Times New Roman" pitchFamily="18" charset="0"/>
                <a:cs typeface="Times New Roman" pitchFamily="18" charset="0"/>
              </a:rPr>
              <a:t>Эмоционально НЕ благополучный ребенок не улыбчив, не разговорчив, не доброжелателен, не слушает других, часто криклив, драчлив и обидчив.</a:t>
            </a:r>
            <a:endParaRPr lang="ru-RU" sz="3500" dirty="0">
              <a:latin typeface="Times New Roman" pitchFamily="18" charset="0"/>
              <a:cs typeface="Times New Roman" pitchFamily="18" charset="0"/>
            </a:endParaRPr>
          </a:p>
          <a:p>
            <a:pPr marL="0" indent="0">
              <a:buNone/>
            </a:pPr>
            <a:r>
              <a:rPr lang="ru-RU" sz="3500" i="1" dirty="0">
                <a:latin typeface="Times New Roman" pitchFamily="18" charset="0"/>
                <a:cs typeface="Times New Roman" pitchFamily="18" charset="0"/>
              </a:rPr>
              <a:t>Если это про вашего ребенка, значит ваши представления о том, что необходимо и интересно малышу вероятнее всего не соответствуют его реальным потребностям</a:t>
            </a:r>
            <a:r>
              <a:rPr lang="ru-RU" sz="3500" i="1" dirty="0" smtClean="0">
                <a:latin typeface="Times New Roman" pitchFamily="18" charset="0"/>
                <a:cs typeface="Times New Roman" pitchFamily="18" charset="0"/>
              </a:rPr>
              <a:t>!</a:t>
            </a:r>
            <a:r>
              <a:rPr lang="ru-RU" sz="3500" dirty="0">
                <a:latin typeface="Times New Roman" pitchFamily="18" charset="0"/>
                <a:cs typeface="Times New Roman" pitchFamily="18" charset="0"/>
              </a:rPr>
              <a:t/>
            </a:r>
            <a:br>
              <a:rPr lang="ru-RU" sz="3500" dirty="0">
                <a:latin typeface="Times New Roman" pitchFamily="18" charset="0"/>
                <a:cs typeface="Times New Roman" pitchFamily="18" charset="0"/>
              </a:rPr>
            </a:br>
            <a:endParaRPr lang="ru-RU" sz="3500" dirty="0" smtClean="0">
              <a:latin typeface="Times New Roman" pitchFamily="18" charset="0"/>
              <a:cs typeface="Times New Roman" pitchFamily="18" charset="0"/>
            </a:endParaRPr>
          </a:p>
          <a:p>
            <a:pPr marL="0" indent="0">
              <a:buNone/>
            </a:pPr>
            <a:endParaRPr lang="ru-RU" sz="3500" dirty="0">
              <a:latin typeface="Times New Roman" pitchFamily="18" charset="0"/>
              <a:cs typeface="Times New Roman" pitchFamily="18" charset="0"/>
            </a:endParaRPr>
          </a:p>
          <a:p>
            <a:pPr marL="0" indent="0" algn="ctr">
              <a:buNone/>
            </a:pPr>
            <a:r>
              <a:rPr lang="ru-RU" sz="5000" dirty="0">
                <a:effectLst>
                  <a:outerShdw blurRad="38100" dist="38100" dir="2700000" algn="tl">
                    <a:srgbClr val="000000">
                      <a:alpha val="43137"/>
                    </a:srgbClr>
                  </a:outerShdw>
                </a:effectLst>
                <a:latin typeface="Times New Roman" pitchFamily="18" charset="0"/>
                <a:cs typeface="Times New Roman" pitchFamily="18" charset="0"/>
              </a:rPr>
              <a:t>Возможно, пора пересмотреть систему воспитания в семье!</a:t>
            </a:r>
          </a:p>
          <a:p>
            <a:pPr marL="0" indent="0" algn="just">
              <a:lnSpc>
                <a:spcPct val="115000"/>
              </a:lnSpc>
              <a:buNone/>
            </a:pPr>
            <a:endParaRPr lang="ru-RU" dirty="0"/>
          </a:p>
        </p:txBody>
      </p:sp>
    </p:spTree>
    <p:extLst>
      <p:ext uri="{BB962C8B-B14F-4D97-AF65-F5344CB8AC3E}">
        <p14:creationId xmlns:p14="http://schemas.microsoft.com/office/powerpoint/2010/main" xmlns="" val="27163072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79512" y="0"/>
            <a:ext cx="8712968" cy="980728"/>
          </a:xfrm>
        </p:spPr>
        <p:txBody>
          <a:bodyPr>
            <a:noAutofit/>
          </a:bodyPr>
          <a:lstStyle/>
          <a:p>
            <a:pPr indent="360680">
              <a:lnSpc>
                <a:spcPct val="115000"/>
              </a:lnSpc>
              <a:spcAft>
                <a:spcPts val="0"/>
              </a:spcAft>
            </a:pPr>
            <a:endParaRPr lang="ru-RU" sz="2800" b="1" dirty="0">
              <a:solidFill>
                <a:srgbClr val="002060"/>
              </a:solidFill>
              <a:latin typeface="Times New Roman" pitchFamily="18" charset="0"/>
              <a:cs typeface="Times New Roman" pitchFamily="18" charset="0"/>
            </a:endParaRPr>
          </a:p>
        </p:txBody>
      </p:sp>
      <p:pic>
        <p:nvPicPr>
          <p:cNvPr id="2050" name="Picture 2" descr="C:\Users\Admin\Documents\дет сад\дет сад 115\обобщение опыта работы\img7.jp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 y="0"/>
            <a:ext cx="9143999" cy="68580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62423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79512" y="0"/>
            <a:ext cx="8712968" cy="980728"/>
          </a:xfrm>
        </p:spPr>
        <p:txBody>
          <a:bodyPr>
            <a:noAutofit/>
          </a:bodyPr>
          <a:lstStyle/>
          <a:p>
            <a:pPr indent="360680">
              <a:lnSpc>
                <a:spcPct val="115000"/>
              </a:lnSpc>
              <a:spcAft>
                <a:spcPts val="0"/>
              </a:spcAft>
            </a:pPr>
            <a:endParaRPr lang="ru-RU" sz="2800" b="1" dirty="0">
              <a:solidFill>
                <a:srgbClr val="002060"/>
              </a:solidFill>
              <a:latin typeface="Times New Roman" pitchFamily="18" charset="0"/>
              <a:cs typeface="Times New Roman" pitchFamily="18" charset="0"/>
            </a:endParaRPr>
          </a:p>
        </p:txBody>
      </p:sp>
      <p:pic>
        <p:nvPicPr>
          <p:cNvPr id="1027" name="Picture 3" descr="C:\Users\Admin\Documents\дет сад\дет сад 115\обобщение опыта работы\5.pn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1619672" y="0"/>
            <a:ext cx="5400600" cy="6858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00404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Объект 2"/>
          <p:cNvSpPr>
            <a:spLocks noGrp="1"/>
          </p:cNvSpPr>
          <p:nvPr>
            <p:ph idx="1"/>
          </p:nvPr>
        </p:nvSpPr>
        <p:spPr>
          <a:xfrm>
            <a:off x="457200" y="1124744"/>
            <a:ext cx="8229600" cy="5001419"/>
          </a:xfrm>
        </p:spPr>
        <p:txBody>
          <a:bodyPr/>
          <a:lstStyle/>
          <a:p>
            <a:pPr marL="0" indent="0" algn="just">
              <a:buNone/>
            </a:pPr>
            <a:r>
              <a:rPr lang="ru-RU" dirty="0" smtClean="0">
                <a:latin typeface="Times New Roman" pitchFamily="18" charset="0"/>
                <a:cs typeface="Times New Roman" pitchFamily="18" charset="0"/>
              </a:rPr>
              <a:t>       Воспитатели </a:t>
            </a:r>
            <a:r>
              <a:rPr lang="ru-RU" dirty="0">
                <a:latin typeface="Times New Roman" pitchFamily="18" charset="0"/>
                <a:cs typeface="Times New Roman" pitchFamily="18" charset="0"/>
              </a:rPr>
              <a:t>знакомят родителей с психофизиологическими особенностями детей, со спецификой взаимодействия семьи и дошкольного учреждения, предлагают их вниманию режим в группе и вариант планирования </a:t>
            </a:r>
            <a:r>
              <a:rPr lang="ru-RU" dirty="0" err="1">
                <a:latin typeface="Times New Roman" pitchFamily="18" charset="0"/>
                <a:cs typeface="Times New Roman" pitchFamily="18" charset="0"/>
              </a:rPr>
              <a:t>воспитательно</a:t>
            </a:r>
            <a:r>
              <a:rPr lang="ru-RU" dirty="0">
                <a:latin typeface="Times New Roman" pitchFamily="18" charset="0"/>
                <a:cs typeface="Times New Roman" pitchFamily="18" charset="0"/>
              </a:rPr>
              <a:t>-образовательной работы.</a:t>
            </a:r>
          </a:p>
          <a:p>
            <a:endParaRPr lang="ru-RU" dirty="0"/>
          </a:p>
        </p:txBody>
      </p:sp>
    </p:spTree>
    <p:extLst>
      <p:ext uri="{BB962C8B-B14F-4D97-AF65-F5344CB8AC3E}">
        <p14:creationId xmlns:p14="http://schemas.microsoft.com/office/powerpoint/2010/main" xmlns="" val="42062243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15516" y="836712"/>
            <a:ext cx="8712968" cy="4608512"/>
          </a:xfrm>
        </p:spPr>
        <p:txBody>
          <a:bodyPr>
            <a:noAutofit/>
          </a:bodyPr>
          <a:lstStyle/>
          <a:p>
            <a:pPr indent="360680" algn="just">
              <a:lnSpc>
                <a:spcPct val="115000"/>
              </a:lnSpc>
              <a:spcAft>
                <a:spcPts val="0"/>
              </a:spcAft>
            </a:pPr>
            <a:r>
              <a:rPr lang="ru-RU" sz="4000" b="1" dirty="0" smtClean="0">
                <a:solidFill>
                  <a:srgbClr val="000000"/>
                </a:solidFill>
                <a:latin typeface="Times New Roman" pitchFamily="18" charset="0"/>
                <a:ea typeface="Times New Roman"/>
                <a:cs typeface="Times New Roman" pitchFamily="18" charset="0"/>
              </a:rPr>
              <a:t>   В </a:t>
            </a:r>
            <a:r>
              <a:rPr lang="ru-RU" sz="4000" b="1" dirty="0">
                <a:solidFill>
                  <a:srgbClr val="000000"/>
                </a:solidFill>
                <a:latin typeface="Times New Roman" pitchFamily="18" charset="0"/>
                <a:ea typeface="Times New Roman"/>
                <a:cs typeface="Times New Roman" pitchFamily="18" charset="0"/>
              </a:rPr>
              <a:t>консультационном центре </a:t>
            </a:r>
            <a:r>
              <a:rPr lang="ru-RU" sz="4000" b="1" dirty="0" smtClean="0">
                <a:solidFill>
                  <a:srgbClr val="000000"/>
                </a:solidFill>
                <a:latin typeface="Times New Roman" pitchFamily="18" charset="0"/>
                <a:ea typeface="Times New Roman"/>
                <a:cs typeface="Times New Roman" pitchFamily="18" charset="0"/>
              </a:rPr>
              <a:t>для родителей </a:t>
            </a:r>
            <a:r>
              <a:rPr lang="ru-RU" sz="4000" b="1" dirty="0">
                <a:latin typeface="Times New Roman" pitchFamily="18" charset="0"/>
                <a:ea typeface="Calibri"/>
                <a:cs typeface="Times New Roman" pitchFamily="18" charset="0"/>
              </a:rPr>
              <a:t>детей, не посещающих дошкольное учреждение по вопросу развития </a:t>
            </a:r>
            <a:r>
              <a:rPr lang="ru-RU" sz="4000" b="1" dirty="0" smtClean="0">
                <a:latin typeface="Times New Roman" pitchFamily="18" charset="0"/>
                <a:ea typeface="Calibri"/>
                <a:cs typeface="Times New Roman" pitchFamily="18" charset="0"/>
              </a:rPr>
              <a:t>эмоционально-</a:t>
            </a:r>
            <a:r>
              <a:rPr lang="ru-RU" sz="4000" b="1" dirty="0" err="1" smtClean="0">
                <a:latin typeface="Times New Roman" pitchFamily="18" charset="0"/>
                <a:ea typeface="Calibri"/>
                <a:cs typeface="Times New Roman" pitchFamily="18" charset="0"/>
              </a:rPr>
              <a:t>личностнойсферы</a:t>
            </a:r>
            <a:r>
              <a:rPr lang="ru-RU" sz="4000" b="1" dirty="0" smtClean="0">
                <a:latin typeface="Times New Roman" pitchFamily="18" charset="0"/>
                <a:ea typeface="Calibri"/>
                <a:cs typeface="Times New Roman" pitchFamily="18" charset="0"/>
              </a:rPr>
              <a:t> </a:t>
            </a:r>
            <a:r>
              <a:rPr lang="ru-RU" sz="4000" b="1" dirty="0">
                <a:latin typeface="Times New Roman" pitchFamily="18" charset="0"/>
                <a:ea typeface="Calibri"/>
                <a:cs typeface="Times New Roman" pitchFamily="18" charset="0"/>
              </a:rPr>
              <a:t>дошкольника</a:t>
            </a:r>
            <a:r>
              <a:rPr lang="ru-RU" sz="4000" b="1" dirty="0">
                <a:solidFill>
                  <a:srgbClr val="000000"/>
                </a:solidFill>
                <a:latin typeface="Times New Roman" pitchFamily="18" charset="0"/>
                <a:ea typeface="Times New Roman"/>
                <a:cs typeface="Times New Roman" pitchFamily="18" charset="0"/>
              </a:rPr>
              <a:t> организуются: </a:t>
            </a:r>
            <a:r>
              <a:rPr lang="ru-RU" sz="4000" dirty="0">
                <a:latin typeface="Times New Roman" pitchFamily="18" charset="0"/>
                <a:ea typeface="Calibri"/>
                <a:cs typeface="Times New Roman" pitchFamily="18" charset="0"/>
              </a:rPr>
              <a:t/>
            </a:r>
            <a:br>
              <a:rPr lang="ru-RU" sz="4000" dirty="0">
                <a:latin typeface="Times New Roman" pitchFamily="18" charset="0"/>
                <a:ea typeface="Calibri"/>
                <a:cs typeface="Times New Roman" pitchFamily="18" charset="0"/>
              </a:rPr>
            </a:br>
            <a:endParaRPr lang="ru-RU" sz="4000" b="1" dirty="0">
              <a:latin typeface="Times New Roman" pitchFamily="18" charset="0"/>
              <a:cs typeface="Times New Roman" pitchFamily="18" charset="0"/>
            </a:endParaRPr>
          </a:p>
        </p:txBody>
      </p:sp>
      <p:sp>
        <p:nvSpPr>
          <p:cNvPr id="3" name="Объект 2"/>
          <p:cNvSpPr>
            <a:spLocks noGrp="1"/>
          </p:cNvSpPr>
          <p:nvPr>
            <p:ph idx="1"/>
          </p:nvPr>
        </p:nvSpPr>
        <p:spPr>
          <a:xfrm>
            <a:off x="323528" y="5373216"/>
            <a:ext cx="8363272" cy="1008112"/>
          </a:xfrm>
        </p:spPr>
        <p:txBody>
          <a:bodyPr>
            <a:normAutofit/>
          </a:bodyPr>
          <a:lstStyle/>
          <a:p>
            <a:endParaRPr lang="ru-RU" dirty="0"/>
          </a:p>
        </p:txBody>
      </p:sp>
    </p:spTree>
    <p:extLst>
      <p:ext uri="{BB962C8B-B14F-4D97-AF65-F5344CB8AC3E}">
        <p14:creationId xmlns:p14="http://schemas.microsoft.com/office/powerpoint/2010/main" xmlns="" val="1140029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79512" y="188640"/>
            <a:ext cx="8712968" cy="936104"/>
          </a:xfrm>
        </p:spPr>
        <p:txBody>
          <a:bodyPr>
            <a:noAutofit/>
          </a:bodyPr>
          <a:lstStyle/>
          <a:p>
            <a:pPr indent="360680">
              <a:lnSpc>
                <a:spcPct val="115000"/>
              </a:lnSpc>
              <a:spcAft>
                <a:spcPts val="0"/>
              </a:spcAft>
            </a:pPr>
            <a:r>
              <a:rPr lang="ru-RU" sz="4000" b="1" dirty="0" smtClean="0">
                <a:solidFill>
                  <a:srgbClr val="0000FF"/>
                </a:solidFill>
                <a:latin typeface="Times New Roman"/>
                <a:ea typeface="Times New Roman"/>
                <a:cs typeface="Times New Roman"/>
              </a:rPr>
              <a:t>Консультации</a:t>
            </a:r>
            <a:endParaRPr lang="ru-RU" sz="4000" b="1" dirty="0">
              <a:solidFill>
                <a:srgbClr val="0000FF"/>
              </a:solidFill>
              <a:latin typeface="Times New Roman" pitchFamily="18" charset="0"/>
              <a:cs typeface="Times New Roman" pitchFamily="18" charset="0"/>
            </a:endParaRPr>
          </a:p>
        </p:txBody>
      </p:sp>
      <p:sp>
        <p:nvSpPr>
          <p:cNvPr id="3" name="Объект 2"/>
          <p:cNvSpPr>
            <a:spLocks noGrp="1"/>
          </p:cNvSpPr>
          <p:nvPr>
            <p:ph idx="1"/>
          </p:nvPr>
        </p:nvSpPr>
        <p:spPr>
          <a:xfrm>
            <a:off x="539552" y="1196752"/>
            <a:ext cx="8147248" cy="5184576"/>
          </a:xfrm>
        </p:spPr>
        <p:txBody>
          <a:bodyPr>
            <a:normAutofit fontScale="92500" lnSpcReduction="10000"/>
          </a:bodyPr>
          <a:lstStyle/>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Как подготовить ребёнка в детский сад</a:t>
            </a:r>
            <a:r>
              <a:rPr lang="ru-RU" dirty="0" smtClean="0">
                <a:solidFill>
                  <a:srgbClr val="000000"/>
                </a:solidFill>
                <a:latin typeface="Times New Roman"/>
                <a:ea typeface="Times New Roman"/>
                <a:cs typeface="Times New Roman"/>
              </a:rPr>
              <a:t>»;</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Ребёнок со страхами</a:t>
            </a:r>
            <a:r>
              <a:rPr lang="ru-RU" dirty="0" smtClean="0">
                <a:solidFill>
                  <a:srgbClr val="000000"/>
                </a:solidFill>
                <a:latin typeface="Times New Roman"/>
                <a:ea typeface="Times New Roman"/>
                <a:cs typeface="Times New Roman"/>
              </a:rPr>
              <a:t>»; </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Как сделать ребёнка счастливым</a:t>
            </a:r>
            <a:r>
              <a:rPr lang="ru-RU" dirty="0" smtClean="0">
                <a:solidFill>
                  <a:srgbClr val="000000"/>
                </a:solidFill>
                <a:latin typeface="Times New Roman"/>
                <a:ea typeface="Times New Roman"/>
                <a:cs typeface="Times New Roman"/>
              </a:rPr>
              <a:t>?»;  </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Играйте вместе с детьми</a:t>
            </a:r>
            <a:r>
              <a:rPr lang="ru-RU" dirty="0" smtClean="0">
                <a:solidFill>
                  <a:srgbClr val="000000"/>
                </a:solidFill>
                <a:latin typeface="Times New Roman"/>
                <a:ea typeface="Times New Roman"/>
                <a:cs typeface="Times New Roman"/>
              </a:rPr>
              <a:t>»; </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Как провести выходной день с детьми</a:t>
            </a:r>
            <a:r>
              <a:rPr lang="ru-RU" dirty="0" smtClean="0">
                <a:solidFill>
                  <a:srgbClr val="000000"/>
                </a:solidFill>
                <a:latin typeface="Times New Roman"/>
                <a:ea typeface="Times New Roman"/>
                <a:cs typeface="Times New Roman"/>
              </a:rPr>
              <a:t>»; </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Почему дети разные</a:t>
            </a:r>
            <a:r>
              <a:rPr lang="ru-RU" dirty="0" smtClean="0">
                <a:solidFill>
                  <a:srgbClr val="000000"/>
                </a:solidFill>
                <a:latin typeface="Times New Roman"/>
                <a:ea typeface="Times New Roman"/>
                <a:cs typeface="Times New Roman"/>
              </a:rPr>
              <a:t>»; </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Как победить застенчивость</a:t>
            </a:r>
            <a:r>
              <a:rPr lang="ru-RU" dirty="0" smtClean="0">
                <a:solidFill>
                  <a:srgbClr val="000000"/>
                </a:solidFill>
                <a:latin typeface="Times New Roman"/>
                <a:ea typeface="Times New Roman"/>
                <a:cs typeface="Times New Roman"/>
              </a:rPr>
              <a:t>»; </a:t>
            </a:r>
          </a:p>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Влияние родительских установок на развитие детей</a:t>
            </a:r>
            <a:r>
              <a:rPr lang="ru-RU" dirty="0" smtClean="0">
                <a:solidFill>
                  <a:srgbClr val="000000"/>
                </a:solidFill>
                <a:latin typeface="Times New Roman"/>
                <a:ea typeface="Times New Roman"/>
                <a:cs typeface="Times New Roman"/>
              </a:rPr>
              <a:t>»). </a:t>
            </a:r>
            <a:endParaRPr lang="ru-RU" sz="2400" dirty="0">
              <a:ea typeface="Calibri"/>
              <a:cs typeface="Times New Roman"/>
            </a:endParaRPr>
          </a:p>
          <a:p>
            <a:endParaRPr lang="ru-RU" dirty="0"/>
          </a:p>
        </p:txBody>
      </p:sp>
    </p:spTree>
    <p:extLst>
      <p:ext uri="{BB962C8B-B14F-4D97-AF65-F5344CB8AC3E}">
        <p14:creationId xmlns:p14="http://schemas.microsoft.com/office/powerpoint/2010/main" xmlns="" val="33842603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395536" y="548680"/>
            <a:ext cx="8291264" cy="5904656"/>
          </a:xfrm>
        </p:spPr>
        <p:txBody>
          <a:bodyPr>
            <a:normAutofit fontScale="92500" lnSpcReduction="10000"/>
          </a:bodyPr>
          <a:lstStyle/>
          <a:p>
            <a:pPr marL="0" indent="0" algn="just">
              <a:buNone/>
            </a:pPr>
            <a:r>
              <a:rPr lang="ru-RU" dirty="0" smtClean="0"/>
              <a:t>       </a:t>
            </a:r>
            <a:r>
              <a:rPr lang="ru-RU" b="1" dirty="0" smtClean="0">
                <a:latin typeface="Times New Roman" pitchFamily="18" charset="0"/>
                <a:cs typeface="Times New Roman" pitchFamily="18" charset="0"/>
              </a:rPr>
              <a:t>Дошкольное </a:t>
            </a:r>
            <a:r>
              <a:rPr lang="ru-RU" b="1" dirty="0">
                <a:latin typeface="Times New Roman" pitchFamily="18" charset="0"/>
                <a:cs typeface="Times New Roman" pitchFamily="18" charset="0"/>
              </a:rPr>
              <a:t>детство – время становления первооснов личности, индивидуальности, наиболее сенситивный период для развития общих и специальных способностей, любознательности. Благодаря этому процессу познания, который осуществляется эмоционально-практическим путем, каждый дошкольник, независимо от того, посещает ли он дошкольное учреждение или остается не вовлеченным в общественное воспитание, является маленьким исследователем, который с радостью и удивлением открывает окружающий мир. </a:t>
            </a:r>
          </a:p>
        </p:txBody>
      </p:sp>
    </p:spTree>
    <p:extLst>
      <p:ext uri="{BB962C8B-B14F-4D97-AF65-F5344CB8AC3E}">
        <p14:creationId xmlns:p14="http://schemas.microsoft.com/office/powerpoint/2010/main" xmlns="" val="2649605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683568" y="274638"/>
            <a:ext cx="8003232" cy="922114"/>
          </a:xfrm>
        </p:spPr>
        <p:txBody>
          <a:bodyPr>
            <a:normAutofit/>
          </a:bodyPr>
          <a:lstStyle/>
          <a:p>
            <a:r>
              <a:rPr lang="ru-RU" sz="4000" b="1" dirty="0" smtClean="0">
                <a:solidFill>
                  <a:srgbClr val="0000FF"/>
                </a:solidFill>
                <a:latin typeface="Times New Roman" pitchFamily="18" charset="0"/>
                <a:cs typeface="Times New Roman" pitchFamily="18" charset="0"/>
              </a:rPr>
              <a:t>Тренинги</a:t>
            </a:r>
            <a:endParaRPr lang="ru-RU" sz="4000" b="1" dirty="0">
              <a:solidFill>
                <a:srgbClr val="0000FF"/>
              </a:solidFill>
              <a:latin typeface="Times New Roman" pitchFamily="18" charset="0"/>
              <a:cs typeface="Times New Roman" pitchFamily="18" charset="0"/>
            </a:endParaRPr>
          </a:p>
        </p:txBody>
      </p:sp>
      <p:sp>
        <p:nvSpPr>
          <p:cNvPr id="3" name="Объект 2"/>
          <p:cNvSpPr>
            <a:spLocks noGrp="1"/>
          </p:cNvSpPr>
          <p:nvPr>
            <p:ph idx="1"/>
          </p:nvPr>
        </p:nvSpPr>
        <p:spPr>
          <a:xfrm>
            <a:off x="755576" y="1844824"/>
            <a:ext cx="7128792" cy="3960440"/>
          </a:xfrm>
        </p:spPr>
        <p:txBody>
          <a:bodyPr>
            <a:normAutofit/>
          </a:bodyPr>
          <a:lstStyle/>
          <a:p>
            <a:pPr lvl="0"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Принять, признать, понять</a:t>
            </a:r>
            <a:r>
              <a:rPr lang="ru-RU" dirty="0" smtClean="0">
                <a:solidFill>
                  <a:srgbClr val="000000"/>
                </a:solidFill>
                <a:latin typeface="Times New Roman"/>
                <a:ea typeface="Times New Roman"/>
                <a:cs typeface="Times New Roman"/>
              </a:rPr>
              <a:t>»; </a:t>
            </a:r>
          </a:p>
          <a:p>
            <a:pPr lvl="0"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Пойми меня</a:t>
            </a:r>
            <a:r>
              <a:rPr lang="ru-RU" dirty="0" smtClean="0">
                <a:solidFill>
                  <a:srgbClr val="000000"/>
                </a:solidFill>
                <a:latin typeface="Times New Roman"/>
                <a:ea typeface="Times New Roman"/>
                <a:cs typeface="Times New Roman"/>
              </a:rPr>
              <a:t>»; </a:t>
            </a:r>
          </a:p>
          <a:p>
            <a:pPr lvl="0"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Times New Roman"/>
                <a:cs typeface="Times New Roman"/>
              </a:rPr>
              <a:t>Птица Благодарности</a:t>
            </a:r>
            <a:r>
              <a:rPr lang="ru-RU" dirty="0" smtClean="0">
                <a:solidFill>
                  <a:srgbClr val="000000"/>
                </a:solidFill>
                <a:latin typeface="Times New Roman"/>
                <a:ea typeface="Times New Roman"/>
                <a:cs typeface="Times New Roman"/>
              </a:rPr>
              <a:t>»;</a:t>
            </a:r>
          </a:p>
          <a:p>
            <a:pPr lvl="0" algn="just">
              <a:lnSpc>
                <a:spcPct val="115000"/>
              </a:lnSpc>
              <a:buFont typeface="Wingdings" pitchFamily="2" charset="2"/>
              <a:buChar char="§"/>
            </a:pPr>
            <a:r>
              <a:rPr lang="ru-RU" dirty="0" smtClean="0">
                <a:solidFill>
                  <a:srgbClr val="000000"/>
                </a:solidFill>
                <a:latin typeface="Times New Roman"/>
                <a:ea typeface="Calibri"/>
                <a:cs typeface="Times New Roman"/>
              </a:rPr>
              <a:t>«Мы вместе».</a:t>
            </a:r>
            <a:endParaRPr lang="ru-RU" dirty="0">
              <a:ea typeface="Calibri"/>
              <a:cs typeface="Times New Roman"/>
            </a:endParaRPr>
          </a:p>
          <a:p>
            <a:endParaRPr lang="ru-RU" dirty="0"/>
          </a:p>
        </p:txBody>
      </p:sp>
    </p:spTree>
    <p:extLst>
      <p:ext uri="{BB962C8B-B14F-4D97-AF65-F5344CB8AC3E}">
        <p14:creationId xmlns:p14="http://schemas.microsoft.com/office/powerpoint/2010/main" xmlns="" val="12694009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755576" y="274638"/>
            <a:ext cx="7931224" cy="994122"/>
          </a:xfrm>
        </p:spPr>
        <p:txBody>
          <a:bodyPr>
            <a:normAutofit/>
          </a:bodyPr>
          <a:lstStyle/>
          <a:p>
            <a:r>
              <a:rPr lang="ru-RU" sz="4000" b="1" dirty="0" smtClean="0">
                <a:solidFill>
                  <a:srgbClr val="0000FF"/>
                </a:solidFill>
                <a:latin typeface="Times New Roman"/>
                <a:ea typeface="Times New Roman"/>
                <a:cs typeface="Times New Roman"/>
              </a:rPr>
              <a:t>Круглые </a:t>
            </a:r>
            <a:r>
              <a:rPr lang="ru-RU" sz="4000" b="1" dirty="0">
                <a:solidFill>
                  <a:srgbClr val="0000FF"/>
                </a:solidFill>
                <a:latin typeface="Times New Roman"/>
                <a:ea typeface="Times New Roman"/>
                <a:cs typeface="Times New Roman"/>
              </a:rPr>
              <a:t>столы</a:t>
            </a:r>
            <a:endParaRPr lang="ru-RU" sz="4000" b="1" dirty="0">
              <a:solidFill>
                <a:srgbClr val="0000FF"/>
              </a:solidFill>
            </a:endParaRPr>
          </a:p>
        </p:txBody>
      </p:sp>
      <p:sp>
        <p:nvSpPr>
          <p:cNvPr id="3" name="Объект 2"/>
          <p:cNvSpPr>
            <a:spLocks noGrp="1"/>
          </p:cNvSpPr>
          <p:nvPr>
            <p:ph idx="1"/>
          </p:nvPr>
        </p:nvSpPr>
        <p:spPr>
          <a:xfrm>
            <a:off x="611560" y="1700808"/>
            <a:ext cx="7416824" cy="4032448"/>
          </a:xfrm>
        </p:spPr>
        <p:txBody>
          <a:bodyPr>
            <a:normAutofit/>
          </a:bodyPr>
          <a:lstStyle/>
          <a:p>
            <a:pPr algn="just">
              <a:lnSpc>
                <a:spcPct val="115000"/>
              </a:lnSpc>
              <a:buFont typeface="Wingdings" pitchFamily="2" charset="2"/>
              <a:buChar char="§"/>
            </a:pPr>
            <a:r>
              <a:rPr lang="ru-RU" dirty="0" smtClean="0">
                <a:solidFill>
                  <a:srgbClr val="000000"/>
                </a:solidFill>
                <a:latin typeface="Times New Roman"/>
                <a:ea typeface="Times New Roman"/>
                <a:cs typeface="Times New Roman"/>
              </a:rPr>
              <a:t>«</a:t>
            </a:r>
            <a:r>
              <a:rPr lang="ru-RU" dirty="0">
                <a:solidFill>
                  <a:srgbClr val="000000"/>
                </a:solidFill>
                <a:latin typeface="Times New Roman"/>
                <a:ea typeface="Calibri"/>
                <a:cs typeface="Times New Roman"/>
              </a:rPr>
              <a:t>Сохранение и укрепление здоровья детей дошкольного возраста</a:t>
            </a:r>
            <a:r>
              <a:rPr lang="ru-RU" dirty="0" smtClean="0">
                <a:solidFill>
                  <a:srgbClr val="000000"/>
                </a:solidFill>
                <a:latin typeface="Times New Roman"/>
                <a:ea typeface="Calibri"/>
                <a:cs typeface="Times New Roman"/>
              </a:rPr>
              <a:t>»;</a:t>
            </a:r>
          </a:p>
          <a:p>
            <a:pPr algn="just">
              <a:lnSpc>
                <a:spcPct val="115000"/>
              </a:lnSpc>
              <a:buFont typeface="Wingdings" pitchFamily="2" charset="2"/>
              <a:buChar char="§"/>
            </a:pPr>
            <a:r>
              <a:rPr lang="ru-RU" dirty="0" smtClean="0">
                <a:solidFill>
                  <a:srgbClr val="000000"/>
                </a:solidFill>
                <a:latin typeface="Times New Roman"/>
                <a:ea typeface="Calibri"/>
                <a:cs typeface="Times New Roman"/>
              </a:rPr>
              <a:t>«</a:t>
            </a:r>
            <a:r>
              <a:rPr lang="ru-RU" dirty="0">
                <a:solidFill>
                  <a:srgbClr val="000000"/>
                </a:solidFill>
                <a:latin typeface="Times New Roman"/>
                <a:ea typeface="Calibri"/>
                <a:cs typeface="Times New Roman"/>
              </a:rPr>
              <a:t>Секреты успешного воспитания ребенка</a:t>
            </a:r>
            <a:r>
              <a:rPr lang="ru-RU" dirty="0" smtClean="0">
                <a:solidFill>
                  <a:srgbClr val="000000"/>
                </a:solidFill>
                <a:latin typeface="Times New Roman"/>
                <a:ea typeface="Calibri"/>
                <a:cs typeface="Times New Roman"/>
              </a:rPr>
              <a:t>»; </a:t>
            </a:r>
          </a:p>
          <a:p>
            <a:pPr algn="just">
              <a:lnSpc>
                <a:spcPct val="115000"/>
              </a:lnSpc>
              <a:buFont typeface="Wingdings" pitchFamily="2" charset="2"/>
              <a:buChar char="§"/>
            </a:pPr>
            <a:r>
              <a:rPr lang="ru-RU" dirty="0" smtClean="0">
                <a:solidFill>
                  <a:srgbClr val="000000"/>
                </a:solidFill>
                <a:latin typeface="Times New Roman"/>
                <a:ea typeface="Calibri"/>
                <a:cs typeface="Times New Roman"/>
              </a:rPr>
              <a:t>«</a:t>
            </a:r>
            <a:r>
              <a:rPr lang="ru-RU" dirty="0">
                <a:solidFill>
                  <a:srgbClr val="000000"/>
                </a:solidFill>
                <a:latin typeface="Times New Roman"/>
                <a:ea typeface="Calibri"/>
                <a:cs typeface="Times New Roman"/>
              </a:rPr>
              <a:t>Общение родителей и детей</a:t>
            </a:r>
            <a:r>
              <a:rPr lang="ru-RU" dirty="0" smtClean="0">
                <a:solidFill>
                  <a:srgbClr val="000000"/>
                </a:solidFill>
                <a:latin typeface="Times New Roman"/>
                <a:ea typeface="Calibri"/>
                <a:cs typeface="Times New Roman"/>
              </a:rPr>
              <a:t>».</a:t>
            </a:r>
            <a:endParaRPr lang="ru-RU" sz="2400" dirty="0">
              <a:ea typeface="Calibri"/>
              <a:cs typeface="Times New Roman"/>
            </a:endParaRPr>
          </a:p>
          <a:p>
            <a:endParaRPr lang="ru-RU" dirty="0"/>
          </a:p>
        </p:txBody>
      </p:sp>
    </p:spTree>
    <p:extLst>
      <p:ext uri="{BB962C8B-B14F-4D97-AF65-F5344CB8AC3E}">
        <p14:creationId xmlns:p14="http://schemas.microsoft.com/office/powerpoint/2010/main" xmlns="" val="37849212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1066130"/>
          </a:xfrm>
        </p:spPr>
        <p:txBody>
          <a:bodyPr>
            <a:normAutofit/>
          </a:bodyPr>
          <a:lstStyle/>
          <a:p>
            <a:r>
              <a:rPr lang="ru-RU" sz="4000" b="1" dirty="0" smtClean="0">
                <a:solidFill>
                  <a:srgbClr val="0000FF"/>
                </a:solidFill>
                <a:latin typeface="Times New Roman"/>
                <a:ea typeface="Calibri"/>
                <a:cs typeface="Times New Roman"/>
              </a:rPr>
              <a:t>Дискуссии</a:t>
            </a:r>
            <a:endParaRPr lang="ru-RU" sz="4000" b="1" dirty="0">
              <a:solidFill>
                <a:srgbClr val="0000FF"/>
              </a:solidFill>
            </a:endParaRPr>
          </a:p>
        </p:txBody>
      </p:sp>
      <p:sp>
        <p:nvSpPr>
          <p:cNvPr id="3" name="Объект 2"/>
          <p:cNvSpPr>
            <a:spLocks noGrp="1"/>
          </p:cNvSpPr>
          <p:nvPr>
            <p:ph idx="1"/>
          </p:nvPr>
        </p:nvSpPr>
        <p:spPr>
          <a:xfrm>
            <a:off x="4788024" y="1484784"/>
            <a:ext cx="3888432" cy="4641379"/>
          </a:xfrm>
        </p:spPr>
        <p:txBody>
          <a:bodyPr>
            <a:normAutofit/>
          </a:bodyPr>
          <a:lstStyle/>
          <a:p>
            <a:pPr lvl="0" algn="just">
              <a:lnSpc>
                <a:spcPct val="115000"/>
              </a:lnSpc>
              <a:buFont typeface="Wingdings" pitchFamily="2" charset="2"/>
              <a:buChar char="§"/>
            </a:pPr>
            <a:r>
              <a:rPr lang="ru-RU" dirty="0" smtClean="0">
                <a:solidFill>
                  <a:srgbClr val="000000"/>
                </a:solidFill>
                <a:latin typeface="Times New Roman"/>
                <a:ea typeface="Calibri"/>
                <a:cs typeface="Times New Roman"/>
              </a:rPr>
              <a:t>«</a:t>
            </a:r>
            <a:r>
              <a:rPr lang="ru-RU" dirty="0">
                <a:solidFill>
                  <a:srgbClr val="000000"/>
                </a:solidFill>
                <a:latin typeface="Times New Roman"/>
                <a:ea typeface="Calibri"/>
                <a:cs typeface="Times New Roman"/>
              </a:rPr>
              <a:t>Знаете ли вы своего ребёнка</a:t>
            </a:r>
            <a:r>
              <a:rPr lang="ru-RU" dirty="0" smtClean="0">
                <a:solidFill>
                  <a:srgbClr val="000000"/>
                </a:solidFill>
                <a:latin typeface="Times New Roman"/>
                <a:ea typeface="Calibri"/>
                <a:cs typeface="Times New Roman"/>
              </a:rPr>
              <a:t>?»; </a:t>
            </a:r>
          </a:p>
          <a:p>
            <a:pPr lvl="0" algn="just">
              <a:lnSpc>
                <a:spcPct val="115000"/>
              </a:lnSpc>
              <a:buFont typeface="Wingdings" pitchFamily="2" charset="2"/>
              <a:buChar char="§"/>
            </a:pPr>
            <a:r>
              <a:rPr lang="ru-RU" dirty="0" smtClean="0">
                <a:solidFill>
                  <a:srgbClr val="000000"/>
                </a:solidFill>
                <a:latin typeface="Times New Roman"/>
                <a:ea typeface="Calibri"/>
                <a:cs typeface="Times New Roman"/>
              </a:rPr>
              <a:t>«</a:t>
            </a:r>
            <a:r>
              <a:rPr lang="ru-RU" dirty="0">
                <a:solidFill>
                  <a:srgbClr val="000000"/>
                </a:solidFill>
                <a:latin typeface="Times New Roman"/>
                <a:ea typeface="Calibri"/>
                <a:cs typeface="Times New Roman"/>
              </a:rPr>
              <a:t>Чем и как занять ребёнка дома</a:t>
            </a:r>
            <a:r>
              <a:rPr lang="ru-RU" dirty="0" smtClean="0">
                <a:solidFill>
                  <a:srgbClr val="000000"/>
                </a:solidFill>
                <a:latin typeface="Times New Roman"/>
                <a:ea typeface="Calibri"/>
                <a:cs typeface="Times New Roman"/>
              </a:rPr>
              <a:t>?».</a:t>
            </a:r>
            <a:endParaRPr lang="ru-RU" sz="2400" dirty="0">
              <a:ea typeface="Calibri"/>
              <a:cs typeface="Times New Roman"/>
            </a:endParaRPr>
          </a:p>
          <a:p>
            <a:endParaRPr lang="ru-RU" dirty="0"/>
          </a:p>
        </p:txBody>
      </p:sp>
      <p:pic>
        <p:nvPicPr>
          <p:cNvPr id="5" name="Picture 2" descr="C:\Users\Admin\Documents\дет сад\дет сад 115\обобщение опыта работы\scale_120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4192" y="1484784"/>
            <a:ext cx="4607621" cy="32403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988706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418058"/>
          </a:xfrm>
        </p:spPr>
        <p:txBody>
          <a:bodyPr>
            <a:normAutofit fontScale="90000"/>
          </a:bodyPr>
          <a:lstStyle/>
          <a:p>
            <a:endParaRPr lang="ru-RU" dirty="0"/>
          </a:p>
        </p:txBody>
      </p:sp>
      <p:sp>
        <p:nvSpPr>
          <p:cNvPr id="3" name="Объект 2"/>
          <p:cNvSpPr>
            <a:spLocks noGrp="1"/>
          </p:cNvSpPr>
          <p:nvPr>
            <p:ph idx="1"/>
          </p:nvPr>
        </p:nvSpPr>
        <p:spPr>
          <a:xfrm>
            <a:off x="611560" y="1628800"/>
            <a:ext cx="7848872" cy="3456384"/>
          </a:xfrm>
        </p:spPr>
        <p:txBody>
          <a:bodyPr>
            <a:normAutofit/>
          </a:bodyPr>
          <a:lstStyle/>
          <a:p>
            <a:pPr marL="0" lvl="0" indent="0" algn="ctr">
              <a:lnSpc>
                <a:spcPct val="115000"/>
              </a:lnSpc>
              <a:buNone/>
            </a:pPr>
            <a:r>
              <a:rPr lang="ru-RU" sz="4400" b="1" dirty="0" smtClean="0">
                <a:solidFill>
                  <a:srgbClr val="333333"/>
                </a:solidFill>
                <a:latin typeface="Times New Roman"/>
                <a:ea typeface="Calibri"/>
                <a:cs typeface="Times New Roman"/>
              </a:rPr>
              <a:t>       </a:t>
            </a:r>
            <a:r>
              <a:rPr lang="ru-RU" sz="4000" b="1" dirty="0" smtClean="0">
                <a:solidFill>
                  <a:srgbClr val="333333"/>
                </a:solidFill>
                <a:latin typeface="Times New Roman"/>
                <a:ea typeface="Calibri"/>
                <a:cs typeface="Times New Roman"/>
              </a:rPr>
              <a:t>Анкетирование </a:t>
            </a:r>
            <a:r>
              <a:rPr lang="ru-RU" sz="4000" b="1" dirty="0">
                <a:solidFill>
                  <a:srgbClr val="333333"/>
                </a:solidFill>
                <a:latin typeface="Times New Roman"/>
                <a:ea typeface="Calibri"/>
                <a:cs typeface="Times New Roman"/>
              </a:rPr>
              <a:t>родителей с </a:t>
            </a:r>
            <a:r>
              <a:rPr lang="ru-RU" sz="4000" b="1" dirty="0" smtClean="0">
                <a:solidFill>
                  <a:srgbClr val="333333"/>
                </a:solidFill>
                <a:latin typeface="Times New Roman"/>
                <a:ea typeface="Calibri"/>
                <a:cs typeface="Times New Roman"/>
              </a:rPr>
              <a:t>целью определения </a:t>
            </a:r>
            <a:r>
              <a:rPr lang="ru-RU" sz="4000" b="1" dirty="0">
                <a:solidFill>
                  <a:srgbClr val="333333"/>
                </a:solidFill>
                <a:latin typeface="Times New Roman"/>
                <a:ea typeface="Calibri"/>
                <a:cs typeface="Times New Roman"/>
              </a:rPr>
              <a:t>индивидуальных </a:t>
            </a:r>
            <a:r>
              <a:rPr lang="ru-RU" sz="4000" b="1" dirty="0" smtClean="0">
                <a:solidFill>
                  <a:srgbClr val="333333"/>
                </a:solidFill>
                <a:latin typeface="Times New Roman"/>
                <a:ea typeface="Calibri"/>
                <a:cs typeface="Times New Roman"/>
              </a:rPr>
              <a:t>потребностей.</a:t>
            </a:r>
            <a:endParaRPr lang="ru-RU" sz="4000" b="1" dirty="0">
              <a:ea typeface="Calibri"/>
              <a:cs typeface="Times New Roman"/>
            </a:endParaRPr>
          </a:p>
          <a:p>
            <a:pPr marL="0" indent="0">
              <a:buNone/>
            </a:pPr>
            <a:endParaRPr lang="ru-RU" dirty="0"/>
          </a:p>
        </p:txBody>
      </p:sp>
    </p:spTree>
    <p:extLst>
      <p:ext uri="{BB962C8B-B14F-4D97-AF65-F5344CB8AC3E}">
        <p14:creationId xmlns:p14="http://schemas.microsoft.com/office/powerpoint/2010/main" xmlns="" val="9127658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1066130"/>
          </a:xfrm>
        </p:spPr>
        <p:txBody>
          <a:bodyPr>
            <a:normAutofit/>
          </a:bodyPr>
          <a:lstStyle/>
          <a:p>
            <a:r>
              <a:rPr lang="ru-RU" b="1" dirty="0" smtClean="0">
                <a:solidFill>
                  <a:srgbClr val="0000FF"/>
                </a:solidFill>
                <a:latin typeface="Times New Roman"/>
                <a:ea typeface="Calibri"/>
                <a:cs typeface="Times New Roman"/>
              </a:rPr>
              <a:t>Семинар-практикум</a:t>
            </a:r>
            <a:endParaRPr lang="ru-RU" b="1" dirty="0">
              <a:solidFill>
                <a:srgbClr val="0000FF"/>
              </a:solidFill>
            </a:endParaRPr>
          </a:p>
        </p:txBody>
      </p:sp>
      <p:sp>
        <p:nvSpPr>
          <p:cNvPr id="3" name="Объект 2"/>
          <p:cNvSpPr>
            <a:spLocks noGrp="1"/>
          </p:cNvSpPr>
          <p:nvPr>
            <p:ph idx="1"/>
          </p:nvPr>
        </p:nvSpPr>
        <p:spPr>
          <a:xfrm>
            <a:off x="827584" y="1844824"/>
            <a:ext cx="7488832" cy="2952329"/>
          </a:xfrm>
        </p:spPr>
        <p:txBody>
          <a:bodyPr>
            <a:normAutofit/>
          </a:bodyPr>
          <a:lstStyle/>
          <a:p>
            <a:pPr marL="0" lvl="0" indent="0" algn="just">
              <a:lnSpc>
                <a:spcPct val="115000"/>
              </a:lnSpc>
              <a:buNone/>
            </a:pPr>
            <a:r>
              <a:rPr lang="ru-RU" dirty="0" smtClean="0">
                <a:solidFill>
                  <a:srgbClr val="000000"/>
                </a:solidFill>
                <a:latin typeface="Times New Roman"/>
                <a:ea typeface="Calibri"/>
                <a:cs typeface="Times New Roman"/>
              </a:rPr>
              <a:t> </a:t>
            </a:r>
            <a:r>
              <a:rPr lang="ru-RU" dirty="0">
                <a:solidFill>
                  <a:srgbClr val="000000"/>
                </a:solidFill>
                <a:latin typeface="Times New Roman"/>
                <a:ea typeface="Calibri"/>
                <a:cs typeface="Times New Roman"/>
              </a:rPr>
              <a:t>«Ум на кончиках пальцев».</a:t>
            </a:r>
            <a:endParaRPr lang="ru-RU" sz="2400" dirty="0">
              <a:ea typeface="Calibri"/>
              <a:cs typeface="Times New Roman"/>
            </a:endParaRPr>
          </a:p>
          <a:p>
            <a:endParaRPr lang="ru-RU" dirty="0"/>
          </a:p>
        </p:txBody>
      </p:sp>
    </p:spTree>
    <p:extLst>
      <p:ext uri="{BB962C8B-B14F-4D97-AF65-F5344CB8AC3E}">
        <p14:creationId xmlns:p14="http://schemas.microsoft.com/office/powerpoint/2010/main" xmlns="" val="40076383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p:txBody>
          <a:bodyPr/>
          <a:lstStyle/>
          <a:p>
            <a:r>
              <a:rPr lang="ru-RU" b="1" dirty="0" smtClean="0">
                <a:solidFill>
                  <a:srgbClr val="FF0000"/>
                </a:solidFill>
                <a:latin typeface="Times New Roman" pitchFamily="18" charset="0"/>
                <a:cs typeface="Times New Roman" pitchFamily="18" charset="0"/>
              </a:rPr>
              <a:t>«Педагогическая гостиная»</a:t>
            </a:r>
            <a:endParaRPr lang="ru-RU" b="1" dirty="0">
              <a:solidFill>
                <a:srgbClr val="FF0000"/>
              </a:solidFill>
              <a:latin typeface="Times New Roman" pitchFamily="18" charset="0"/>
              <a:cs typeface="Times New Roman" pitchFamily="18" charset="0"/>
            </a:endParaRPr>
          </a:p>
        </p:txBody>
      </p:sp>
      <p:sp>
        <p:nvSpPr>
          <p:cNvPr id="3" name="Объект 2"/>
          <p:cNvSpPr>
            <a:spLocks noGrp="1"/>
          </p:cNvSpPr>
          <p:nvPr>
            <p:ph idx="1"/>
          </p:nvPr>
        </p:nvSpPr>
        <p:spPr>
          <a:xfrm>
            <a:off x="323528" y="1600200"/>
            <a:ext cx="8496944" cy="4525963"/>
          </a:xfrm>
        </p:spPr>
        <p:txBody>
          <a:bodyPr>
            <a:normAutofit fontScale="92500" lnSpcReduction="10000"/>
          </a:bodyPr>
          <a:lstStyle/>
          <a:p>
            <a:pPr marL="0" indent="0" algn="just">
              <a:buNone/>
            </a:pPr>
            <a:r>
              <a:rPr lang="ru-RU" dirty="0" smtClean="0"/>
              <a:t>       </a:t>
            </a:r>
            <a:r>
              <a:rPr lang="ru-RU" dirty="0" smtClean="0">
                <a:latin typeface="Times New Roman" pitchFamily="18" charset="0"/>
                <a:cs typeface="Times New Roman" pitchFamily="18" charset="0"/>
              </a:rPr>
              <a:t>В </a:t>
            </a:r>
            <a:r>
              <a:rPr lang="ru-RU" dirty="0">
                <a:latin typeface="Times New Roman" pitchFamily="18" charset="0"/>
                <a:cs typeface="Times New Roman" pitchFamily="18" charset="0"/>
              </a:rPr>
              <a:t>нашем дошкольном учреждении организуется работа педагогической гостиной. Педагогическая гостиная - одна из нетрадиционных форм взаимодействия педагогов ДОУ, родителей и воспитанников.</a:t>
            </a:r>
          </a:p>
          <a:p>
            <a:pPr marL="0" indent="0" algn="just">
              <a:buNone/>
            </a:pPr>
            <a:r>
              <a:rPr lang="ru-RU" dirty="0" smtClean="0">
                <a:latin typeface="Times New Roman" pitchFamily="18" charset="0"/>
                <a:cs typeface="Times New Roman" pitchFamily="18" charset="0"/>
              </a:rPr>
              <a:t>       Основная </a:t>
            </a:r>
            <a:r>
              <a:rPr lang="ru-RU" dirty="0">
                <a:latin typeface="Times New Roman" pitchFamily="18" charset="0"/>
                <a:cs typeface="Times New Roman" pitchFamily="18" charset="0"/>
              </a:rPr>
              <a:t>цель проведения педагогической гостиной состоит в оказании практической помощи родителям, повышение компетентности родителей в вопросах развития эмоционально-личностной сферы ребёнка.</a:t>
            </a:r>
          </a:p>
          <a:p>
            <a:endParaRPr lang="ru-RU" dirty="0"/>
          </a:p>
        </p:txBody>
      </p:sp>
    </p:spTree>
    <p:extLst>
      <p:ext uri="{BB962C8B-B14F-4D97-AF65-F5344CB8AC3E}">
        <p14:creationId xmlns:p14="http://schemas.microsoft.com/office/powerpoint/2010/main" xmlns="" val="34506932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395536" y="188640"/>
            <a:ext cx="8352928" cy="1368152"/>
          </a:xfrm>
        </p:spPr>
        <p:txBody>
          <a:bodyPr>
            <a:normAutofit fontScale="90000"/>
          </a:bodyPr>
          <a:lstStyle/>
          <a:p>
            <a:r>
              <a:rPr lang="ru-RU" b="1" dirty="0">
                <a:latin typeface="Times New Roman" pitchFamily="18" charset="0"/>
                <a:cs typeface="Times New Roman" pitchFamily="18" charset="0"/>
              </a:rPr>
              <a:t>Подготовка к организации педагогической гостиной</a:t>
            </a:r>
            <a:r>
              <a:rPr lang="ru-RU" dirty="0"/>
              <a:t/>
            </a:r>
            <a:br>
              <a:rPr lang="ru-RU" dirty="0"/>
            </a:br>
            <a:endParaRPr lang="ru-RU" dirty="0"/>
          </a:p>
        </p:txBody>
      </p:sp>
      <p:sp>
        <p:nvSpPr>
          <p:cNvPr id="3" name="Объект 2"/>
          <p:cNvSpPr>
            <a:spLocks noGrp="1"/>
          </p:cNvSpPr>
          <p:nvPr>
            <p:ph idx="1"/>
          </p:nvPr>
        </p:nvSpPr>
        <p:spPr>
          <a:xfrm>
            <a:off x="457200" y="1600200"/>
            <a:ext cx="8229600" cy="4709120"/>
          </a:xfrm>
        </p:spPr>
        <p:txBody>
          <a:bodyPr>
            <a:normAutofit fontScale="92500" lnSpcReduction="20000"/>
          </a:bodyPr>
          <a:lstStyle/>
          <a:p>
            <a:pPr marL="0" indent="0" algn="just">
              <a:buNone/>
            </a:pPr>
            <a:r>
              <a:rPr lang="ru-RU" dirty="0" smtClean="0"/>
              <a:t>       </a:t>
            </a:r>
            <a:r>
              <a:rPr lang="ru-RU" dirty="0" smtClean="0">
                <a:latin typeface="Times New Roman" pitchFamily="18" charset="0"/>
                <a:cs typeface="Times New Roman" pitchFamily="18" charset="0"/>
              </a:rPr>
              <a:t>Педагогическая </a:t>
            </a:r>
            <a:r>
              <a:rPr lang="ru-RU" dirty="0">
                <a:latin typeface="Times New Roman" pitchFamily="18" charset="0"/>
                <a:cs typeface="Times New Roman" pitchFamily="18" charset="0"/>
              </a:rPr>
              <a:t>гостиная начинается с определения темы. Например, «Какие книги читать детям?», «Семья и здоровье», «Подготовка детей к школе». Начало и заключение встречи носят ритуальный характер, чтобы сохранить ощущение целостности и завершённости. Например используются такие ритуалы приветствия как «Дружная семья», «Дружба начинается с улыбки», «Волшебная палочка», «Комплименты» и другие. Как правило начало встречи проводит воспитатель, либо педагог-психолог.</a:t>
            </a:r>
          </a:p>
          <a:p>
            <a:endParaRPr lang="ru-RU" dirty="0"/>
          </a:p>
        </p:txBody>
      </p:sp>
    </p:spTree>
    <p:extLst>
      <p:ext uri="{BB962C8B-B14F-4D97-AF65-F5344CB8AC3E}">
        <p14:creationId xmlns:p14="http://schemas.microsoft.com/office/powerpoint/2010/main" xmlns="" val="191426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251520" y="188640"/>
            <a:ext cx="8496944" cy="864096"/>
          </a:xfrm>
        </p:spPr>
        <p:txBody>
          <a:bodyPr>
            <a:normAutofit fontScale="90000"/>
          </a:bodyPr>
          <a:lstStyle/>
          <a:p>
            <a:r>
              <a:rPr lang="ru-RU" b="1" i="1" dirty="0" smtClean="0">
                <a:latin typeface="Times New Roman" pitchFamily="18" charset="0"/>
                <a:cs typeface="Times New Roman" pitchFamily="18" charset="0"/>
              </a:rPr>
              <a:t>План работы педагогической гостиной</a:t>
            </a:r>
            <a:endParaRPr lang="ru-RU" b="1" i="1" dirty="0">
              <a:latin typeface="Times New Roman" pitchFamily="18" charset="0"/>
              <a:cs typeface="Times New Roman" pitchFamily="18" charset="0"/>
            </a:endParaRPr>
          </a:p>
        </p:txBody>
      </p:sp>
      <p:sp>
        <p:nvSpPr>
          <p:cNvPr id="3" name="Объект 2"/>
          <p:cNvSpPr>
            <a:spLocks noGrp="1"/>
          </p:cNvSpPr>
          <p:nvPr>
            <p:ph idx="1"/>
          </p:nvPr>
        </p:nvSpPr>
        <p:spPr>
          <a:xfrm>
            <a:off x="457200" y="1600200"/>
            <a:ext cx="8229600" cy="4709120"/>
          </a:xfrm>
        </p:spPr>
        <p:txBody>
          <a:bodyPr>
            <a:normAutofit/>
          </a:bodyPr>
          <a:lstStyle/>
          <a:p>
            <a:pPr marL="0" indent="0" algn="just">
              <a:buNone/>
            </a:pPr>
            <a:r>
              <a:rPr lang="ru-RU" dirty="0" smtClean="0"/>
              <a:t>       </a:t>
            </a:r>
            <a:endParaRPr lang="ru-RU" dirty="0"/>
          </a:p>
        </p:txBody>
      </p:sp>
      <p:graphicFrame>
        <p:nvGraphicFramePr>
          <p:cNvPr id="4" name="Таблица 3"/>
          <p:cNvGraphicFramePr>
            <a:graphicFrameLocks noGrp="1"/>
          </p:cNvGraphicFramePr>
          <p:nvPr>
            <p:extLst>
              <p:ext uri="{D42A27DB-BD31-4B8C-83A1-F6EECF244321}">
                <p14:modId xmlns:p14="http://schemas.microsoft.com/office/powerpoint/2010/main" xmlns="" val="2628928925"/>
              </p:ext>
            </p:extLst>
          </p:nvPr>
        </p:nvGraphicFramePr>
        <p:xfrm>
          <a:off x="287524" y="1412776"/>
          <a:ext cx="8568952" cy="5052055"/>
        </p:xfrm>
        <a:graphic>
          <a:graphicData uri="http://schemas.openxmlformats.org/drawingml/2006/table">
            <a:tbl>
              <a:tblPr firstRow="1" bandRow="1">
                <a:tableStyleId>{5C22544A-7EE6-4342-B048-85BDC9FD1C3A}</a:tableStyleId>
              </a:tblPr>
              <a:tblGrid>
                <a:gridCol w="1692188"/>
                <a:gridCol w="6876764"/>
              </a:tblGrid>
              <a:tr h="388783">
                <a:tc>
                  <a:txBody>
                    <a:bodyPr/>
                    <a:lstStyle/>
                    <a:p>
                      <a:pPr algn="ctr"/>
                      <a:r>
                        <a:rPr lang="ru-RU" sz="2200" dirty="0" smtClean="0">
                          <a:latin typeface="Times New Roman" pitchFamily="18" charset="0"/>
                          <a:cs typeface="Times New Roman" pitchFamily="18" charset="0"/>
                        </a:rPr>
                        <a:t>Месяц</a:t>
                      </a:r>
                      <a:endParaRPr lang="ru-RU" sz="2200" dirty="0">
                        <a:latin typeface="Times New Roman" pitchFamily="18" charset="0"/>
                        <a:cs typeface="Times New Roman" pitchFamily="18" charset="0"/>
                      </a:endParaRPr>
                    </a:p>
                  </a:txBody>
                  <a:tcPr/>
                </a:tc>
                <a:tc>
                  <a:txBody>
                    <a:bodyPr/>
                    <a:lstStyle/>
                    <a:p>
                      <a:pPr algn="ctr"/>
                      <a:r>
                        <a:rPr lang="ru-RU" sz="2200" dirty="0" smtClean="0">
                          <a:latin typeface="Times New Roman" pitchFamily="18" charset="0"/>
                          <a:cs typeface="Times New Roman" pitchFamily="18" charset="0"/>
                        </a:rPr>
                        <a:t>Тема </a:t>
                      </a:r>
                      <a:endParaRPr lang="ru-RU" sz="2200" dirty="0">
                        <a:latin typeface="Times New Roman" pitchFamily="18" charset="0"/>
                        <a:cs typeface="Times New Roman" pitchFamily="18" charset="0"/>
                      </a:endParaRPr>
                    </a:p>
                  </a:txBody>
                  <a:tcPr/>
                </a:tc>
              </a:tr>
              <a:tr h="458351">
                <a:tc>
                  <a:txBody>
                    <a:bodyPr/>
                    <a:lstStyle/>
                    <a:p>
                      <a:pPr algn="ctr"/>
                      <a:r>
                        <a:rPr lang="ru-RU" sz="2200" b="1" i="1" dirty="0" smtClean="0">
                          <a:solidFill>
                            <a:schemeClr val="tx2"/>
                          </a:solidFill>
                          <a:latin typeface="Times New Roman" pitchFamily="18" charset="0"/>
                          <a:cs typeface="Times New Roman" pitchFamily="18" charset="0"/>
                        </a:rPr>
                        <a:t>Сентябрь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«Занятия с педагогом или мамой: что лучше?»</a:t>
                      </a:r>
                      <a:endParaRPr lang="ru-RU" sz="2200" dirty="0">
                        <a:latin typeface="Times New Roman" pitchFamily="18" charset="0"/>
                        <a:cs typeface="Times New Roman" pitchFamily="18" charset="0"/>
                      </a:endParaRPr>
                    </a:p>
                  </a:txBody>
                  <a:tcPr/>
                </a:tc>
              </a:tr>
              <a:tr h="648072">
                <a:tc>
                  <a:txBody>
                    <a:bodyPr/>
                    <a:lstStyle/>
                    <a:p>
                      <a:pPr algn="ctr"/>
                      <a:r>
                        <a:rPr lang="ru-RU" sz="2200" b="1" i="1" dirty="0" smtClean="0">
                          <a:solidFill>
                            <a:schemeClr val="tx2"/>
                          </a:solidFill>
                          <a:latin typeface="Times New Roman" pitchFamily="18" charset="0"/>
                          <a:cs typeface="Times New Roman" pitchFamily="18" charset="0"/>
                        </a:rPr>
                        <a:t>Октябрь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«Детские </a:t>
                      </a:r>
                      <a:r>
                        <a:rPr lang="ru-RU" sz="2200" kern="1200" dirty="0" err="1" smtClean="0">
                          <a:solidFill>
                            <a:schemeClr val="dk1"/>
                          </a:solidFill>
                          <a:effectLst/>
                          <a:latin typeface="Times New Roman" pitchFamily="18" charset="0"/>
                          <a:ea typeface="+mn-ea"/>
                          <a:cs typeface="Times New Roman" pitchFamily="18" charset="0"/>
                        </a:rPr>
                        <a:t>потешки</a:t>
                      </a:r>
                      <a:r>
                        <a:rPr lang="ru-RU" sz="2200" kern="1200" dirty="0" smtClean="0">
                          <a:solidFill>
                            <a:schemeClr val="dk1"/>
                          </a:solidFill>
                          <a:effectLst/>
                          <a:latin typeface="Times New Roman" pitchFamily="18" charset="0"/>
                          <a:ea typeface="+mn-ea"/>
                          <a:cs typeface="Times New Roman" pitchFamily="18" charset="0"/>
                        </a:rPr>
                        <a:t>. Их влияние на развитие ребенка раннего возраста»</a:t>
                      </a:r>
                      <a:endParaRPr lang="ru-RU" sz="2200" dirty="0">
                        <a:latin typeface="Times New Roman" pitchFamily="18" charset="0"/>
                        <a:cs typeface="Times New Roman" pitchFamily="18" charset="0"/>
                      </a:endParaRPr>
                    </a:p>
                  </a:txBody>
                  <a:tcPr/>
                </a:tc>
              </a:tr>
              <a:tr h="432048">
                <a:tc>
                  <a:txBody>
                    <a:bodyPr/>
                    <a:lstStyle/>
                    <a:p>
                      <a:pPr algn="ctr"/>
                      <a:r>
                        <a:rPr lang="ru-RU" sz="2200" b="1" i="1" dirty="0" smtClean="0">
                          <a:solidFill>
                            <a:schemeClr val="tx2"/>
                          </a:solidFill>
                          <a:latin typeface="Times New Roman" pitchFamily="18" charset="0"/>
                          <a:cs typeface="Times New Roman" pitchFamily="18" charset="0"/>
                        </a:rPr>
                        <a:t>Ноябрь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«Формирование эмоционального развития в семье»</a:t>
                      </a:r>
                      <a:endParaRPr lang="ru-RU" sz="2200" dirty="0">
                        <a:latin typeface="Times New Roman" pitchFamily="18" charset="0"/>
                        <a:cs typeface="Times New Roman" pitchFamily="18" charset="0"/>
                      </a:endParaRPr>
                    </a:p>
                  </a:txBody>
                  <a:tcPr/>
                </a:tc>
              </a:tr>
              <a:tr h="504056">
                <a:tc>
                  <a:txBody>
                    <a:bodyPr/>
                    <a:lstStyle/>
                    <a:p>
                      <a:pPr algn="ctr"/>
                      <a:r>
                        <a:rPr lang="ru-RU" sz="2200" b="1" i="1" dirty="0" smtClean="0">
                          <a:solidFill>
                            <a:schemeClr val="tx2"/>
                          </a:solidFill>
                          <a:latin typeface="Times New Roman" pitchFamily="18" charset="0"/>
                          <a:cs typeface="Times New Roman" pitchFamily="18" charset="0"/>
                        </a:rPr>
                        <a:t>Декабрь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«Сюжетно-ролевая игра дома. Правила организации»</a:t>
                      </a:r>
                      <a:endParaRPr lang="ru-RU" sz="2200" dirty="0">
                        <a:latin typeface="Times New Roman" pitchFamily="18" charset="0"/>
                        <a:cs typeface="Times New Roman" pitchFamily="18" charset="0"/>
                      </a:endParaRPr>
                    </a:p>
                  </a:txBody>
                  <a:tcPr/>
                </a:tc>
              </a:tr>
              <a:tr h="388783">
                <a:tc>
                  <a:txBody>
                    <a:bodyPr/>
                    <a:lstStyle/>
                    <a:p>
                      <a:pPr algn="ctr"/>
                      <a:r>
                        <a:rPr lang="ru-RU" sz="2200" b="1" i="1" dirty="0" smtClean="0">
                          <a:solidFill>
                            <a:schemeClr val="tx2"/>
                          </a:solidFill>
                          <a:latin typeface="Times New Roman" pitchFamily="18" charset="0"/>
                          <a:cs typeface="Times New Roman" pitchFamily="18" charset="0"/>
                        </a:rPr>
                        <a:t>Январь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«Ссоры между детьми: как помирить»</a:t>
                      </a:r>
                      <a:endParaRPr lang="ru-RU" sz="2200" dirty="0">
                        <a:latin typeface="Times New Roman" pitchFamily="18" charset="0"/>
                        <a:cs typeface="Times New Roman" pitchFamily="18" charset="0"/>
                      </a:endParaRPr>
                    </a:p>
                  </a:txBody>
                  <a:tcPr/>
                </a:tc>
              </a:tr>
              <a:tr h="388783">
                <a:tc>
                  <a:txBody>
                    <a:bodyPr/>
                    <a:lstStyle/>
                    <a:p>
                      <a:pPr algn="ctr"/>
                      <a:r>
                        <a:rPr lang="ru-RU" sz="2200" b="1" i="1" dirty="0" smtClean="0">
                          <a:solidFill>
                            <a:schemeClr val="tx2"/>
                          </a:solidFill>
                          <a:latin typeface="Times New Roman" pitchFamily="18" charset="0"/>
                          <a:cs typeface="Times New Roman" pitchFamily="18" charset="0"/>
                        </a:rPr>
                        <a:t>Февраль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«Игры между делом»</a:t>
                      </a:r>
                      <a:endParaRPr lang="ru-RU" sz="2200" dirty="0">
                        <a:latin typeface="Times New Roman" pitchFamily="18" charset="0"/>
                        <a:cs typeface="Times New Roman" pitchFamily="18" charset="0"/>
                      </a:endParaRPr>
                    </a:p>
                  </a:txBody>
                  <a:tcPr/>
                </a:tc>
              </a:tr>
              <a:tr h="388783">
                <a:tc>
                  <a:txBody>
                    <a:bodyPr/>
                    <a:lstStyle/>
                    <a:p>
                      <a:pPr algn="ctr"/>
                      <a:r>
                        <a:rPr lang="ru-RU" sz="2200" b="1" i="1" dirty="0" smtClean="0">
                          <a:solidFill>
                            <a:schemeClr val="tx2"/>
                          </a:solidFill>
                          <a:latin typeface="Times New Roman" pitchFamily="18" charset="0"/>
                          <a:cs typeface="Times New Roman" pitchFamily="18" charset="0"/>
                        </a:rPr>
                        <a:t>Март</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«Влияние классической музыки на развитие эмоционально-личностной</a:t>
                      </a:r>
                      <a:r>
                        <a:rPr lang="ru-RU" sz="2200" kern="1200" baseline="0" dirty="0" smtClean="0">
                          <a:solidFill>
                            <a:schemeClr val="dk1"/>
                          </a:solidFill>
                          <a:effectLst/>
                          <a:latin typeface="Times New Roman" pitchFamily="18" charset="0"/>
                          <a:ea typeface="+mn-ea"/>
                          <a:cs typeface="Times New Roman" pitchFamily="18" charset="0"/>
                        </a:rPr>
                        <a:t> сферы </a:t>
                      </a:r>
                      <a:r>
                        <a:rPr lang="ru-RU" sz="2200" kern="1200" dirty="0" smtClean="0">
                          <a:solidFill>
                            <a:schemeClr val="dk1"/>
                          </a:solidFill>
                          <a:effectLst/>
                          <a:latin typeface="Times New Roman" pitchFamily="18" charset="0"/>
                          <a:ea typeface="+mn-ea"/>
                          <a:cs typeface="Times New Roman" pitchFamily="18" charset="0"/>
                        </a:rPr>
                        <a:t>ребенка»</a:t>
                      </a:r>
                      <a:endParaRPr lang="ru-RU" sz="2200" dirty="0">
                        <a:latin typeface="Times New Roman" pitchFamily="18" charset="0"/>
                        <a:cs typeface="Times New Roman" pitchFamily="18" charset="0"/>
                      </a:endParaRPr>
                    </a:p>
                  </a:txBody>
                  <a:tcPr/>
                </a:tc>
              </a:tr>
              <a:tr h="388783">
                <a:tc>
                  <a:txBody>
                    <a:bodyPr/>
                    <a:lstStyle/>
                    <a:p>
                      <a:pPr algn="ctr"/>
                      <a:r>
                        <a:rPr lang="ru-RU" sz="2200" b="1" i="1" dirty="0" smtClean="0">
                          <a:solidFill>
                            <a:schemeClr val="tx2"/>
                          </a:solidFill>
                          <a:latin typeface="Times New Roman" pitchFamily="18" charset="0"/>
                          <a:cs typeface="Times New Roman" pitchFamily="18" charset="0"/>
                        </a:rPr>
                        <a:t>Апрель</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kern="1200" dirty="0" smtClean="0">
                          <a:solidFill>
                            <a:schemeClr val="dk1"/>
                          </a:solidFill>
                          <a:effectLst/>
                          <a:latin typeface="Times New Roman" pitchFamily="18" charset="0"/>
                          <a:ea typeface="+mn-ea"/>
                          <a:cs typeface="Times New Roman" pitchFamily="18" charset="0"/>
                        </a:rPr>
                        <a:t>«Жестокие родители – жестокие дети»</a:t>
                      </a:r>
                      <a:endParaRPr lang="ru-RU" sz="2200" dirty="0">
                        <a:latin typeface="Times New Roman" pitchFamily="18" charset="0"/>
                        <a:cs typeface="Times New Roman" pitchFamily="18" charset="0"/>
                      </a:endParaRPr>
                    </a:p>
                  </a:txBody>
                  <a:tcPr/>
                </a:tc>
              </a:tr>
              <a:tr h="388783">
                <a:tc>
                  <a:txBody>
                    <a:bodyPr/>
                    <a:lstStyle/>
                    <a:p>
                      <a:pPr algn="ctr"/>
                      <a:r>
                        <a:rPr lang="ru-RU" sz="2200" b="1" i="1" dirty="0" smtClean="0">
                          <a:solidFill>
                            <a:schemeClr val="tx2"/>
                          </a:solidFill>
                          <a:latin typeface="Times New Roman" pitchFamily="18" charset="0"/>
                          <a:cs typeface="Times New Roman" pitchFamily="18" charset="0"/>
                        </a:rPr>
                        <a:t>Май</a:t>
                      </a:r>
                      <a:endParaRPr lang="ru-RU" sz="2200" b="1" i="1" dirty="0">
                        <a:solidFill>
                          <a:schemeClr val="tx2"/>
                        </a:solidFill>
                        <a:latin typeface="Times New Roman" pitchFamily="18" charset="0"/>
                        <a:cs typeface="Times New Roman" pitchFamily="18" charset="0"/>
                      </a:endParaRPr>
                    </a:p>
                  </a:txBody>
                  <a:tcPr/>
                </a:tc>
                <a:tc>
                  <a:txBody>
                    <a:bodyPr/>
                    <a:lstStyle/>
                    <a:p>
                      <a:r>
                        <a:rPr lang="ru-RU" sz="2200" dirty="0" smtClean="0">
                          <a:latin typeface="Times New Roman" pitchFamily="18" charset="0"/>
                          <a:cs typeface="Times New Roman" pitchFamily="18" charset="0"/>
                        </a:rPr>
                        <a:t>«О гиперреактивности и </a:t>
                      </a:r>
                      <a:r>
                        <a:rPr lang="ru-RU" sz="2200" dirty="0" err="1" smtClean="0">
                          <a:latin typeface="Times New Roman" pitchFamily="18" charset="0"/>
                          <a:cs typeface="Times New Roman" pitchFamily="18" charset="0"/>
                        </a:rPr>
                        <a:t>гиперопеке</a:t>
                      </a:r>
                      <a:r>
                        <a:rPr lang="ru-RU" sz="2200" dirty="0" smtClean="0">
                          <a:latin typeface="Times New Roman" pitchFamily="18" charset="0"/>
                          <a:cs typeface="Times New Roman" pitchFamily="18" charset="0"/>
                        </a:rPr>
                        <a:t> детей»</a:t>
                      </a:r>
                      <a:endParaRPr lang="ru-RU" sz="2200" dirty="0">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xmlns="" val="13680474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490066"/>
          </a:xfrm>
        </p:spPr>
        <p:txBody>
          <a:bodyPr>
            <a:normAutofit fontScale="90000"/>
          </a:bodyPr>
          <a:lstStyle/>
          <a:p>
            <a:endParaRPr lang="ru-RU" dirty="0"/>
          </a:p>
        </p:txBody>
      </p:sp>
      <p:sp>
        <p:nvSpPr>
          <p:cNvPr id="3" name="Объект 2"/>
          <p:cNvSpPr>
            <a:spLocks noGrp="1"/>
          </p:cNvSpPr>
          <p:nvPr>
            <p:ph idx="1"/>
          </p:nvPr>
        </p:nvSpPr>
        <p:spPr>
          <a:xfrm>
            <a:off x="457200" y="908721"/>
            <a:ext cx="8229600" cy="4824536"/>
          </a:xfrm>
        </p:spPr>
        <p:txBody>
          <a:bodyPr>
            <a:normAutofit lnSpcReduction="10000"/>
          </a:bodyPr>
          <a:lstStyle/>
          <a:p>
            <a:pPr marL="0" indent="0" algn="just">
              <a:buNone/>
            </a:pPr>
            <a:r>
              <a:rPr lang="ru-RU" dirty="0" smtClean="0">
                <a:solidFill>
                  <a:srgbClr val="000000"/>
                </a:solidFill>
                <a:latin typeface="Times New Roman"/>
                <a:ea typeface="Times New Roman"/>
              </a:rPr>
              <a:t>       Считаем</a:t>
            </a:r>
            <a:r>
              <a:rPr lang="ru-RU" dirty="0">
                <a:solidFill>
                  <a:srgbClr val="000000"/>
                </a:solidFill>
                <a:latin typeface="Times New Roman"/>
                <a:ea typeface="Times New Roman"/>
              </a:rPr>
              <a:t>, что организация таких педагогических гостиных целесообразна, так как родители приобретают определённый педагогический опыт. Главное, родители убеждаются в том, что в ДОУ они всегда найдут поддержку и ответы на вопросы, и помогут советами. После посещения родителями «Педагогической гостиной», между родителями и педагогами происходят положительные изменения в отношениях. </a:t>
            </a:r>
            <a:endParaRPr lang="ru-RU" dirty="0"/>
          </a:p>
        </p:txBody>
      </p:sp>
    </p:spTree>
    <p:extLst>
      <p:ext uri="{BB962C8B-B14F-4D97-AF65-F5344CB8AC3E}">
        <p14:creationId xmlns:p14="http://schemas.microsoft.com/office/powerpoint/2010/main" xmlns="" val="20463669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60648"/>
            <a:ext cx="1378496" cy="216024"/>
          </a:xfrm>
        </p:spPr>
        <p:txBody>
          <a:bodyPr>
            <a:normAutofit fontScale="90000"/>
          </a:bodyPr>
          <a:lstStyle/>
          <a:p>
            <a:endParaRPr lang="ru-RU" dirty="0"/>
          </a:p>
        </p:txBody>
      </p:sp>
      <p:sp>
        <p:nvSpPr>
          <p:cNvPr id="3" name="Объект 2"/>
          <p:cNvSpPr>
            <a:spLocks noGrp="1"/>
          </p:cNvSpPr>
          <p:nvPr>
            <p:ph idx="1"/>
          </p:nvPr>
        </p:nvSpPr>
        <p:spPr>
          <a:xfrm>
            <a:off x="3779912" y="476672"/>
            <a:ext cx="5256584" cy="6264696"/>
          </a:xfrm>
        </p:spPr>
        <p:txBody>
          <a:bodyPr>
            <a:normAutofit fontScale="77500" lnSpcReduction="20000"/>
          </a:bodyPr>
          <a:lstStyle/>
          <a:p>
            <a:pPr indent="0" algn="just">
              <a:lnSpc>
                <a:spcPct val="115000"/>
              </a:lnSpc>
              <a:spcAft>
                <a:spcPts val="0"/>
              </a:spcAft>
              <a:buNone/>
            </a:pPr>
            <a:r>
              <a:rPr lang="ru-RU" dirty="0" smtClean="0">
                <a:solidFill>
                  <a:srgbClr val="000000"/>
                </a:solidFill>
                <a:latin typeface="Times New Roman"/>
                <a:ea typeface="Times New Roman"/>
                <a:cs typeface="Times New Roman"/>
              </a:rPr>
              <a:t>       Данная </a:t>
            </a:r>
            <a:r>
              <a:rPr lang="ru-RU" dirty="0">
                <a:solidFill>
                  <a:srgbClr val="000000"/>
                </a:solidFill>
                <a:latin typeface="Times New Roman"/>
                <a:ea typeface="Times New Roman"/>
                <a:cs typeface="Times New Roman"/>
              </a:rPr>
              <a:t>форма работы имеет определённый результат в установлении доброжелательной, доверительной атмосферы, хорошего эмоционального настроя и обстановки совместного с родителями творчества. Благодаря участию в совместной деятельности родители получают представления о работе воспитателей, испытывают уважение к их труду, устанавливают дружеские отношения с другими родителями.</a:t>
            </a:r>
            <a:endParaRPr lang="ru-RU" sz="2400" dirty="0">
              <a:ea typeface="Calibri"/>
              <a:cs typeface="Times New Roman"/>
            </a:endParaRPr>
          </a:p>
          <a:p>
            <a:endParaRPr lang="ru-RU" dirty="0"/>
          </a:p>
        </p:txBody>
      </p:sp>
      <p:pic>
        <p:nvPicPr>
          <p:cNvPr id="6146" name="Picture 2" descr="C:\Users\Admin\Documents\дет сад\дет сад 115\обобщение опыта работы\1613639326_28-p-fon-dlya-prezentatsii-roditelskoe-sobranie-3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1913813"/>
            <a:ext cx="4048079" cy="305227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9105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395536" y="620688"/>
            <a:ext cx="8496944" cy="5760640"/>
          </a:xfrm>
        </p:spPr>
        <p:txBody>
          <a:bodyPr>
            <a:normAutofit/>
          </a:bodyPr>
          <a:lstStyle/>
          <a:p>
            <a:pPr marL="0" indent="0" algn="just">
              <a:lnSpc>
                <a:spcPct val="115000"/>
              </a:lnSpc>
              <a:spcAft>
                <a:spcPts val="0"/>
              </a:spcAft>
              <a:buNone/>
              <a:tabLst>
                <a:tab pos="2352675" algn="l"/>
              </a:tabLst>
            </a:pPr>
            <a:r>
              <a:rPr lang="ru-RU" dirty="0" smtClean="0">
                <a:solidFill>
                  <a:srgbClr val="000000"/>
                </a:solidFill>
                <a:latin typeface="Times New Roman"/>
                <a:ea typeface="Calibri"/>
                <a:cs typeface="Times New Roman"/>
              </a:rPr>
              <a:t>       Эмоции  </a:t>
            </a:r>
            <a:r>
              <a:rPr lang="ru-RU" dirty="0">
                <a:solidFill>
                  <a:srgbClr val="000000"/>
                </a:solidFill>
                <a:latin typeface="Times New Roman"/>
                <a:ea typeface="Calibri"/>
                <a:cs typeface="Times New Roman"/>
              </a:rPr>
              <a:t>неотступно  сопровождают  нас  всю  жизнь,  с  самого  рождения  — никуда  от  них  не  деться.  Но  нельзя  совершать  поступки  исключительно  под влиянием  эмоций:  человек  должен  уметь  сознательно  ими  управлять.  Развитие эмоционально-личностной сферы — один из важных аспектов воспитания ребенка.  Развитие психических функций неотделимо от развития эмоционально-личностной сферы ребенка.</a:t>
            </a:r>
            <a:endParaRPr lang="ru-RU" sz="2400" dirty="0">
              <a:ea typeface="Calibri"/>
              <a:cs typeface="Times New Roman"/>
            </a:endParaRPr>
          </a:p>
          <a:p>
            <a:pPr marL="0" indent="0" algn="just">
              <a:lnSpc>
                <a:spcPct val="115000"/>
              </a:lnSpc>
              <a:buNone/>
            </a:pPr>
            <a:endParaRPr lang="ru-RU" dirty="0"/>
          </a:p>
        </p:txBody>
      </p:sp>
    </p:spTree>
    <p:extLst>
      <p:ext uri="{BB962C8B-B14F-4D97-AF65-F5344CB8AC3E}">
        <p14:creationId xmlns:p14="http://schemas.microsoft.com/office/powerpoint/2010/main" xmlns="" val="36730948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Объект 2"/>
          <p:cNvSpPr>
            <a:spLocks noGrp="1"/>
          </p:cNvSpPr>
          <p:nvPr>
            <p:ph idx="1"/>
          </p:nvPr>
        </p:nvSpPr>
        <p:spPr>
          <a:xfrm>
            <a:off x="251519" y="836712"/>
            <a:ext cx="4464497" cy="5328592"/>
          </a:xfrm>
        </p:spPr>
        <p:txBody>
          <a:bodyPr>
            <a:normAutofit fontScale="92500"/>
          </a:bodyPr>
          <a:lstStyle/>
          <a:p>
            <a:pPr marL="0" indent="0" algn="just">
              <a:buNone/>
            </a:pPr>
            <a:r>
              <a:rPr lang="ru-RU" dirty="0" smtClean="0">
                <a:solidFill>
                  <a:srgbClr val="000000"/>
                </a:solidFill>
                <a:latin typeface="Times New Roman"/>
                <a:ea typeface="Calibri"/>
              </a:rPr>
              <a:t>       В </a:t>
            </a:r>
            <a:r>
              <a:rPr lang="ru-RU" dirty="0">
                <a:solidFill>
                  <a:srgbClr val="000000"/>
                </a:solidFill>
                <a:latin typeface="Times New Roman"/>
                <a:ea typeface="Calibri"/>
              </a:rPr>
              <a:t>заключении хочется отметить, что первая встреча каждого родителя с педагогами нашего центра чаще всего не последняя. После получения ответа на один вопрос у родителей, как правило, возникает потребность во второй и третьей встрече. </a:t>
            </a:r>
            <a:endParaRPr lang="ru-RU" dirty="0"/>
          </a:p>
        </p:txBody>
      </p:sp>
      <p:pic>
        <p:nvPicPr>
          <p:cNvPr id="9219" name="Picture 3" descr="C:\Users\Admin\Documents\дет сад\дет сад 115\обобщение опыта работы\aEmGeG0FNv8.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716017" y="1700808"/>
            <a:ext cx="4427984" cy="332098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257614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7859216" cy="58018"/>
          </a:xfrm>
        </p:spPr>
        <p:txBody>
          <a:bodyPr>
            <a:normAutofit fontScale="90000"/>
          </a:bodyPr>
          <a:lstStyle/>
          <a:p>
            <a:endParaRPr lang="ru-RU" dirty="0"/>
          </a:p>
        </p:txBody>
      </p:sp>
      <p:sp>
        <p:nvSpPr>
          <p:cNvPr id="3" name="Объект 2"/>
          <p:cNvSpPr>
            <a:spLocks noGrp="1"/>
          </p:cNvSpPr>
          <p:nvPr>
            <p:ph idx="1"/>
          </p:nvPr>
        </p:nvSpPr>
        <p:spPr>
          <a:xfrm>
            <a:off x="226108" y="476672"/>
            <a:ext cx="8640960" cy="3168352"/>
          </a:xfrm>
        </p:spPr>
        <p:txBody>
          <a:bodyPr>
            <a:normAutofit fontScale="77500" lnSpcReduction="20000"/>
          </a:bodyPr>
          <a:lstStyle/>
          <a:p>
            <a:pPr marL="0" indent="0" algn="just">
              <a:lnSpc>
                <a:spcPct val="115000"/>
              </a:lnSpc>
              <a:spcBef>
                <a:spcPts val="150"/>
              </a:spcBef>
              <a:spcAft>
                <a:spcPts val="150"/>
              </a:spcAft>
              <a:buNone/>
            </a:pPr>
            <a:r>
              <a:rPr lang="ru-RU" dirty="0" smtClean="0">
                <a:solidFill>
                  <a:srgbClr val="000000"/>
                </a:solidFill>
                <a:latin typeface="Times New Roman"/>
                <a:ea typeface="Calibri"/>
                <a:cs typeface="Times New Roman"/>
              </a:rPr>
              <a:t>       </a:t>
            </a:r>
            <a:r>
              <a:rPr lang="ru-RU" sz="3400" dirty="0" smtClean="0">
                <a:solidFill>
                  <a:srgbClr val="000000"/>
                </a:solidFill>
                <a:latin typeface="Times New Roman"/>
                <a:ea typeface="Calibri"/>
                <a:cs typeface="Times New Roman"/>
              </a:rPr>
              <a:t>Мы </a:t>
            </a:r>
            <a:r>
              <a:rPr lang="ru-RU" sz="3400" dirty="0">
                <a:solidFill>
                  <a:srgbClr val="000000"/>
                </a:solidFill>
                <a:latin typeface="Times New Roman"/>
                <a:ea typeface="Calibri"/>
                <a:cs typeface="Times New Roman"/>
              </a:rPr>
              <a:t>убеждены, что благодаря нашему консультационному центру и тесному взаимодействию с родителями пройдет успешная социализация дошкольников, не посещающих детский сад. При помощи консультационного центра мы оказываем методическую поддержку родителям детей, не посещающих детский сад, для развития эмоционально-личностной сферы ребёнка.</a:t>
            </a:r>
            <a:endParaRPr lang="ru-RU" sz="3400" dirty="0">
              <a:ea typeface="Calibri"/>
              <a:cs typeface="Times New Roman"/>
            </a:endParaRPr>
          </a:p>
          <a:p>
            <a:endParaRPr lang="ru-RU" dirty="0"/>
          </a:p>
        </p:txBody>
      </p:sp>
      <p:pic>
        <p:nvPicPr>
          <p:cNvPr id="8194" name="Picture 2" descr="C:\Users\Admin\Documents\дет сад\дет сад 115\обобщение опыта работы\результаты-реализации.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000897" y="3394152"/>
            <a:ext cx="5091383" cy="346384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28361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323528" y="1700808"/>
            <a:ext cx="8229600" cy="1858218"/>
          </a:xfrm>
        </p:spPr>
        <p:txBody>
          <a:bodyPr>
            <a:normAutofit/>
          </a:bodyPr>
          <a:lstStyle/>
          <a:p>
            <a:r>
              <a:rPr lang="ru-RU" sz="6000" b="1" dirty="0" smtClean="0">
                <a:solidFill>
                  <a:srgbClr val="FF0000"/>
                </a:solidFill>
                <a:latin typeface="Monotype Corsiva" pitchFamily="66" charset="0"/>
              </a:rPr>
              <a:t>Спасибо за внимание!!!</a:t>
            </a:r>
            <a:endParaRPr lang="ru-RU" sz="6000" b="1" dirty="0">
              <a:solidFill>
                <a:srgbClr val="FF0000"/>
              </a:solidFill>
              <a:latin typeface="Monotype Corsiva" pitchFamily="66" charset="0"/>
            </a:endParaRPr>
          </a:p>
        </p:txBody>
      </p:sp>
    </p:spTree>
    <p:extLst>
      <p:ext uri="{BB962C8B-B14F-4D97-AF65-F5344CB8AC3E}">
        <p14:creationId xmlns:p14="http://schemas.microsoft.com/office/powerpoint/2010/main" xmlns="" val="20852761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323528" y="836712"/>
            <a:ext cx="8363272" cy="5544616"/>
          </a:xfrm>
        </p:spPr>
        <p:txBody>
          <a:bodyPr>
            <a:normAutofit/>
          </a:bodyPr>
          <a:lstStyle/>
          <a:p>
            <a:pPr marL="0" indent="0" algn="just">
              <a:lnSpc>
                <a:spcPct val="115000"/>
              </a:lnSpc>
              <a:buNone/>
            </a:pPr>
            <a:r>
              <a:rPr lang="ru-RU" dirty="0" smtClean="0">
                <a:solidFill>
                  <a:srgbClr val="000000"/>
                </a:solidFill>
                <a:latin typeface="Times New Roman"/>
                <a:ea typeface="Calibri"/>
              </a:rPr>
              <a:t>       Развитие </a:t>
            </a:r>
            <a:r>
              <a:rPr lang="ru-RU" dirty="0">
                <a:solidFill>
                  <a:srgbClr val="000000"/>
                </a:solidFill>
                <a:latin typeface="Times New Roman"/>
                <a:ea typeface="Calibri"/>
              </a:rPr>
              <a:t>эмоционально-личностной сферы зависит от характера общения ребёнка со взрослыми и сверстниками. В общении с близкими взрослыми, которые помогают ребенку познавать мир "взрослых" предметов, преобладают мотивы сотрудничества, хотя сохраняется и чисто эмоциональное общение, необходимое на всех возрастных этапах. </a:t>
            </a:r>
            <a:endParaRPr lang="ru-RU" dirty="0"/>
          </a:p>
        </p:txBody>
      </p:sp>
    </p:spTree>
    <p:extLst>
      <p:ext uri="{BB962C8B-B14F-4D97-AF65-F5344CB8AC3E}">
        <p14:creationId xmlns:p14="http://schemas.microsoft.com/office/powerpoint/2010/main" xmlns="" val="5866623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Объект 2"/>
          <p:cNvSpPr>
            <a:spLocks noGrp="1"/>
          </p:cNvSpPr>
          <p:nvPr>
            <p:ph idx="1"/>
          </p:nvPr>
        </p:nvSpPr>
        <p:spPr>
          <a:xfrm>
            <a:off x="539552" y="764704"/>
            <a:ext cx="8147248" cy="5616624"/>
          </a:xfrm>
        </p:spPr>
        <p:txBody>
          <a:bodyPr>
            <a:normAutofit/>
          </a:bodyPr>
          <a:lstStyle/>
          <a:p>
            <a:pPr marL="0" indent="0" algn="just">
              <a:lnSpc>
                <a:spcPct val="115000"/>
              </a:lnSpc>
              <a:spcAft>
                <a:spcPts val="0"/>
              </a:spcAft>
              <a:buNone/>
              <a:tabLst>
                <a:tab pos="2352675" algn="l"/>
              </a:tabLst>
            </a:pPr>
            <a:r>
              <a:rPr lang="ru-RU" dirty="0" smtClean="0">
                <a:solidFill>
                  <a:srgbClr val="000000"/>
                </a:solidFill>
                <a:latin typeface="Times New Roman"/>
                <a:ea typeface="Calibri"/>
                <a:cs typeface="Times New Roman"/>
              </a:rPr>
              <a:t>       Помимо </a:t>
            </a:r>
            <a:r>
              <a:rPr lang="ru-RU" dirty="0">
                <a:solidFill>
                  <a:srgbClr val="000000"/>
                </a:solidFill>
                <a:latin typeface="Times New Roman"/>
                <a:ea typeface="Calibri"/>
                <a:cs typeface="Times New Roman"/>
              </a:rPr>
              <a:t>безусловной любви, эмоционального тепла, ребенок ждет от взрослого непосредственного участия во всех своих делах, совместного решения любой задачи, будь то освоение столовых приборов или строительство башни из кубиков. Вокруг таких совместных действий и разворачиваются новые для ребенка формы общения со взрослыми. </a:t>
            </a:r>
            <a:endParaRPr lang="ru-RU" sz="2400" dirty="0">
              <a:ea typeface="Calibri"/>
              <a:cs typeface="Times New Roman"/>
            </a:endParaRPr>
          </a:p>
          <a:p>
            <a:pPr marL="0" indent="0" algn="just">
              <a:lnSpc>
                <a:spcPct val="115000"/>
              </a:lnSpc>
              <a:buNone/>
            </a:pPr>
            <a:endParaRPr lang="ru-RU" dirty="0"/>
          </a:p>
        </p:txBody>
      </p:sp>
    </p:spTree>
    <p:extLst>
      <p:ext uri="{BB962C8B-B14F-4D97-AF65-F5344CB8AC3E}">
        <p14:creationId xmlns:p14="http://schemas.microsoft.com/office/powerpoint/2010/main" xmlns="" val="28784175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179512" y="188640"/>
            <a:ext cx="8712968" cy="360040"/>
          </a:xfrm>
        </p:spPr>
        <p:txBody>
          <a:bodyPr>
            <a:noAutofit/>
          </a:bodyPr>
          <a:lstStyle/>
          <a:p>
            <a:pPr indent="360680">
              <a:lnSpc>
                <a:spcPct val="115000"/>
              </a:lnSpc>
              <a:spcAft>
                <a:spcPts val="0"/>
              </a:spcAft>
            </a:pPr>
            <a:endParaRPr lang="ru-RU" sz="4000" b="1" dirty="0">
              <a:latin typeface="Times New Roman" pitchFamily="18" charset="0"/>
              <a:cs typeface="Times New Roman" pitchFamily="18" charset="0"/>
            </a:endParaRPr>
          </a:p>
        </p:txBody>
      </p:sp>
      <p:sp>
        <p:nvSpPr>
          <p:cNvPr id="3" name="Объект 2"/>
          <p:cNvSpPr>
            <a:spLocks noGrp="1"/>
          </p:cNvSpPr>
          <p:nvPr>
            <p:ph idx="1"/>
          </p:nvPr>
        </p:nvSpPr>
        <p:spPr>
          <a:xfrm>
            <a:off x="395536" y="620688"/>
            <a:ext cx="8291264" cy="5760640"/>
          </a:xfrm>
        </p:spPr>
        <p:txBody>
          <a:bodyPr>
            <a:normAutofit/>
          </a:bodyPr>
          <a:lstStyle/>
          <a:p>
            <a:pPr marL="0" indent="0" algn="just">
              <a:lnSpc>
                <a:spcPct val="115000"/>
              </a:lnSpc>
              <a:spcAft>
                <a:spcPts val="0"/>
              </a:spcAft>
              <a:buNone/>
              <a:tabLst>
                <a:tab pos="2352675" algn="l"/>
              </a:tabLst>
            </a:pPr>
            <a:r>
              <a:rPr lang="ru-RU" dirty="0" smtClean="0">
                <a:solidFill>
                  <a:srgbClr val="000000"/>
                </a:solidFill>
                <a:latin typeface="Times New Roman"/>
                <a:ea typeface="Calibri"/>
                <a:cs typeface="Times New Roman"/>
              </a:rPr>
              <a:t>       Эмоционально-личностное </a:t>
            </a:r>
            <a:r>
              <a:rPr lang="ru-RU" dirty="0">
                <a:solidFill>
                  <a:srgbClr val="000000"/>
                </a:solidFill>
                <a:latin typeface="Times New Roman"/>
                <a:ea typeface="Calibri"/>
                <a:cs typeface="Times New Roman"/>
              </a:rPr>
              <a:t>развитие влияет не только на становление личности и характера, но и особенности будущего поведения, а так же на успешность отношений с друзьями и взрослыми. Ребенок наблюдая за различными явлениями в жизни оценивает их эмоционально, как привлекательные или отталкивающие, хорошие или плохие.</a:t>
            </a:r>
            <a:endParaRPr lang="ru-RU" sz="2400" dirty="0">
              <a:ea typeface="Calibri"/>
              <a:cs typeface="Times New Roman"/>
            </a:endParaRPr>
          </a:p>
          <a:p>
            <a:pPr marL="0" indent="0" algn="just">
              <a:lnSpc>
                <a:spcPct val="115000"/>
              </a:lnSpc>
              <a:buNone/>
            </a:pPr>
            <a:endParaRPr lang="ru-RU" dirty="0"/>
          </a:p>
        </p:txBody>
      </p:sp>
    </p:spTree>
    <p:extLst>
      <p:ext uri="{BB962C8B-B14F-4D97-AF65-F5344CB8AC3E}">
        <p14:creationId xmlns:p14="http://schemas.microsoft.com/office/powerpoint/2010/main" xmlns="" val="29935919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58018"/>
          </a:xfrm>
        </p:spPr>
        <p:txBody>
          <a:bodyPr>
            <a:normAutofit fontScale="90000"/>
          </a:bodyPr>
          <a:lstStyle/>
          <a:p>
            <a:endParaRPr lang="ru-RU" dirty="0"/>
          </a:p>
        </p:txBody>
      </p:sp>
      <p:sp>
        <p:nvSpPr>
          <p:cNvPr id="3" name="Объект 2"/>
          <p:cNvSpPr>
            <a:spLocks noGrp="1"/>
          </p:cNvSpPr>
          <p:nvPr>
            <p:ph idx="1"/>
          </p:nvPr>
        </p:nvSpPr>
        <p:spPr>
          <a:xfrm>
            <a:off x="2699792" y="620688"/>
            <a:ext cx="6275040" cy="5616624"/>
          </a:xfrm>
        </p:spPr>
        <p:txBody>
          <a:bodyPr>
            <a:normAutofit fontScale="92500" lnSpcReduction="10000"/>
          </a:bodyPr>
          <a:lstStyle/>
          <a:p>
            <a:pPr marL="0" indent="0" algn="just">
              <a:buNone/>
            </a:pPr>
            <a:r>
              <a:rPr lang="ru-RU" dirty="0" smtClean="0"/>
              <a:t>        </a:t>
            </a:r>
            <a:r>
              <a:rPr lang="ru-RU" dirty="0" smtClean="0">
                <a:latin typeface="Times New Roman" pitchFamily="18" charset="0"/>
                <a:cs typeface="Times New Roman" pitchFamily="18" charset="0"/>
              </a:rPr>
              <a:t>Сложности </a:t>
            </a:r>
            <a:r>
              <a:rPr lang="ru-RU" dirty="0">
                <a:latin typeface="Times New Roman" pitchFamily="18" charset="0"/>
                <a:cs typeface="Times New Roman" pitchFamily="18" charset="0"/>
              </a:rPr>
              <a:t>родителей в воспитании детей дошкольного возраста во многом связаны с их недостаточной психолого-педагогической компетентностью. Несмотря на большое количество существующих на сегодняшний день педагогических пособий, они не могут решить проблемы каждой конкретной семьи. Поэтому родителям необходима консультативная помощь специалистов.</a:t>
            </a:r>
          </a:p>
        </p:txBody>
      </p:sp>
      <p:pic>
        <p:nvPicPr>
          <p:cNvPr id="4098" name="Picture 2" descr="C:\Users\Admin\Documents\дет сад\дет сад 115\обобщение опыта работы\6bAAwA1aP_h5oxo7Zho0tXE8OMJYIoii9uH6wUOl2yfkmGXLBJSh0QGbMIVP3moXRtfqSE-pac1W7pRYJk4fOsaa.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68" y="1628800"/>
            <a:ext cx="2555776" cy="33843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659563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130026"/>
          </a:xfrm>
        </p:spPr>
        <p:txBody>
          <a:bodyPr>
            <a:normAutofit fontScale="90000"/>
          </a:bodyPr>
          <a:lstStyle/>
          <a:p>
            <a:endParaRPr lang="ru-RU" dirty="0"/>
          </a:p>
        </p:txBody>
      </p:sp>
      <p:sp>
        <p:nvSpPr>
          <p:cNvPr id="3" name="Объект 2"/>
          <p:cNvSpPr>
            <a:spLocks noGrp="1"/>
          </p:cNvSpPr>
          <p:nvPr>
            <p:ph idx="1"/>
          </p:nvPr>
        </p:nvSpPr>
        <p:spPr>
          <a:xfrm>
            <a:off x="457200" y="908720"/>
            <a:ext cx="8229600" cy="4783261"/>
          </a:xfrm>
        </p:spPr>
        <p:txBody>
          <a:bodyPr/>
          <a:lstStyle/>
          <a:p>
            <a:pPr marL="0" indent="0" algn="just">
              <a:buNone/>
            </a:pPr>
            <a:r>
              <a:rPr lang="ru-RU" dirty="0" smtClean="0">
                <a:latin typeface="Times New Roman" pitchFamily="18" charset="0"/>
                <a:cs typeface="Times New Roman" pitchFamily="18" charset="0"/>
              </a:rPr>
              <a:t>       В </a:t>
            </a:r>
            <a:r>
              <a:rPr lang="ru-RU" dirty="0">
                <a:latin typeface="Times New Roman" pitchFamily="18" charset="0"/>
                <a:cs typeface="Times New Roman" pitchFamily="18" charset="0"/>
              </a:rPr>
              <a:t>настоящее время активно развиваются новые формы дошкольного образования. Одной из таких форм является организация консультационных центров на базе ДОУ для родителей (законных представителей) с детьми дошкольного возраста, преимущественно не посещающих дошкольную образовательную организацию.</a:t>
            </a:r>
          </a:p>
          <a:p>
            <a:endParaRPr lang="ru-RU" dirty="0"/>
          </a:p>
        </p:txBody>
      </p:sp>
    </p:spTree>
    <p:extLst>
      <p:ext uri="{BB962C8B-B14F-4D97-AF65-F5344CB8AC3E}">
        <p14:creationId xmlns:p14="http://schemas.microsoft.com/office/powerpoint/2010/main" xmlns="" val="25041180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ocuments\дет сад\фоны для презентаций\1584977276_9-p-foni-dlya-detskikh-prezentatsii-v-shkolu-1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43999"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Заголовок 1"/>
          <p:cNvSpPr>
            <a:spLocks noGrp="1"/>
          </p:cNvSpPr>
          <p:nvPr>
            <p:ph type="title"/>
          </p:nvPr>
        </p:nvSpPr>
        <p:spPr>
          <a:xfrm>
            <a:off x="457200" y="274638"/>
            <a:ext cx="8229600" cy="202034"/>
          </a:xfrm>
        </p:spPr>
        <p:txBody>
          <a:bodyPr>
            <a:normAutofit fontScale="90000"/>
          </a:bodyPr>
          <a:lstStyle/>
          <a:p>
            <a:endParaRPr lang="ru-RU" dirty="0"/>
          </a:p>
        </p:txBody>
      </p:sp>
      <p:sp>
        <p:nvSpPr>
          <p:cNvPr id="3" name="Объект 2"/>
          <p:cNvSpPr>
            <a:spLocks noGrp="1"/>
          </p:cNvSpPr>
          <p:nvPr>
            <p:ph idx="1"/>
          </p:nvPr>
        </p:nvSpPr>
        <p:spPr>
          <a:xfrm>
            <a:off x="359024" y="764704"/>
            <a:ext cx="8461448" cy="2232248"/>
          </a:xfrm>
        </p:spPr>
        <p:txBody>
          <a:bodyPr>
            <a:normAutofit fontScale="92500" lnSpcReduction="10000"/>
          </a:bodyPr>
          <a:lstStyle/>
          <a:p>
            <a:pPr marL="0" indent="0" algn="just">
              <a:buNone/>
            </a:pPr>
            <a:r>
              <a:rPr lang="ru-RU" dirty="0" smtClean="0">
                <a:latin typeface="Times New Roman" pitchFamily="18" charset="0"/>
                <a:cs typeface="Times New Roman" pitchFamily="18" charset="0"/>
              </a:rPr>
              <a:t>        </a:t>
            </a:r>
            <a:r>
              <a:rPr lang="ru-RU" dirty="0">
                <a:latin typeface="Times New Roman" pitchFamily="18" charset="0"/>
                <a:cs typeface="Times New Roman" pitchFamily="18" charset="0"/>
              </a:rPr>
              <a:t>С этой целью на базе нашего ДОУ создан Консультационный центр, обеспечивающий оказание психолого-педагогической, диагностической и консультативной помощи родителям с детьми дошкольного возраста.</a:t>
            </a:r>
          </a:p>
        </p:txBody>
      </p:sp>
      <p:pic>
        <p:nvPicPr>
          <p:cNvPr id="5122" name="Picture 2" descr="C:\Users\Admin\Documents\дет сад\дет сад 115\обобщение опыта работы\1635330898_5491518bb8c9e0a2a006d3c65c913fc2.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863588" y="3144207"/>
            <a:ext cx="7416824" cy="37045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9032759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357</TotalTime>
  <Words>1193</Words>
  <Application>Microsoft Office PowerPoint</Application>
  <PresentationFormat>Экран (4:3)</PresentationFormat>
  <Paragraphs>108</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«Оказание методической поддержки в рамках консультационного центра родителям детей, не посещающих дошкольное учреждение по вопросу развития эмоционально-личностной сферы дошкольника»</vt:lpstr>
      <vt:lpstr>Слайд 2</vt:lpstr>
      <vt:lpstr>Слайд 3</vt:lpstr>
      <vt:lpstr>Слайд 4</vt:lpstr>
      <vt:lpstr>Слайд 5</vt:lpstr>
      <vt:lpstr>Слайд 6</vt:lpstr>
      <vt:lpstr>Слайд 7</vt:lpstr>
      <vt:lpstr>Слайд 8</vt:lpstr>
      <vt:lpstr>Слайд 9</vt:lpstr>
      <vt:lpstr>Цель:</vt:lpstr>
      <vt:lpstr>В рамках данного направления реализуются следующие методы и формы работы: </vt:lpstr>
      <vt:lpstr>Предполагаемый результат работы консультационного центра: </vt:lpstr>
      <vt:lpstr>Слайд 13</vt:lpstr>
      <vt:lpstr>Памятка для родителей для развития эмоционально-личностной сферы ребёнка</vt:lpstr>
      <vt:lpstr>Слайд 15</vt:lpstr>
      <vt:lpstr>Слайд 16</vt:lpstr>
      <vt:lpstr>Слайд 17</vt:lpstr>
      <vt:lpstr>   В консультационном центре для родителей детей, не посещающих дошкольное учреждение по вопросу развития эмоционально-личностнойсферы дошкольника организуются:  </vt:lpstr>
      <vt:lpstr>Консультации</vt:lpstr>
      <vt:lpstr>Тренинги</vt:lpstr>
      <vt:lpstr>Круглые столы</vt:lpstr>
      <vt:lpstr>Дискуссии</vt:lpstr>
      <vt:lpstr>Слайд 23</vt:lpstr>
      <vt:lpstr>Семинар-практикум</vt:lpstr>
      <vt:lpstr>«Педагогическая гостиная»</vt:lpstr>
      <vt:lpstr>Подготовка к организации педагогической гостиной </vt:lpstr>
      <vt:lpstr>План работы педагогической гостиной</vt:lpstr>
      <vt:lpstr>Слайд 28</vt:lpstr>
      <vt:lpstr>Слайд 29</vt:lpstr>
      <vt:lpstr>Слайд 30</vt:lpstr>
      <vt:lpstr>Слайд 31</vt:lpstr>
      <vt:lpstr>Спасибо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Admin</dc:creator>
  <cp:lastModifiedBy>Татьяна</cp:lastModifiedBy>
  <cp:revision>16</cp:revision>
  <dcterms:created xsi:type="dcterms:W3CDTF">2023-11-01T18:27:57Z</dcterms:created>
  <dcterms:modified xsi:type="dcterms:W3CDTF">2023-11-07T04:07:24Z</dcterms:modified>
</cp:coreProperties>
</file>