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81" r:id="rId4"/>
    <p:sldId id="269" r:id="rId5"/>
    <p:sldId id="270" r:id="rId6"/>
    <p:sldId id="280" r:id="rId7"/>
    <p:sldId id="277" r:id="rId8"/>
    <p:sldId id="278" r:id="rId9"/>
    <p:sldId id="271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BA1CC60-105A-4E50-8158-1EBEF8EFB030}">
          <p14:sldIdLst>
            <p14:sldId id="256"/>
            <p14:sldId id="257"/>
            <p14:sldId id="281"/>
            <p14:sldId id="269"/>
            <p14:sldId id="270"/>
            <p14:sldId id="280"/>
            <p14:sldId id="277"/>
            <p14:sldId id="278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5179" autoAdjust="0"/>
  </p:normalViewPr>
  <p:slideViewPr>
    <p:cSldViewPr snapToGrid="0">
      <p:cViewPr varScale="1">
        <p:scale>
          <a:sx n="74" d="100"/>
          <a:sy n="74" d="100"/>
        </p:scale>
        <p:origin x="7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3331-41F8-AB03-9BB3538B4E92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331-41F8-AB03-9BB3538B4E9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31-41F8-AB03-9BB3538B4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40C-479D-9176-D99FCE5D522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40C-479D-9176-D99FCE5D522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0C-479D-9176-D99FCE5D5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07CD-439B-89A6-2EEE8693A25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7CD-439B-89A6-2EEE8693A25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CD-439B-89A6-2EEE8693A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13E8-409B-867C-4877029A0CD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3E8-409B-867C-4877029A0CD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E8-409B-867C-4877029A0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2DF9-4D71-AA29-13B238286AB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DF9-4D71-AA29-13B238286AB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F9-4D71-AA29-13B23828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AFF78-C6A2-4E80-B484-D0DE545EDD56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1ED4-DB48-4B1A-9866-0BE7667788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3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1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3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6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1ED4-DB48-4B1A-9866-0BE7667788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8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B1ED4-DB48-4B1A-9866-0BE7667788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7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7762B-AF77-4B01-9C13-483D56910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ECE2-9C8A-4F2C-8B75-B1644C111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C0B8EA-8B38-4445-BEB6-CCE339D7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BB09A-EEBD-4003-8016-6E1BF2E9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991E6-FDA7-4EED-89E0-8DAEF74C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0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B9389-FD8A-41A3-9277-650D604F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5E69CE-C097-4547-84A4-53F55E086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4E520-2507-4429-A85D-3C3581FA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FF1F-1124-4A57-82C0-E27400C9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DD275-8622-4CED-BD85-CB967C8A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8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2C8BAD-862F-48E7-931D-A90E0EEBA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D65D74-89E7-438D-8DC4-618239CC4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54C90-8CD3-444D-A00B-61BBB4D9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4A5AD8-22DC-48D8-B0B6-43B2A915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3BA65-C6BF-4054-BA87-60992B10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6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83984-2C3F-4FA5-A5B3-A1742026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AF84A-0EF0-477A-81D1-6DC4DF2DE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363F3-43C8-418D-97A6-F32520E7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E7DEF-3068-4E4C-A110-224278F5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6FF95-D387-4C8A-9A9C-04874792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2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CD50C-E356-4366-885B-5E3CFD08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D0DD55-CF4B-46F7-8C53-AE5CDCF1C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4F808-9BD0-45BA-8759-02632CE3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9899C-344F-4EDE-BE6A-709DA470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C9721-C987-4F64-8FD8-AFA84616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4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22FCF-036C-408D-933A-05792E78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E0499-CEE3-4423-842C-0A4B2C872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6E9666-A42E-400F-AE65-84C99CCAA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BB9BF0-C767-41AC-99BE-790055EF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C4F2F2-E8BA-4E61-852B-1E4F07010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9DDCE-E01C-44D6-809B-896AF4CC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E476B-6690-46AC-864A-717F4065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C8FC7-BAFA-4560-A588-C72D79F1B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BC9A4B-B916-45B7-B5E5-15A40A89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6A3D80-588D-42C8-956F-914D7881E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E72238-9965-416A-A6F2-40A54C6CE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C63EDF-AD89-4B8E-8106-9136B9C61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B92FB7-62EC-45BD-B924-EA84E6A8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503FBF-7C79-4E51-9F56-A7393B4B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69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B1A62-CA9C-4AF0-B6BC-2FB67C7F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1386C7-83FD-4E26-BAE6-38EA7CBF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EE59B3-A707-42FE-97D6-709BF46E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C0D016-AEB3-4923-B017-90FE431B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9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584A9C-F40F-4D94-86D8-FBE0A3F7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711CD-8106-4728-ABAA-59FCE632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3B385-78B5-429A-8509-9A5662D6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6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3DCD8-7438-4EDC-B325-17F1E65D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0BFD70-32E7-4582-ABC9-5C342CFB3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DEECFF-45C8-493B-9D3E-439059E68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CA36D8-6D69-42A9-A8D2-7A8CDBA4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6883E8-A2D5-461C-8796-DC7907C5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965FB1-D53C-4E40-A758-DE9F4553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6C02-191A-4872-B94E-8091893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2CE565-262E-4119-A8AE-48135B50E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B34381-8FAD-49CB-B90D-12A5020B4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6E7A4-6D68-4DA9-9387-7018574B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2BF1E4-183E-45B2-8A9E-B0EC0ABC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72852E-2ED8-47E4-A7D2-4B77479B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EFC2B-9081-4379-8875-42F6B084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366D83-3DF8-4C9B-B1AA-E51D8630B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B8132-F2AA-43D4-AD46-F47F8CBB9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184C5-8F45-4158-AC35-572BB93A6968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3CB2D-DEA7-4E19-B920-508D7AD80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175E2-D80F-41FD-9EC7-FCE88599B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264E2-28B3-4085-B224-FA2FCC3B4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5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>
            <a:extLst>
              <a:ext uri="{FF2B5EF4-FFF2-40B4-BE49-F238E27FC236}">
                <a16:creationId xmlns:a16="http://schemas.microsoft.com/office/drawing/2014/main" id="{FD570C5A-DF59-B4C0-ADC9-8C18649F1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995" y="757052"/>
            <a:ext cx="10054442" cy="1909763"/>
          </a:xfrm>
        </p:spPr>
        <p:txBody>
          <a:bodyPr>
            <a:normAutofit/>
          </a:bodyPr>
          <a:lstStyle/>
          <a:p>
            <a:r>
              <a:rPr lang="ru-RU" sz="5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 технология 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37D8A9-4E28-19DA-2422-AFED0DEA6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682" y="3159311"/>
            <a:ext cx="10382250" cy="294163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Авторы технологии: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Е. Г. Юдина, Е. В. Бодрова</a:t>
            </a:r>
          </a:p>
          <a:p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(программа «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ПРОдетей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воспитатель Булатова Е.И.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66D55-EE9A-214A-5BF4-C7106A540D9E}"/>
              </a:ext>
            </a:extLst>
          </p:cNvPr>
          <p:cNvSpPr txBox="1"/>
          <p:nvPr/>
        </p:nvSpPr>
        <p:spPr>
          <a:xfrm>
            <a:off x="2683823" y="314326"/>
            <a:ext cx="7612083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«Центр развития ребенка – детский сад №56 «Надежда» г. Орска»</a:t>
            </a:r>
            <a:endParaRPr lang="ru-RU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6B667F-4AE4-4B1F-BE5E-C435D41D616D}"/>
              </a:ext>
            </a:extLst>
          </p:cNvPr>
          <p:cNvSpPr/>
          <p:nvPr/>
        </p:nvSpPr>
        <p:spPr>
          <a:xfrm>
            <a:off x="3591687" y="2647876"/>
            <a:ext cx="5008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i="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«Загадка дня»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877">
            <a:off x="446067" y="2524907"/>
            <a:ext cx="3182800" cy="4243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6948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127C3-FB3D-35C9-5E09-580D38EE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595" y="618036"/>
            <a:ext cx="10515600" cy="4759324"/>
          </a:xfrm>
        </p:spPr>
        <p:txBody>
          <a:bodyPr>
            <a:normAutofit/>
          </a:bodyPr>
          <a:lstStyle/>
          <a:p>
            <a:r>
              <a:rPr lang="ru-RU" sz="6600" dirty="0"/>
              <a:t> </a:t>
            </a:r>
            <a:br>
              <a:rPr lang="ru-RU" sz="6600" dirty="0"/>
            </a:br>
            <a:r>
              <a:rPr lang="ru-RU" sz="6600" dirty="0"/>
              <a:t>                    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исследуем,</a:t>
            </a:r>
            <a:b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познаём , </a:t>
            </a:r>
            <a:b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делаем выводы!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50E593-352D-46BF-8A2F-B12A7772E725}"/>
              </a:ext>
            </a:extLst>
          </p:cNvPr>
          <p:cNvSpPr/>
          <p:nvPr/>
        </p:nvSpPr>
        <p:spPr>
          <a:xfrm>
            <a:off x="1308571" y="1720425"/>
            <a:ext cx="382720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Загадка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дня </a:t>
            </a:r>
          </a:p>
        </p:txBody>
      </p:sp>
    </p:spTree>
    <p:extLst>
      <p:ext uri="{BB962C8B-B14F-4D97-AF65-F5344CB8AC3E}">
        <p14:creationId xmlns:p14="http://schemas.microsoft.com/office/powerpoint/2010/main" val="306807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B62A5D6-8090-49E8-A200-4FAC4B132A50}"/>
              </a:ext>
            </a:extLst>
          </p:cNvPr>
          <p:cNvCxnSpPr>
            <a:cxnSpLocks/>
          </p:cNvCxnSpPr>
          <p:nvPr/>
        </p:nvCxnSpPr>
        <p:spPr>
          <a:xfrm>
            <a:off x="415636" y="365125"/>
            <a:ext cx="1113905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DEF7066-B5D2-4289-9AA1-429E531C5019}"/>
              </a:ext>
            </a:extLst>
          </p:cNvPr>
          <p:cNvCxnSpPr>
            <a:cxnSpLocks/>
          </p:cNvCxnSpPr>
          <p:nvPr/>
        </p:nvCxnSpPr>
        <p:spPr>
          <a:xfrm>
            <a:off x="415636" y="593766"/>
            <a:ext cx="466700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A19798-BA39-421C-9450-C22A4507894A}"/>
              </a:ext>
            </a:extLst>
          </p:cNvPr>
          <p:cNvSpPr txBox="1"/>
          <p:nvPr/>
        </p:nvSpPr>
        <p:spPr>
          <a:xfrm>
            <a:off x="1246909" y="971193"/>
            <a:ext cx="1104405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создание условий для принятия детьми самостоятельных решений.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A89B3-6642-4F44-A3C5-865C0C9E6292}"/>
              </a:ext>
            </a:extLst>
          </p:cNvPr>
          <p:cNvSpPr txBox="1"/>
          <p:nvPr/>
        </p:nvSpPr>
        <p:spPr>
          <a:xfrm>
            <a:off x="7427217" y="3344253"/>
            <a:ext cx="4481576" cy="2016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Учиться «читать» различные символы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от схематических изображений до геометрических фигур, букв и слов.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DBAFC18-52F6-441F-9898-D592D4222FAB}"/>
              </a:ext>
            </a:extLst>
          </p:cNvPr>
          <p:cNvSpPr/>
          <p:nvPr/>
        </p:nvSpPr>
        <p:spPr>
          <a:xfrm>
            <a:off x="194380" y="883332"/>
            <a:ext cx="16854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8DBB506-9751-45FF-8522-AD4AF9838EA6}"/>
              </a:ext>
            </a:extLst>
          </p:cNvPr>
          <p:cNvSpPr/>
          <p:nvPr/>
        </p:nvSpPr>
        <p:spPr>
          <a:xfrm>
            <a:off x="4144915" y="1811787"/>
            <a:ext cx="25246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28" name="Chart 7">
            <a:extLst>
              <a:ext uri="{FF2B5EF4-FFF2-40B4-BE49-F238E27FC236}">
                <a16:creationId xmlns:a16="http://schemas.microsoft.com/office/drawing/2014/main" id="{D642AE0B-6B97-49FB-B651-80750E3C8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377382"/>
              </p:ext>
            </p:extLst>
          </p:nvPr>
        </p:nvGraphicFramePr>
        <p:xfrm>
          <a:off x="808362" y="2669536"/>
          <a:ext cx="816640" cy="81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Chart 8">
            <a:extLst>
              <a:ext uri="{FF2B5EF4-FFF2-40B4-BE49-F238E27FC236}">
                <a16:creationId xmlns:a16="http://schemas.microsoft.com/office/drawing/2014/main" id="{880C0AB6-C3C2-4170-8EAD-E10A316CCE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680878"/>
              </p:ext>
            </p:extLst>
          </p:nvPr>
        </p:nvGraphicFramePr>
        <p:xfrm>
          <a:off x="808362" y="4075574"/>
          <a:ext cx="816640" cy="81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8">
            <a:extLst>
              <a:ext uri="{FF2B5EF4-FFF2-40B4-BE49-F238E27FC236}">
                <a16:creationId xmlns:a16="http://schemas.microsoft.com/office/drawing/2014/main" id="{CE87320C-6606-42FF-8E0E-3E023B135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198836"/>
              </p:ext>
            </p:extLst>
          </p:nvPr>
        </p:nvGraphicFramePr>
        <p:xfrm>
          <a:off x="6610577" y="2694313"/>
          <a:ext cx="816640" cy="81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Chart 31">
            <a:extLst>
              <a:ext uri="{FF2B5EF4-FFF2-40B4-BE49-F238E27FC236}">
                <a16:creationId xmlns:a16="http://schemas.microsoft.com/office/drawing/2014/main" id="{E82539F7-4878-4B90-98F7-A31DE0B62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78483"/>
              </p:ext>
            </p:extLst>
          </p:nvPr>
        </p:nvGraphicFramePr>
        <p:xfrm>
          <a:off x="6610577" y="3990218"/>
          <a:ext cx="816640" cy="81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A7FC6B6-7100-4B69-9592-38098B5147DB}"/>
              </a:ext>
            </a:extLst>
          </p:cNvPr>
          <p:cNvSpPr txBox="1"/>
          <p:nvPr/>
        </p:nvSpPr>
        <p:spPr>
          <a:xfrm>
            <a:off x="1625002" y="2656819"/>
            <a:ext cx="3931770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детские представления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различных образовательных областях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F07F36-25CF-4A95-B096-0DD877311D93}"/>
              </a:ext>
            </a:extLst>
          </p:cNvPr>
          <p:cNvSpPr txBox="1"/>
          <p:nvPr/>
        </p:nvSpPr>
        <p:spPr>
          <a:xfrm>
            <a:off x="1655229" y="4033201"/>
            <a:ext cx="4273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критическое мышление, любознательность и творческие способности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у детей.</a:t>
            </a:r>
            <a:endParaRPr lang="ru-RU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090F11-3E6B-4A50-AE69-DB9E37ED1834}"/>
              </a:ext>
            </a:extLst>
          </p:cNvPr>
          <p:cNvSpPr txBox="1"/>
          <p:nvPr/>
        </p:nvSpPr>
        <p:spPr>
          <a:xfrm>
            <a:off x="1655229" y="5240448"/>
            <a:ext cx="4273701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Тренировать внимание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учиться замечать и исправлять свои и чужие ошибки.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8F7D03-C73B-4B83-BCDD-C612682AAB4F}"/>
              </a:ext>
            </a:extLst>
          </p:cNvPr>
          <p:cNvSpPr txBox="1"/>
          <p:nvPr/>
        </p:nvSpPr>
        <p:spPr>
          <a:xfrm>
            <a:off x="7427217" y="2694313"/>
            <a:ext cx="4874433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Приучать к самостоятельности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выполняя задания без постоянной помощи воспитателя. </a:t>
            </a:r>
          </a:p>
        </p:txBody>
      </p:sp>
      <p:graphicFrame>
        <p:nvGraphicFramePr>
          <p:cNvPr id="40" name="Chart 28">
            <a:extLst>
              <a:ext uri="{FF2B5EF4-FFF2-40B4-BE49-F238E27FC236}">
                <a16:creationId xmlns:a16="http://schemas.microsoft.com/office/drawing/2014/main" id="{61F29AF5-6C40-484B-AC20-6BF438ED2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497814"/>
              </p:ext>
            </p:extLst>
          </p:nvPr>
        </p:nvGraphicFramePr>
        <p:xfrm>
          <a:off x="838589" y="5361152"/>
          <a:ext cx="816640" cy="81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7319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AC6BAE-F0EA-11AE-7D71-8D0E9A9B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38" y="3147552"/>
            <a:ext cx="4736265" cy="3552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442D02-3FBE-2F78-BFF4-02022CF5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328" y="773273"/>
            <a:ext cx="3127519" cy="29483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10E09A-877F-75F7-AA2E-F3086039A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21" y="996752"/>
            <a:ext cx="3182388" cy="19813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966" y="3101008"/>
            <a:ext cx="3011685" cy="3865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D9C46-BF82-7D77-43FD-7F7CEAA9F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8" y="987240"/>
            <a:ext cx="3124181" cy="2948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" y="575034"/>
            <a:ext cx="3127519" cy="4267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3646" y="-160102"/>
            <a:ext cx="49684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работы:</a:t>
            </a:r>
            <a:endParaRPr lang="ru-RU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24" y="470594"/>
            <a:ext cx="2621507" cy="585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6823" y="723503"/>
            <a:ext cx="3127519" cy="426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5487" y="709157"/>
            <a:ext cx="2621507" cy="585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3844" y="3246692"/>
            <a:ext cx="2502047" cy="3453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5667" y="470594"/>
            <a:ext cx="3127519" cy="42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3015" y="411485"/>
            <a:ext cx="2621507" cy="5852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BEE15A-7DB3-30C8-C17A-09DE1D94EF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422" y="1106231"/>
            <a:ext cx="3279932" cy="20179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673277-5F3D-2C42-EFD4-994C4D58BD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6823" y="1151050"/>
            <a:ext cx="3124181" cy="2948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32DBA7-E67D-AB76-E24E-9A3D12E17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5983" y="1151050"/>
            <a:ext cx="3188484" cy="26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32">
            <a:extLst>
              <a:ext uri="{FF2B5EF4-FFF2-40B4-BE49-F238E27FC236}">
                <a16:creationId xmlns:a16="http://schemas.microsoft.com/office/drawing/2014/main" id="{A86AECE2-DFA6-4A7D-9846-C4871E5007E3}"/>
              </a:ext>
            </a:extLst>
          </p:cNvPr>
          <p:cNvSpPr/>
          <p:nvPr/>
        </p:nvSpPr>
        <p:spPr>
          <a:xfrm>
            <a:off x="914258" y="1779667"/>
            <a:ext cx="471438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96000"/>
                </a:sysClr>
              </a:gs>
              <a:gs pos="100000">
                <a:sysClr val="window" lastClr="FFFFFF"/>
              </a:gs>
            </a:gsLst>
            <a:lin ang="8400000" scaled="0"/>
            <a:tileRect/>
          </a:gradFill>
          <a:ln w="19050" cap="flat" cmpd="sng" algn="ctr">
            <a:solidFill>
              <a:srgbClr val="33E97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Во всех образовательных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032">
            <a:extLst>
              <a:ext uri="{FF2B5EF4-FFF2-40B4-BE49-F238E27FC236}">
                <a16:creationId xmlns:a16="http://schemas.microsoft.com/office/drawing/2014/main" id="{FC7E61E9-645D-4508-892D-89368E2358E2}"/>
              </a:ext>
            </a:extLst>
          </p:cNvPr>
          <p:cNvSpPr/>
          <p:nvPr/>
        </p:nvSpPr>
        <p:spPr>
          <a:xfrm>
            <a:off x="911996" y="1784797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rgbClr val="33E97C"/>
          </a:solidFill>
          <a:ln w="19050" cap="flat" cmpd="sng" algn="ctr">
            <a:solidFill>
              <a:srgbClr val="33E97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1032">
            <a:extLst>
              <a:ext uri="{FF2B5EF4-FFF2-40B4-BE49-F238E27FC236}">
                <a16:creationId xmlns:a16="http://schemas.microsoft.com/office/drawing/2014/main" id="{615F7066-CB84-400B-8F5B-670E7BC64DDA}"/>
              </a:ext>
            </a:extLst>
          </p:cNvPr>
          <p:cNvSpPr/>
          <p:nvPr/>
        </p:nvSpPr>
        <p:spPr>
          <a:xfrm>
            <a:off x="914258" y="4347632"/>
            <a:ext cx="471438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96000"/>
                </a:sysClr>
              </a:gs>
              <a:gs pos="100000">
                <a:sysClr val="window" lastClr="FFFFFF"/>
              </a:gs>
            </a:gsLst>
            <a:lin ang="8400000" scaled="0"/>
            <a:tileRect/>
          </a:gradFill>
          <a:ln w="19050" cap="flat" cmpd="sng" algn="ctr">
            <a:solidFill>
              <a:srgbClr val="2FC5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Введение в тему занятия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032">
            <a:extLst>
              <a:ext uri="{FF2B5EF4-FFF2-40B4-BE49-F238E27FC236}">
                <a16:creationId xmlns:a16="http://schemas.microsoft.com/office/drawing/2014/main" id="{0565642E-556A-4DD4-8BA0-9209CA0C1E15}"/>
              </a:ext>
            </a:extLst>
          </p:cNvPr>
          <p:cNvSpPr/>
          <p:nvPr/>
        </p:nvSpPr>
        <p:spPr>
          <a:xfrm>
            <a:off x="922619" y="5509257"/>
            <a:ext cx="471438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96000"/>
                </a:sysClr>
              </a:gs>
              <a:gs pos="100000">
                <a:sysClr val="window" lastClr="FFFFFF"/>
              </a:gs>
            </a:gsLst>
            <a:lin ang="8400000" scaled="0"/>
            <a:tileRect/>
          </a:gradFill>
          <a:ln w="19050" cap="flat" cmpd="sng" algn="ctr">
            <a:solidFill>
              <a:srgbClr val="F2AC3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Обозначение проблемной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ситуации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032">
            <a:extLst>
              <a:ext uri="{FF2B5EF4-FFF2-40B4-BE49-F238E27FC236}">
                <a16:creationId xmlns:a16="http://schemas.microsoft.com/office/drawing/2014/main" id="{26AFDC88-462A-4A5D-BC76-62526C3EA3A8}"/>
              </a:ext>
            </a:extLst>
          </p:cNvPr>
          <p:cNvSpPr/>
          <p:nvPr/>
        </p:nvSpPr>
        <p:spPr>
          <a:xfrm>
            <a:off x="914258" y="3012211"/>
            <a:ext cx="471438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96000"/>
                </a:sysClr>
              </a:gs>
              <a:gs pos="100000">
                <a:sysClr val="window" lastClr="FFFFFF"/>
              </a:gs>
            </a:gsLst>
            <a:lin ang="8400000" scaled="0"/>
            <a:tileRect/>
          </a:gradFill>
          <a:ln w="19050" cap="flat" cmpd="sng" algn="ctr">
            <a:solidFill>
              <a:srgbClr val="FE3FE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Введение в тему недели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032">
            <a:extLst>
              <a:ext uri="{FF2B5EF4-FFF2-40B4-BE49-F238E27FC236}">
                <a16:creationId xmlns:a16="http://schemas.microsoft.com/office/drawing/2014/main" id="{082C58B3-9822-49F9-8416-23A5388912D3}"/>
              </a:ext>
            </a:extLst>
          </p:cNvPr>
          <p:cNvSpPr/>
          <p:nvPr/>
        </p:nvSpPr>
        <p:spPr>
          <a:xfrm>
            <a:off x="911996" y="3012211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rgbClr val="FE3FE4"/>
          </a:solidFill>
          <a:ln w="19050" cap="flat" cmpd="sng" algn="ctr">
            <a:solidFill>
              <a:srgbClr val="FE3FE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ounded Rectangle 1032">
            <a:extLst>
              <a:ext uri="{FF2B5EF4-FFF2-40B4-BE49-F238E27FC236}">
                <a16:creationId xmlns:a16="http://schemas.microsoft.com/office/drawing/2014/main" id="{B6575D60-436F-435D-9AAA-D0495C0BE365}"/>
              </a:ext>
            </a:extLst>
          </p:cNvPr>
          <p:cNvSpPr/>
          <p:nvPr/>
        </p:nvSpPr>
        <p:spPr>
          <a:xfrm>
            <a:off x="922619" y="4355375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rgbClr val="2FC5FA"/>
          </a:solidFill>
          <a:ln w="19050" cap="flat" cmpd="sng" algn="ctr">
            <a:solidFill>
              <a:srgbClr val="2FC5F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ounded Rectangle 1032">
            <a:extLst>
              <a:ext uri="{FF2B5EF4-FFF2-40B4-BE49-F238E27FC236}">
                <a16:creationId xmlns:a16="http://schemas.microsoft.com/office/drawing/2014/main" id="{4BF5A854-D032-4493-A2B5-036CC9F5D222}"/>
              </a:ext>
            </a:extLst>
          </p:cNvPr>
          <p:cNvSpPr/>
          <p:nvPr/>
        </p:nvSpPr>
        <p:spPr>
          <a:xfrm>
            <a:off x="922619" y="5517000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rgbClr val="F2AC30"/>
          </a:solidFill>
          <a:ln w="19050" cap="flat" cmpd="sng" algn="ctr">
            <a:solidFill>
              <a:srgbClr val="F2AC3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EF13AD-19E7-461C-9EB5-1566CAD47F2A}"/>
              </a:ext>
            </a:extLst>
          </p:cNvPr>
          <p:cNvSpPr txBox="1"/>
          <p:nvPr/>
        </p:nvSpPr>
        <p:spPr>
          <a:xfrm>
            <a:off x="1136769" y="1793260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prstClr val="white"/>
                </a:solidFill>
                <a:cs typeface="Calibri" pitchFamily="34" charset="0"/>
              </a:rPr>
              <a:t>1</a:t>
            </a:r>
            <a:endParaRPr lang="ko-KR" altLang="en-US" sz="24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D7ED9-8179-4670-BA80-82B51CE41291}"/>
              </a:ext>
            </a:extLst>
          </p:cNvPr>
          <p:cNvSpPr txBox="1"/>
          <p:nvPr/>
        </p:nvSpPr>
        <p:spPr>
          <a:xfrm>
            <a:off x="1136769" y="3077262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prstClr val="white"/>
                </a:solidFill>
                <a:cs typeface="Calibri" pitchFamily="34" charset="0"/>
              </a:rPr>
              <a:t>2</a:t>
            </a:r>
            <a:endParaRPr lang="ko-KR" altLang="en-US" sz="24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6C34D-EB6D-4CCE-88FC-64F37E1B6692}"/>
              </a:ext>
            </a:extLst>
          </p:cNvPr>
          <p:cNvSpPr txBox="1"/>
          <p:nvPr/>
        </p:nvSpPr>
        <p:spPr>
          <a:xfrm>
            <a:off x="1110649" y="4448981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prstClr val="white"/>
                </a:solidFill>
                <a:cs typeface="Calibri" pitchFamily="34" charset="0"/>
              </a:rPr>
              <a:t>3</a:t>
            </a:r>
            <a:endParaRPr lang="ko-KR" altLang="en-US" sz="24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91D278-2E26-443E-B64E-CEED04235C65}"/>
              </a:ext>
            </a:extLst>
          </p:cNvPr>
          <p:cNvSpPr txBox="1"/>
          <p:nvPr/>
        </p:nvSpPr>
        <p:spPr>
          <a:xfrm>
            <a:off x="1102288" y="5669181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solidFill>
                  <a:prstClr val="white"/>
                </a:solidFill>
                <a:cs typeface="Calibri" pitchFamily="34" charset="0"/>
              </a:rPr>
              <a:t>4</a:t>
            </a:r>
            <a:endParaRPr lang="ko-KR" altLang="en-US" sz="24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926F8A-3728-424D-B55B-4423E9C6279B}"/>
              </a:ext>
            </a:extLst>
          </p:cNvPr>
          <p:cNvSpPr/>
          <p:nvPr/>
        </p:nvSpPr>
        <p:spPr>
          <a:xfrm>
            <a:off x="2678686" y="260111"/>
            <a:ext cx="6834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Можно использовать: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44" y="1670991"/>
            <a:ext cx="3466189" cy="4619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68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7" y="1882244"/>
            <a:ext cx="3132405" cy="4174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965210" y="0"/>
            <a:ext cx="5852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возраст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D9AAF-4893-0F70-1337-95A48D5ECF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2" t="19937" r="-1" b="9105"/>
          <a:stretch>
            <a:fillRect/>
          </a:stretch>
        </p:blipFill>
        <p:spPr>
          <a:xfrm>
            <a:off x="8310971" y="1985988"/>
            <a:ext cx="3184138" cy="4071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F99DD-C8CD-69E7-A36B-27BD4EC8F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71" r="27909"/>
          <a:stretch>
            <a:fillRect/>
          </a:stretch>
        </p:blipFill>
        <p:spPr>
          <a:xfrm>
            <a:off x="4571203" y="1584388"/>
            <a:ext cx="3049594" cy="272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88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21726"/>
          <a:stretch/>
        </p:blipFill>
        <p:spPr>
          <a:xfrm>
            <a:off x="445844" y="1828800"/>
            <a:ext cx="4685714" cy="4489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955" r="16567"/>
          <a:stretch/>
        </p:blipFill>
        <p:spPr>
          <a:xfrm>
            <a:off x="6898105" y="1813250"/>
            <a:ext cx="4533932" cy="4505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4410" y="236835"/>
            <a:ext cx="5857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возраст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72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781" y="1096536"/>
            <a:ext cx="3854608" cy="5450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C869E-AF78-B5F7-EEE7-276209CEB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51" y="1096536"/>
            <a:ext cx="3867503" cy="5470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5722" y="-21759"/>
            <a:ext cx="3903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Примеры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0.userapi.com/s/v1/ig2/aJFY1kDoff4ZqOPBMuiM6tQDwpAAmYq6_bHX3P-jePnud2q3wEjpduLVr7e4K-Z-ad42oaZJdZN5DvGCL8eRWCTv.jpg?quality=96&amp;as=32x45,48x68,72x102,108x153,160x226,240x339,360x509,480x679,540x764,640x905,720x1018,1080x1528,1280x1811,1440x2037,1527x216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1" y="903249"/>
            <a:ext cx="3907451" cy="5525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647" y="903249"/>
            <a:ext cx="3903145" cy="5514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62" y="153859"/>
            <a:ext cx="301168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868CE0-0A8D-4FDA-A88B-889F1E70FA0F}"/>
              </a:ext>
            </a:extLst>
          </p:cNvPr>
          <p:cNvSpPr/>
          <p:nvPr/>
        </p:nvSpPr>
        <p:spPr>
          <a:xfrm>
            <a:off x="1877767" y="260111"/>
            <a:ext cx="843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Преимущества технологии:</a:t>
            </a:r>
          </a:p>
        </p:txBody>
      </p:sp>
      <p:sp>
        <p:nvSpPr>
          <p:cNvPr id="3" name="Frame 17">
            <a:extLst>
              <a:ext uri="{FF2B5EF4-FFF2-40B4-BE49-F238E27FC236}">
                <a16:creationId xmlns:a16="http://schemas.microsoft.com/office/drawing/2014/main" id="{7614A1D1-9A5C-4145-8EEC-4B71ECD33502}"/>
              </a:ext>
            </a:extLst>
          </p:cNvPr>
          <p:cNvSpPr/>
          <p:nvPr/>
        </p:nvSpPr>
        <p:spPr>
          <a:xfrm>
            <a:off x="869409" y="177833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2FC5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rame 17">
            <a:extLst>
              <a:ext uri="{FF2B5EF4-FFF2-40B4-BE49-F238E27FC236}">
                <a16:creationId xmlns:a16="http://schemas.microsoft.com/office/drawing/2014/main" id="{48526F12-5F06-48B4-A845-3057591B7A75}"/>
              </a:ext>
            </a:extLst>
          </p:cNvPr>
          <p:cNvSpPr/>
          <p:nvPr/>
        </p:nvSpPr>
        <p:spPr>
          <a:xfrm>
            <a:off x="869408" y="292084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2FC5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rame 17">
            <a:extLst>
              <a:ext uri="{FF2B5EF4-FFF2-40B4-BE49-F238E27FC236}">
                <a16:creationId xmlns:a16="http://schemas.microsoft.com/office/drawing/2014/main" id="{BE04B7C6-C7F9-4F80-AEE3-8149E8DAEBD2}"/>
              </a:ext>
            </a:extLst>
          </p:cNvPr>
          <p:cNvSpPr/>
          <p:nvPr/>
        </p:nvSpPr>
        <p:spPr>
          <a:xfrm>
            <a:off x="869408" y="406335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2FC5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rame 17">
            <a:extLst>
              <a:ext uri="{FF2B5EF4-FFF2-40B4-BE49-F238E27FC236}">
                <a16:creationId xmlns:a16="http://schemas.microsoft.com/office/drawing/2014/main" id="{DFE3A0F3-11F2-4F9B-9541-B7A90CADCD13}"/>
              </a:ext>
            </a:extLst>
          </p:cNvPr>
          <p:cNvSpPr/>
          <p:nvPr/>
        </p:nvSpPr>
        <p:spPr>
          <a:xfrm>
            <a:off x="869407" y="5174716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2FC5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63FED-ACB5-4F8E-A9D3-8DB8DA73E30A}"/>
              </a:ext>
            </a:extLst>
          </p:cNvPr>
          <p:cNvSpPr txBox="1"/>
          <p:nvPr/>
        </p:nvSpPr>
        <p:spPr>
          <a:xfrm>
            <a:off x="1462130" y="1801580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0D192-09B9-451F-A7C7-9FE36F40A6C5}"/>
              </a:ext>
            </a:extLst>
          </p:cNvPr>
          <p:cNvSpPr txBox="1"/>
          <p:nvPr/>
        </p:nvSpPr>
        <p:spPr>
          <a:xfrm>
            <a:off x="1462128" y="2903442"/>
            <a:ext cx="461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памяти и внимания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F545B-A58D-4578-BDA6-04487681BA6E}"/>
              </a:ext>
            </a:extLst>
          </p:cNvPr>
          <p:cNvSpPr txBox="1"/>
          <p:nvPr/>
        </p:nvSpPr>
        <p:spPr>
          <a:xfrm>
            <a:off x="1462129" y="4086600"/>
            <a:ext cx="4010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навыки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E7B8B-CC3A-4E85-B77C-4FC332CA24D2}"/>
              </a:ext>
            </a:extLst>
          </p:cNvPr>
          <p:cNvSpPr txBox="1"/>
          <p:nvPr/>
        </p:nvSpPr>
        <p:spPr>
          <a:xfrm>
            <a:off x="1554839" y="517471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5031" t="12784"/>
          <a:stretch/>
        </p:blipFill>
        <p:spPr>
          <a:xfrm>
            <a:off x="7685626" y="1183441"/>
            <a:ext cx="3025308" cy="5514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8038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ALLPPT-COLOR-A0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3E97C"/>
    </a:accent1>
    <a:accent2>
      <a:srgbClr val="2FC5FA"/>
    </a:accent2>
    <a:accent3>
      <a:srgbClr val="F2AC30"/>
    </a:accent3>
    <a:accent4>
      <a:srgbClr val="FE3FE4"/>
    </a:accent4>
    <a:accent5>
      <a:srgbClr val="FE4D3B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201</Words>
  <Application>Microsoft Office PowerPoint</Application>
  <PresentationFormat>Широкоэкранный</PresentationFormat>
  <Paragraphs>45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Педагогическая технология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- исследуем,                        познаём ,                делаем выводы!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 технология «Загадка дня»</dc:title>
  <dc:creator>Лев Лев</dc:creator>
  <cp:lastModifiedBy>User</cp:lastModifiedBy>
  <cp:revision>33</cp:revision>
  <dcterms:created xsi:type="dcterms:W3CDTF">2026-02-21T07:08:14Z</dcterms:created>
  <dcterms:modified xsi:type="dcterms:W3CDTF">2026-03-31T04:03:15Z</dcterms:modified>
</cp:coreProperties>
</file>