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035D"/>
    <a:srgbClr val="C40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19371-7B3B-44D6-B833-1947DE8687F5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5369A-123F-41DA-B1C9-300A60CCF4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5369A-123F-41DA-B1C9-300A60CCF4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5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5369A-123F-41DA-B1C9-300A60CCF43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1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6E71A-BD19-4BB9-85DF-752D29E85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C12FD2-1331-41CA-AD3B-428763506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53AFED-7030-4D0E-8FD0-77E06A0D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81D-C751-4805-89C3-D534C34279A4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6F1B0D-2FC2-486C-B04E-6791BB39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EC4A8A-24E5-4692-9322-8EAA0D72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65F6-33EF-4B01-87E2-D8F2819FC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A8021-CE46-4659-81AC-75C41F83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AA88D8-01DC-4AE4-BC6E-D986CA934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99430E-B058-400E-A387-22DEF390E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81D-C751-4805-89C3-D534C34279A4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ECF55F-1CE1-4833-920E-76981CDC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292F6-96FB-4D65-A605-33E26B77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65F6-33EF-4B01-87E2-D8F2819FC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55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8878497-22A4-49B0-9772-248F32177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EB9268-62E8-46D6-BE11-6E6DCC54E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82217B-44D6-4E3A-BCC7-F533BBB7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81D-C751-4805-89C3-D534C34279A4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DBA768-24EB-46BB-8A1B-DE2DC29D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88CB38-9ACF-4815-9D76-22085DBA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65F6-33EF-4B01-87E2-D8F2819FC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29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94CD7-3EDC-4646-BAFF-1F7272D3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CAEFF-551F-4D45-9507-C4C9BBB18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529CE-FB0E-408A-AECB-D93F31294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81D-C751-4805-89C3-D534C34279A4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7FBE0-E558-407E-B64B-BC05B6EE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93129-36A9-443B-AC59-F1E78EA0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65F6-33EF-4B01-87E2-D8F2819FC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1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1FE37-3836-49AC-A79D-B605119B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90E77E-4AC0-45F2-8D6A-6743D5477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8DE5D9-C7BC-4ACA-9A80-9EF79321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81D-C751-4805-89C3-D534C34279A4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56D6B4-36EF-4681-A9EF-B80F5FED2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2F45D-9CD4-4E0C-93B5-A0B8A65C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65F6-33EF-4B01-87E2-D8F2819FC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0D4F5-1574-4DF9-B26A-DC8E54BC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2DF902-E920-4A54-AE65-D6F1DB521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E78C1C-92A2-45A2-A5AE-49B8F4213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621147-71F5-47A7-A569-CDCF8742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81D-C751-4805-89C3-D534C34279A4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AEAF3D-56FE-4A70-8381-6983B9C0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231923-4FA1-4B39-BDEA-E5F170DC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65F6-33EF-4B01-87E2-D8F2819FC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946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C3A1E-0BDD-443B-9169-FA4B9BBD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309A2C-A6AC-4DCF-9388-A1B222001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15C2F7-E8E7-4F47-869B-21BBF0DDC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850A26-37A5-4696-8E34-D296633BF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2B99C6-C47E-4EF2-98FE-CF34338A54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043ED5-73C5-4DD7-9B6F-E3DE8EAA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81D-C751-4805-89C3-D534C34279A4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FD9042-2EA8-4C1C-ACAA-D7A431213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C9EA21-AAEF-4638-A433-3188E424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65F6-33EF-4B01-87E2-D8F2819FC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C531E-D769-4FAC-8593-329DC86A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DCD673-F344-4467-B58D-7D51BD578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81D-C751-4805-89C3-D534C34279A4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A68370-7743-4097-B8DE-5FF50E34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AF5CEF-B9B1-4E94-B32D-4613BE0B2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65F6-33EF-4B01-87E2-D8F2819FC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55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F4FC66-1A9C-4F33-8AB4-40C5CE261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81D-C751-4805-89C3-D534C34279A4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9A0EC2-CD78-4E86-BE73-9B795609A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1211F1-786F-4E10-91AC-1E9B28A0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65F6-33EF-4B01-87E2-D8F2819FC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2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9CB8C-01D2-4D95-AF40-8CD063DD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B15DE-F2C8-4E00-B574-9F43538BF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144387-F6C7-4A4F-967B-E0BBED71E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A94610-687E-4524-A470-9616AF97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81D-C751-4805-89C3-D534C34279A4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B9D7E1-0E78-4A13-A25A-D218077D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75D3AF-FE14-44EF-BF38-E9DA8BC2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65F6-33EF-4B01-87E2-D8F2819FC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2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902CD-FDFD-471F-8272-5C419D27B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957E09-A065-4D37-97DD-8D1A6ABFE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F4931D-0122-421D-916A-4E7577382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9EBB3F-1586-462D-91A5-DF81402F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F81D-C751-4805-89C3-D534C34279A4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585863-45B9-4794-BB45-C6B367A9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421B0E-3BF5-445D-909D-87228ABE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865F6-33EF-4B01-87E2-D8F2819FC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95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E2786-4CFD-4AFA-B28D-0E465388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A7A8B8-7856-47FD-9E00-340A720FF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A21F9-39FB-4F19-8072-2AA9725FC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7F81D-C751-4805-89C3-D534C34279A4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BC7DA5-9ADA-482F-88E0-61BE44EA6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9673B-2482-4553-87B9-0F8184103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865F6-33EF-4B01-87E2-D8F2819FC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64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3.wdp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0069D4-3731-40DB-B557-CB3A03801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3" y="299397"/>
            <a:ext cx="11834812" cy="63300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6009C4-7579-4500-B3B5-D53BD5EE1254}"/>
              </a:ext>
            </a:extLst>
          </p:cNvPr>
          <p:cNvSpPr txBox="1"/>
          <p:nvPr/>
        </p:nvSpPr>
        <p:spPr>
          <a:xfrm>
            <a:off x="885825" y="2543175"/>
            <a:ext cx="10744200" cy="409342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 для педагогов ДОУ</a:t>
            </a: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навыков безопасного поведения дошкольником посредством моделирования игровых ситуаций»</a:t>
            </a:r>
          </a:p>
          <a:p>
            <a:pPr algn="ctr"/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Пак Е.А.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воспитатель МДОАУ «ЦРР- детский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сад №56 «Надежда» г. Орск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987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131FAE-2191-440D-AB5B-688A3B11D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98" y="0"/>
            <a:ext cx="484830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1CD73A-F85F-4CBC-BD9C-66E8652B9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99" y="0"/>
            <a:ext cx="48483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8FB612-0C58-4A52-983A-68CD5CA4E77B}"/>
              </a:ext>
            </a:extLst>
          </p:cNvPr>
          <p:cNvSpPr txBox="1"/>
          <p:nvPr/>
        </p:nvSpPr>
        <p:spPr>
          <a:xfrm>
            <a:off x="33528" y="1870448"/>
            <a:ext cx="23906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проблемной ситуации и</a:t>
            </a: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3DD3606E-C809-45C0-A336-5E9A3DC78E6E}"/>
              </a:ext>
            </a:extLst>
          </p:cNvPr>
          <p:cNvSpPr/>
          <p:nvPr/>
        </p:nvSpPr>
        <p:spPr>
          <a:xfrm>
            <a:off x="2671985" y="3428202"/>
            <a:ext cx="439895" cy="21155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1F0DF2C5-4C93-46E6-B8B2-C3075A2BFFD0}"/>
              </a:ext>
            </a:extLst>
          </p:cNvPr>
          <p:cNvSpPr/>
          <p:nvPr/>
        </p:nvSpPr>
        <p:spPr>
          <a:xfrm rot="19306332">
            <a:off x="5585055" y="3719067"/>
            <a:ext cx="2197663" cy="3048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489A09B2-00C3-43B4-B171-292B75BB10D7}"/>
              </a:ext>
            </a:extLst>
          </p:cNvPr>
          <p:cNvSpPr/>
          <p:nvPr/>
        </p:nvSpPr>
        <p:spPr>
          <a:xfrm>
            <a:off x="7514097" y="3455979"/>
            <a:ext cx="446084" cy="21155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08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правка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F684640-7A7D-4ECC-81DE-2DD23E077230}"/>
              </a:ext>
            </a:extLst>
          </p:cNvPr>
          <p:cNvSpPr/>
          <p:nvPr/>
        </p:nvSpPr>
        <p:spPr>
          <a:xfrm>
            <a:off x="2429511" y="1755858"/>
            <a:ext cx="2243138" cy="2857500"/>
          </a:xfrm>
          <a:prstGeom prst="actionButtonHelp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E396C2-F925-418D-80C4-05953E52F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6333" l="10000" r="90000">
                        <a14:foregroundMark x1="76111" y1="48889" x2="68778" y2="49556"/>
                        <a14:foregroundMark x1="47222" y1="88667" x2="47222" y2="96444"/>
                        <a14:foregroundMark x1="52889" y1="10111" x2="54333" y2="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851" y="1793958"/>
            <a:ext cx="2819400" cy="28194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C8CEDA-7672-431C-9314-D332816CA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68" y="1793956"/>
            <a:ext cx="1855746" cy="28575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AC237D-C55C-4858-9E49-80F492691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14" y="1793957"/>
            <a:ext cx="2437607" cy="281940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A9D254-2AC0-41E4-9639-98BF2A4D90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14" b="90000" l="222" r="97000">
                        <a14:foregroundMark x1="44889" y1="15000" x2="21889" y2="9865"/>
                        <a14:foregroundMark x1="72667" y1="65270" x2="64778" y2="72973"/>
                        <a14:foregroundMark x1="41778" y1="49324" x2="30778" y2="58919"/>
                        <a14:foregroundMark x1="81000" y1="80541" x2="97222" y2="44189"/>
                        <a14:foregroundMark x1="32333" y1="22568" x2="17111" y2="34730"/>
                        <a14:foregroundMark x1="17111" y1="34730" x2="333" y2="39865"/>
                        <a14:foregroundMark x1="26000" y1="13108" x2="19222" y2="3514"/>
                        <a14:foregroundMark x1="96222" y1="48108" x2="95111" y2="42297"/>
                        <a14:foregroundMark x1="28111" y1="30946" x2="21889" y2="44865"/>
                        <a14:backgroundMark x1="25000" y1="74189" x2="16111" y2="79324"/>
                        <a14:backgroundMark x1="15000" y1="68514" x2="1444" y2="62703"/>
                        <a14:backgroundMark x1="28667" y1="78649" x2="19222" y2="89459"/>
                        <a14:backgroundMark x1="27556" y1="88243" x2="14000" y2="69054"/>
                        <a14:backgroundMark x1="14000" y1="69054" x2="15000" y2="81216"/>
                        <a14:backgroundMark x1="14000" y1="67838" x2="5556" y2="70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74"/>
          <a:stretch/>
        </p:blipFill>
        <p:spPr>
          <a:xfrm rot="5400000">
            <a:off x="-223455" y="2082087"/>
            <a:ext cx="2819402" cy="224314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005497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D660CB-8A65-4B4B-A805-6254DCC7B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8663" cy="70122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D6FD7B-19DD-4A58-B95B-89B21A69B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4" b="97624" l="1196" r="99457">
                        <a14:foregroundMark x1="15870" y1="17624" x2="59348" y2="94851"/>
                        <a14:foregroundMark x1="59565" y1="3960" x2="59565" y2="3366"/>
                        <a14:foregroundMark x1="89891" y1="46139" x2="99457" y2="57426"/>
                        <a14:foregroundMark x1="98804" y1="53069" x2="98804" y2="53069"/>
                        <a14:foregroundMark x1="5543" y1="45941" x2="3152" y2="75842"/>
                        <a14:foregroundMark x1="2500" y1="53267" x2="1304" y2="63762"/>
                        <a14:foregroundMark x1="1304" y1="63762" x2="1630" y2="70297"/>
                        <a14:foregroundMark x1="23696" y1="96040" x2="36413" y2="97624"/>
                        <a14:foregroundMark x1="36413" y1="97624" x2="37500" y2="96436"/>
                        <a14:foregroundMark x1="6087" y1="81782" x2="11304" y2="86139"/>
                        <a14:foregroundMark x1="11304" y1="86139" x2="16304" y2="87129"/>
                        <a14:foregroundMark x1="12283" y1="43564" x2="12065" y2="47129"/>
                        <a14:foregroundMark x1="11087" y1="34851" x2="12717" y2="24950"/>
                        <a14:foregroundMark x1="12717" y1="24950" x2="16630" y2="16040"/>
                        <a14:foregroundMark x1="16630" y1="16040" x2="21196" y2="9901"/>
                        <a14:foregroundMark x1="21196" y1="9901" x2="31806" y2="6772"/>
                        <a14:foregroundMark x1="32892" y1="6813" x2="43478" y2="17228"/>
                        <a14:foregroundMark x1="43478" y1="17228" x2="45543" y2="22970"/>
                        <a14:foregroundMark x1="44674" y1="14059" x2="48478" y2="6535"/>
                        <a14:foregroundMark x1="48478" y1="6535" x2="59674" y2="2970"/>
                        <a14:foregroundMark x1="59674" y1="2970" x2="65543" y2="3762"/>
                        <a14:foregroundMark x1="65543" y1="3762" x2="76304" y2="16040"/>
                        <a14:foregroundMark x1="78439" y1="28642" x2="79457" y2="34653"/>
                        <a14:foregroundMark x1="76304" y1="16040" x2="78343" y2="28072"/>
                        <a14:foregroundMark x1="52904" y1="95505" x2="68488" y2="96604"/>
                        <a14:backgroundMark x1="1630" y1="25347" x2="9674" y2="9505"/>
                        <a14:backgroundMark x1="9674" y1="9505" x2="21413" y2="3762"/>
                        <a14:backgroundMark x1="21413" y1="3762" x2="33043" y2="3168"/>
                        <a14:backgroundMark x1="33043" y1="3168" x2="42609" y2="4356"/>
                        <a14:backgroundMark x1="70652" y1="1980" x2="94674" y2="15842"/>
                        <a14:backgroundMark x1="94674" y1="15842" x2="98478" y2="24158"/>
                        <a14:backgroundMark x1="98478" y1="24158" x2="99457" y2="28317"/>
                        <a14:backgroundMark x1="217" y1="77030" x2="3804" y2="86139"/>
                        <a14:backgroundMark x1="3804" y1="86139" x2="8913" y2="90891"/>
                        <a14:backgroundMark x1="8913" y1="90891" x2="14565" y2="92871"/>
                        <a14:backgroundMark x1="14565" y1="92871" x2="19565" y2="99010"/>
                        <a14:backgroundMark x1="43913" y1="99406" x2="49457" y2="97822"/>
                        <a14:backgroundMark x1="49457" y1="97822" x2="51522" y2="98812"/>
                        <a14:backgroundMark x1="74348" y1="97624" x2="92935" y2="94059"/>
                        <a14:backgroundMark x1="92935" y1="94059" x2="97174" y2="86337"/>
                        <a14:backgroundMark x1="97174" y1="86337" x2="97174" y2="84752"/>
                        <a14:backgroundMark x1="68478" y1="96634" x2="69783" y2="96436"/>
                        <a14:backgroundMark x1="77935" y1="28317" x2="77935" y2="28317"/>
                        <a14:backgroundMark x1="78587" y1="27723" x2="78804" y2="28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3" y="-23813"/>
            <a:ext cx="6009337" cy="32986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5125A7-C502-4D7B-B288-4FCFE7086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1" y="1754411"/>
            <a:ext cx="3657600" cy="3657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6DE769-DFDA-47B7-815E-3ACB9E9B0D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54" y="442914"/>
            <a:ext cx="4005263" cy="40052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172B16-0B84-4080-9BDC-B3ED86910A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22" b="95217" l="10000" r="90000">
                        <a14:foregroundMark x1="17935" y1="10870" x2="65761" y2="6087"/>
                        <a14:foregroundMark x1="65761" y1="6087" x2="73478" y2="6630"/>
                        <a14:foregroundMark x1="73478" y1="6630" x2="79239" y2="11413"/>
                        <a14:foregroundMark x1="79239" y1="11413" x2="38370" y2="23804"/>
                        <a14:foregroundMark x1="38370" y1="23804" x2="42283" y2="29783"/>
                        <a14:foregroundMark x1="42283" y1="29783" x2="57609" y2="29348"/>
                        <a14:foregroundMark x1="57609" y1="29348" x2="69891" y2="29565"/>
                        <a14:foregroundMark x1="32391" y1="33152" x2="39457" y2="44130"/>
                        <a14:foregroundMark x1="40326" y1="61848" x2="47609" y2="72065"/>
                        <a14:foregroundMark x1="34891" y1="82065" x2="39457" y2="88913"/>
                        <a14:foregroundMark x1="24457" y1="82065" x2="29457" y2="87826"/>
                        <a14:foregroundMark x1="29457" y1="87826" x2="53478" y2="91087"/>
                        <a14:foregroundMark x1="53478" y1="91087" x2="60435" y2="91087"/>
                        <a14:foregroundMark x1="60435" y1="91087" x2="68370" y2="90978"/>
                        <a14:foregroundMark x1="68370" y1="90978" x2="74783" y2="87500"/>
                        <a14:foregroundMark x1="74783" y1="87500" x2="75870" y2="85000"/>
                        <a14:foregroundMark x1="43587" y1="95217" x2="50652" y2="96304"/>
                        <a14:foregroundMark x1="50652" y1="96304" x2="57935" y2="95217"/>
                        <a14:foregroundMark x1="57935" y1="95217" x2="58587" y2="952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39" y="3036895"/>
            <a:ext cx="3554405" cy="35544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D0974D-1810-483C-92BF-1A2A852569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5" y="576549"/>
            <a:ext cx="2655730" cy="285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9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50E269-8161-43A9-9A15-480EB02E8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742" y="-57149"/>
            <a:ext cx="12402742" cy="69151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0F1A09-D901-4201-8DF2-ACFC54DD7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19" y="-662781"/>
            <a:ext cx="752951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A69C02-234D-4AAC-B18F-F450C6310A39}"/>
              </a:ext>
            </a:extLst>
          </p:cNvPr>
          <p:cNvSpPr txBox="1"/>
          <p:nvPr/>
        </p:nvSpPr>
        <p:spPr>
          <a:xfrm>
            <a:off x="1314450" y="5429250"/>
            <a:ext cx="10458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359388-1D14-424E-87CA-0F3FD7C01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087"/>
            <a:ext cx="2150268" cy="20900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6CFA05-0B4C-4F0A-8000-61F481C8E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92" y="3171825"/>
            <a:ext cx="2440046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6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248A96-DC38-470E-955A-FC905FCD2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4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55F81B-2785-4CFB-86A6-E2C221B768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13687" r="3039" b="13687"/>
          <a:stretch/>
        </p:blipFill>
        <p:spPr>
          <a:xfrm>
            <a:off x="0" y="233957"/>
            <a:ext cx="12030075" cy="6395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E2B56-AB10-4E5F-A024-92F5F1C6192C}"/>
              </a:ext>
            </a:extLst>
          </p:cNvPr>
          <p:cNvSpPr txBox="1"/>
          <p:nvPr/>
        </p:nvSpPr>
        <p:spPr>
          <a:xfrm>
            <a:off x="1214438" y="571500"/>
            <a:ext cx="87439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основа формирования безопасности у детей дошкольного возраста.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 правах ребенка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Российской Федерации «Об образовании в РФ»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дошкольного образования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на этапе завершения дошкольного детства: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Ребенок  обладает начальными знаниями о социальном мире, в котором он живет,  способен к принятию новых решений, опираясь на свои знания и умения и может соблюдать правила безопасного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08473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43FD62-0FCD-4013-9624-7FC2219F2F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t="1666" r="938"/>
          <a:stretch/>
        </p:blipFill>
        <p:spPr>
          <a:xfrm>
            <a:off x="0" y="0"/>
            <a:ext cx="1204436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8491C9-95B8-46BF-B2DB-ED817BA5C8AF}"/>
              </a:ext>
            </a:extLst>
          </p:cNvPr>
          <p:cNvSpPr txBox="1"/>
          <p:nvPr/>
        </p:nvSpPr>
        <p:spPr>
          <a:xfrm>
            <a:off x="2028825" y="2328863"/>
            <a:ext cx="7915275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безопасного поведения у дошкольников посредством моделирования игровых ситуаций»</a:t>
            </a:r>
          </a:p>
        </p:txBody>
      </p:sp>
    </p:spTree>
    <p:extLst>
      <p:ext uri="{BB962C8B-B14F-4D97-AF65-F5344CB8AC3E}">
        <p14:creationId xmlns:p14="http://schemas.microsoft.com/office/powerpoint/2010/main" val="390407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4DFD38-3B8B-42CB-938D-930EBBED7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AFAE16-9F69-45D8-822F-261B37221046}"/>
              </a:ext>
            </a:extLst>
          </p:cNvPr>
          <p:cNvSpPr txBox="1"/>
          <p:nvPr/>
        </p:nvSpPr>
        <p:spPr>
          <a:xfrm>
            <a:off x="585788" y="557213"/>
            <a:ext cx="1100137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Моделирование-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триаду компонентов, обуславливающих ценные педагогические свойства: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Моделирование в детском саду 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совместная деятельность воспитателя и дошкольника, направленная на создание и использование моделей, основано на принципе замещения реальных объектов предметами, схематическими изображениями, значками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C7F0911-214A-4AEC-A2B3-86D79202ECED}"/>
              </a:ext>
            </a:extLst>
          </p:cNvPr>
          <p:cNvSpPr/>
          <p:nvPr/>
        </p:nvSpPr>
        <p:spPr>
          <a:xfrm>
            <a:off x="233662" y="1546444"/>
            <a:ext cx="3719214" cy="20288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27FE7F3-8091-4794-9569-00ADDA931511}"/>
              </a:ext>
            </a:extLst>
          </p:cNvPr>
          <p:cNvSpPr/>
          <p:nvPr/>
        </p:nvSpPr>
        <p:spPr>
          <a:xfrm>
            <a:off x="4065318" y="2237690"/>
            <a:ext cx="3559969" cy="202882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B493B55-8229-4EA4-AB53-68E7CD509D2D}"/>
              </a:ext>
            </a:extLst>
          </p:cNvPr>
          <p:cNvSpPr/>
          <p:nvPr/>
        </p:nvSpPr>
        <p:spPr>
          <a:xfrm>
            <a:off x="7885955" y="1564482"/>
            <a:ext cx="3872658" cy="2278856"/>
          </a:xfrm>
          <a:prstGeom prst="ellipse">
            <a:avLst/>
          </a:prstGeom>
          <a:solidFill>
            <a:srgbClr val="C40C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54E7C7-B2A1-46B9-9B6E-64994BB5F001}"/>
              </a:ext>
            </a:extLst>
          </p:cNvPr>
          <p:cNvSpPr txBox="1"/>
          <p:nvPr/>
        </p:nvSpPr>
        <p:spPr>
          <a:xfrm>
            <a:off x="1200300" y="1934469"/>
            <a:ext cx="1785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826E74-E5DA-4911-9069-7AA88AC3AF47}"/>
              </a:ext>
            </a:extLst>
          </p:cNvPr>
          <p:cNvSpPr txBox="1"/>
          <p:nvPr/>
        </p:nvSpPr>
        <p:spPr>
          <a:xfrm>
            <a:off x="4664607" y="2903757"/>
            <a:ext cx="2471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B68960-732C-4A0A-B177-C319D91130D8}"/>
              </a:ext>
            </a:extLst>
          </p:cNvPr>
          <p:cNvSpPr txBox="1"/>
          <p:nvPr/>
        </p:nvSpPr>
        <p:spPr>
          <a:xfrm>
            <a:off x="8681752" y="1859340"/>
            <a:ext cx="2644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конкретной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242066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A4CAF4-279B-4FA8-B931-21D215368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D3DAFF-3890-4124-A96A-92A7284DECAB}"/>
              </a:ext>
            </a:extLst>
          </p:cNvPr>
          <p:cNvSpPr txBox="1"/>
          <p:nvPr/>
        </p:nvSpPr>
        <p:spPr>
          <a:xfrm>
            <a:off x="557213" y="500063"/>
            <a:ext cx="111871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наглядного моделирования вызывает у детей интерес;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 и ускоряет процесс запоминания и усвоения материала, формирует приемы работы с памятью;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применяя моделирование мы учим детей видеть главное, систематизировать полученные знания.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метода моделирования игровых ситуаций: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макета обстановки или специально сконструированной предметно игровой  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среды в групповой комнате;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предварительное разыгрывание ситуации воспитателем ( показ кукольных представлений)                      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 постепенным вовлечением детей;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введение значимой для дошкольников мотивации деятельности;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«появление» препятствий или особых условий в процессе осуществления игровой деятельности;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адекватного эмоционального фона.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1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978BE9-3B19-456B-B04F-F5932448A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" y="0"/>
            <a:ext cx="120872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FB8E5B-D2EA-4CEC-B5C1-2D442C428D6D}"/>
              </a:ext>
            </a:extLst>
          </p:cNvPr>
          <p:cNvSpPr txBox="1"/>
          <p:nvPr/>
        </p:nvSpPr>
        <p:spPr>
          <a:xfrm>
            <a:off x="3514725" y="1157288"/>
            <a:ext cx="72437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состояние умственного затруднения дошкольников, вызванное недостаточностью ранее усвоенных знаний и способов деятельности для решения познавательной задачи, задания или учебной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10092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79F7B1-8197-4F5C-9B28-EE6330925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614C84-077A-45C1-9888-095A5F5B2271}"/>
              </a:ext>
            </a:extLst>
          </p:cNvPr>
          <p:cNvSpPr txBox="1"/>
          <p:nvPr/>
        </p:nvSpPr>
        <p:spPr>
          <a:xfrm>
            <a:off x="228600" y="471488"/>
            <a:ext cx="1184433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430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Приемы, которые можно использовать при создании проблемной ситуации</a:t>
            </a:r>
            <a:r>
              <a:rPr lang="ru-RU" sz="2400" b="1" dirty="0">
                <a:solidFill>
                  <a:srgbClr val="430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 возникает при преднамеренном столкновении педагогом жизненных представлений с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научными фактами, для объяснения которых у детей не хватает знаний и опыта;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-проблемная ситуация возникает при несоответствии известного и требуемого способа действия, когда мы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побуждаем детей выполнять новые задания старыми способами;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-проблемную ситуацию можно создавать побуждая детей к сравнению, сопоставлению и противопоставлению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противоречивых фактов, явлений, мнений ученых, сказочных героев, мнений самих дошкольников,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различных вариантов текстов, сказок;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-проблемную ситуацию можно создать учитывая и используя типичные ошибки или односторонний подход к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явлениям.</a:t>
            </a:r>
          </a:p>
          <a:p>
            <a:pPr algn="ctr"/>
            <a:r>
              <a:rPr lang="ru-RU" sz="2800" b="1" dirty="0">
                <a:solidFill>
                  <a:srgbClr val="43035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проблемных ситуаций: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воспитатель сам ставит проблему сам решает ее при активном слушании и обсуждении детьми;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воспитатель сам ставит проблему, дети самостоятельно или под его руководством находят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решение;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ребенок сам ставит проблему, воспитатель помогает ее решить;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ребенок сам ставит проблему и решает ее ( исследовательский метод).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8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72F05D-879A-475D-BC27-E405D7903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1A7BFE-90C7-45A7-B8C3-A34725B8B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" y="192406"/>
            <a:ext cx="4563745" cy="3422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700F96-AF66-4458-B1D4-FF5BB320FC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12500" r="6148" b="4496"/>
          <a:stretch/>
        </p:blipFill>
        <p:spPr>
          <a:xfrm>
            <a:off x="7260804" y="192406"/>
            <a:ext cx="4445052" cy="30430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658AD6-5AF9-404C-B3AD-1C7376DBC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" y="3807621"/>
            <a:ext cx="3898978" cy="292423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BF05A8-7AD7-4443-8841-2C0FFEEBD1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604" y="2004791"/>
            <a:ext cx="4319588" cy="32354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FDBDD8-3387-463D-A7FF-B078013EEB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r="10208" b="8336"/>
          <a:stretch/>
        </p:blipFill>
        <p:spPr>
          <a:xfrm>
            <a:off x="7355556" y="3969065"/>
            <a:ext cx="4255547" cy="276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41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477</Words>
  <Application>Microsoft Office PowerPoint</Application>
  <PresentationFormat>Широкоэкранный</PresentationFormat>
  <Paragraphs>66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Елена Пак</cp:lastModifiedBy>
  <cp:revision>43</cp:revision>
  <dcterms:created xsi:type="dcterms:W3CDTF">2020-04-12T06:47:56Z</dcterms:created>
  <dcterms:modified xsi:type="dcterms:W3CDTF">2021-03-16T12:50:38Z</dcterms:modified>
</cp:coreProperties>
</file>