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34"/>
  </p:notesMasterIdLst>
  <p:sldIdLst>
    <p:sldId id="283" r:id="rId3"/>
    <p:sldId id="263" r:id="rId4"/>
    <p:sldId id="309" r:id="rId5"/>
    <p:sldId id="282" r:id="rId6"/>
    <p:sldId id="261" r:id="rId7"/>
    <p:sldId id="26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284" r:id="rId25"/>
    <p:sldId id="303" r:id="rId26"/>
    <p:sldId id="302" r:id="rId27"/>
    <p:sldId id="304" r:id="rId28"/>
    <p:sldId id="305" r:id="rId29"/>
    <p:sldId id="306" r:id="rId30"/>
    <p:sldId id="307" r:id="rId31"/>
    <p:sldId id="308" r:id="rId32"/>
    <p:sldId id="281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AAACA8-C8AD-4D79-A483-FBDA09BE7DF8}" type="doc">
      <dgm:prSet loTypeId="urn:microsoft.com/office/officeart/2005/8/layout/radial6" loCatId="cycle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284DBC1B-6DCC-4CCC-A60C-EFEC97D791CE}">
      <dgm:prSet phldrT="[Текст]"/>
      <dgm:spPr/>
      <dgm:t>
        <a:bodyPr/>
        <a:lstStyle/>
        <a:p>
          <a:r>
            <a:rPr lang="ru-RU" dirty="0"/>
            <a:t>ребенок</a:t>
          </a:r>
        </a:p>
      </dgm:t>
    </dgm:pt>
    <dgm:pt modelId="{9343AF02-2CF8-489D-90A1-11F2D0D5B73C}" type="parTrans" cxnId="{04B41BDD-2D82-405F-BD8F-4E9AA90C55B0}">
      <dgm:prSet/>
      <dgm:spPr/>
      <dgm:t>
        <a:bodyPr/>
        <a:lstStyle/>
        <a:p>
          <a:endParaRPr lang="ru-RU"/>
        </a:p>
      </dgm:t>
    </dgm:pt>
    <dgm:pt modelId="{0BDB7CD9-0E56-4474-A647-BF7E606F85C7}" type="sibTrans" cxnId="{04B41BDD-2D82-405F-BD8F-4E9AA90C55B0}">
      <dgm:prSet/>
      <dgm:spPr/>
      <dgm:t>
        <a:bodyPr/>
        <a:lstStyle/>
        <a:p>
          <a:endParaRPr lang="ru-RU"/>
        </a:p>
      </dgm:t>
    </dgm:pt>
    <dgm:pt modelId="{98F921E5-29A5-422F-89B6-1C5B41C252AE}">
      <dgm:prSet phldrT="[Текст]" custT="1"/>
      <dgm:spPr/>
      <dgm:t>
        <a:bodyPr/>
        <a:lstStyle/>
        <a:p>
          <a:r>
            <a:rPr lang="ru-RU" sz="1200" b="1" dirty="0" err="1"/>
            <a:t>Бóльшая</a:t>
          </a:r>
          <a:r>
            <a:rPr lang="ru-RU" sz="1200" b="1" dirty="0"/>
            <a:t> открытость мира и доступность его познания для ребенка, больше источников    информации </a:t>
          </a:r>
          <a:r>
            <a:rPr lang="ru-RU" sz="1200" dirty="0"/>
            <a:t>(телевидение, интернет, большое количество игр и игрушек</a:t>
          </a:r>
          <a:r>
            <a:rPr lang="ru-RU" sz="1100" dirty="0"/>
            <a:t>)</a:t>
          </a:r>
        </a:p>
      </dgm:t>
    </dgm:pt>
    <dgm:pt modelId="{6331FCD6-8301-47F0-A9F2-7E12F2273245}" type="parTrans" cxnId="{2D6D2C39-2670-4B5A-BEA8-2C97AAF88EFA}">
      <dgm:prSet/>
      <dgm:spPr/>
      <dgm:t>
        <a:bodyPr/>
        <a:lstStyle/>
        <a:p>
          <a:endParaRPr lang="ru-RU"/>
        </a:p>
      </dgm:t>
    </dgm:pt>
    <dgm:pt modelId="{EC3E6891-82F3-4977-A934-CC932293D6B7}" type="sibTrans" cxnId="{2D6D2C39-2670-4B5A-BEA8-2C97AAF88EFA}">
      <dgm:prSet/>
      <dgm:spPr/>
      <dgm:t>
        <a:bodyPr/>
        <a:lstStyle/>
        <a:p>
          <a:endParaRPr lang="ru-RU"/>
        </a:p>
      </dgm:t>
    </dgm:pt>
    <dgm:pt modelId="{BBB6FD19-9C86-4BCE-B714-2FF0235C57AE}">
      <dgm:prSet phldrT="[Текст]" custT="1"/>
      <dgm:spPr/>
      <dgm:t>
        <a:bodyPr/>
        <a:lstStyle/>
        <a:p>
          <a:r>
            <a:rPr lang="ru-RU" sz="1200" b="1" u="none" dirty="0">
              <a:solidFill>
                <a:schemeClr val="tx1"/>
              </a:solidFill>
            </a:rPr>
            <a:t>Культурная неустойчивость окружающего мира</a:t>
          </a:r>
          <a:r>
            <a:rPr lang="ru-RU" sz="1200" b="1" u="none" dirty="0"/>
            <a:t>, смешение культур в совокупности  с </a:t>
          </a:r>
          <a:r>
            <a:rPr lang="ru-RU" sz="1200" b="1" u="none" dirty="0" err="1"/>
            <a:t>многоязычностью</a:t>
          </a:r>
          <a:endParaRPr lang="ru-RU" sz="1200" u="none" dirty="0"/>
        </a:p>
      </dgm:t>
    </dgm:pt>
    <dgm:pt modelId="{6632EFF3-74D2-45DF-82F3-B27F009FFF2A}" type="parTrans" cxnId="{9415E9C4-58CF-45CF-90E0-95FD84A577D3}">
      <dgm:prSet/>
      <dgm:spPr/>
      <dgm:t>
        <a:bodyPr/>
        <a:lstStyle/>
        <a:p>
          <a:endParaRPr lang="ru-RU"/>
        </a:p>
      </dgm:t>
    </dgm:pt>
    <dgm:pt modelId="{AAAAEE48-F85F-4CED-A749-500F18426A79}" type="sibTrans" cxnId="{9415E9C4-58CF-45CF-90E0-95FD84A577D3}">
      <dgm:prSet/>
      <dgm:spPr/>
      <dgm:t>
        <a:bodyPr/>
        <a:lstStyle/>
        <a:p>
          <a:endParaRPr lang="ru-RU"/>
        </a:p>
      </dgm:t>
    </dgm:pt>
    <dgm:pt modelId="{6D55C5A1-176D-4AE0-B41F-905A3DCD1F8E}">
      <dgm:prSet phldrT="[Текст]" custT="1"/>
      <dgm:spPr/>
      <dgm:t>
        <a:bodyPr/>
        <a:lstStyle/>
        <a:p>
          <a:r>
            <a:rPr lang="ru-RU" sz="1200" b="0" u="none" dirty="0"/>
            <a:t>Нарушение устоявшейся традиционной схемы передачи знаний и опыта от взрослых детям</a:t>
          </a:r>
        </a:p>
      </dgm:t>
    </dgm:pt>
    <dgm:pt modelId="{D7AFC8A9-7B2C-48C4-B27A-44C394E05999}" type="parTrans" cxnId="{B629FF31-DCE9-4FA7-8C5D-66B6DFA06E34}">
      <dgm:prSet/>
      <dgm:spPr/>
      <dgm:t>
        <a:bodyPr/>
        <a:lstStyle/>
        <a:p>
          <a:endParaRPr lang="ru-RU"/>
        </a:p>
      </dgm:t>
    </dgm:pt>
    <dgm:pt modelId="{580EBCCA-5C70-4B3A-8353-B3A23B8906D4}" type="sibTrans" cxnId="{B629FF31-DCE9-4FA7-8C5D-66B6DFA06E34}">
      <dgm:prSet/>
      <dgm:spPr/>
      <dgm:t>
        <a:bodyPr/>
        <a:lstStyle/>
        <a:p>
          <a:endParaRPr lang="ru-RU"/>
        </a:p>
      </dgm:t>
    </dgm:pt>
    <dgm:pt modelId="{001F5E6C-EC2D-402A-87C2-C06864CBE065}">
      <dgm:prSet phldrT="[Текст]" custT="1"/>
      <dgm:spPr/>
      <dgm:t>
        <a:bodyPr/>
        <a:lstStyle/>
        <a:p>
          <a:r>
            <a:rPr lang="ru-RU" sz="1200" b="0" u="none" dirty="0"/>
            <a:t>Сложность окружающей среды с технологической точки зрения </a:t>
          </a:r>
        </a:p>
      </dgm:t>
    </dgm:pt>
    <dgm:pt modelId="{EE8A85B4-7DD5-464C-9965-08F193278396}" type="parTrans" cxnId="{570484AD-8F77-4C15-B740-E68453F16088}">
      <dgm:prSet/>
      <dgm:spPr/>
      <dgm:t>
        <a:bodyPr/>
        <a:lstStyle/>
        <a:p>
          <a:endParaRPr lang="ru-RU"/>
        </a:p>
      </dgm:t>
    </dgm:pt>
    <dgm:pt modelId="{0F0C38C0-4FBB-4F93-BE54-4E6FE8E9653F}" type="sibTrans" cxnId="{570484AD-8F77-4C15-B740-E68453F16088}">
      <dgm:prSet/>
      <dgm:spPr/>
      <dgm:t>
        <a:bodyPr/>
        <a:lstStyle/>
        <a:p>
          <a:endParaRPr lang="ru-RU"/>
        </a:p>
      </dgm:t>
    </dgm:pt>
    <dgm:pt modelId="{7B86B7BF-1FDF-4C46-B7E4-6629F80D428C}">
      <dgm:prSet custT="1"/>
      <dgm:spPr/>
      <dgm:t>
        <a:bodyPr/>
        <a:lstStyle/>
        <a:p>
          <a:r>
            <a:rPr lang="ru-RU" sz="1200" b="1" dirty="0"/>
            <a:t>агрессивность доступной для ребенка информации</a:t>
          </a:r>
          <a:endParaRPr lang="ru-RU" sz="1200" dirty="0"/>
        </a:p>
      </dgm:t>
    </dgm:pt>
    <dgm:pt modelId="{DDFD4838-D72C-43B8-8B18-D48079A6145E}" type="parTrans" cxnId="{DDA526FA-AD86-441A-BCDF-8E3C959142FC}">
      <dgm:prSet/>
      <dgm:spPr/>
      <dgm:t>
        <a:bodyPr/>
        <a:lstStyle/>
        <a:p>
          <a:endParaRPr lang="ru-RU"/>
        </a:p>
      </dgm:t>
    </dgm:pt>
    <dgm:pt modelId="{8EA38B82-3DB7-4C41-942A-90D4364D5FD7}" type="sibTrans" cxnId="{DDA526FA-AD86-441A-BCDF-8E3C959142FC}">
      <dgm:prSet/>
      <dgm:spPr/>
      <dgm:t>
        <a:bodyPr/>
        <a:lstStyle/>
        <a:p>
          <a:endParaRPr lang="ru-RU"/>
        </a:p>
      </dgm:t>
    </dgm:pt>
    <dgm:pt modelId="{CA27BBB5-E60D-48F3-8A93-5DEFBA0C6A57}">
      <dgm:prSet/>
      <dgm:spPr/>
      <dgm:t>
        <a:bodyPr/>
        <a:lstStyle/>
        <a:p>
          <a:r>
            <a:rPr lang="ru-RU" b="0" u="none" dirty="0" err="1"/>
            <a:t>разностность</a:t>
          </a:r>
          <a:r>
            <a:rPr lang="ru-RU" b="0" u="none" dirty="0"/>
            <a:t> и иногда противоречивость предлагаемых разными     культурами образцов поведения и образцов отношения к окружающему миру </a:t>
          </a:r>
        </a:p>
      </dgm:t>
    </dgm:pt>
    <dgm:pt modelId="{ED2F955E-4E14-431B-8FAB-5A3DB9447AF4}" type="parTrans" cxnId="{556DC661-8846-43D4-B318-C1CEDDA94FD1}">
      <dgm:prSet/>
      <dgm:spPr/>
      <dgm:t>
        <a:bodyPr/>
        <a:lstStyle/>
        <a:p>
          <a:endParaRPr lang="ru-RU"/>
        </a:p>
      </dgm:t>
    </dgm:pt>
    <dgm:pt modelId="{62B1210E-34E2-4299-A40F-A89F07ACDCEE}" type="sibTrans" cxnId="{556DC661-8846-43D4-B318-C1CEDDA94FD1}">
      <dgm:prSet/>
      <dgm:spPr/>
      <dgm:t>
        <a:bodyPr/>
        <a:lstStyle/>
        <a:p>
          <a:endParaRPr lang="ru-RU"/>
        </a:p>
      </dgm:t>
    </dgm:pt>
    <dgm:pt modelId="{C0039843-C4DC-4F7A-A5B2-BC241BD7AAD7}" type="pres">
      <dgm:prSet presAssocID="{ECAAACA8-C8AD-4D79-A483-FBDA09BE7DF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2AD84D-A47D-42C2-9BC7-B462E069836B}" type="pres">
      <dgm:prSet presAssocID="{284DBC1B-6DCC-4CCC-A60C-EFEC97D791CE}" presName="centerShape" presStyleLbl="node0" presStyleIdx="0" presStyleCnt="1" custScaleX="110708" custScaleY="76944"/>
      <dgm:spPr/>
    </dgm:pt>
    <dgm:pt modelId="{9C3DB0F1-4893-45FE-94A5-E8A551A2D542}" type="pres">
      <dgm:prSet presAssocID="{98F921E5-29A5-422F-89B6-1C5B41C252AE}" presName="node" presStyleLbl="node1" presStyleIdx="0" presStyleCnt="6" custScaleX="179570" custScaleY="126908">
        <dgm:presLayoutVars>
          <dgm:bulletEnabled val="1"/>
        </dgm:presLayoutVars>
      </dgm:prSet>
      <dgm:spPr/>
    </dgm:pt>
    <dgm:pt modelId="{44C9AFBC-86D4-4546-8B61-C30AF82885AA}" type="pres">
      <dgm:prSet presAssocID="{98F921E5-29A5-422F-89B6-1C5B41C252AE}" presName="dummy" presStyleCnt="0"/>
      <dgm:spPr/>
    </dgm:pt>
    <dgm:pt modelId="{7BDD13FA-441E-4D7A-8BDD-9C3CE2C249F1}" type="pres">
      <dgm:prSet presAssocID="{EC3E6891-82F3-4977-A934-CC932293D6B7}" presName="sibTrans" presStyleLbl="sibTrans2D1" presStyleIdx="0" presStyleCnt="6"/>
      <dgm:spPr/>
    </dgm:pt>
    <dgm:pt modelId="{8829DD14-61EC-4A3D-8F26-05CCCD4E2873}" type="pres">
      <dgm:prSet presAssocID="{BBB6FD19-9C86-4BCE-B714-2FF0235C57AE}" presName="node" presStyleLbl="node1" presStyleIdx="1" presStyleCnt="6" custScaleX="174760" custScaleY="132063" custRadScaleRad="126846" custRadScaleInc="28209">
        <dgm:presLayoutVars>
          <dgm:bulletEnabled val="1"/>
        </dgm:presLayoutVars>
      </dgm:prSet>
      <dgm:spPr/>
    </dgm:pt>
    <dgm:pt modelId="{BE549814-1E50-490E-A102-10B4014CC563}" type="pres">
      <dgm:prSet presAssocID="{BBB6FD19-9C86-4BCE-B714-2FF0235C57AE}" presName="dummy" presStyleCnt="0"/>
      <dgm:spPr/>
    </dgm:pt>
    <dgm:pt modelId="{B6853911-2E11-404E-AE06-796248616A0D}" type="pres">
      <dgm:prSet presAssocID="{AAAAEE48-F85F-4CED-A749-500F18426A79}" presName="sibTrans" presStyleLbl="sibTrans2D1" presStyleIdx="1" presStyleCnt="6"/>
      <dgm:spPr/>
    </dgm:pt>
    <dgm:pt modelId="{072DD2EA-6385-415A-8DC5-F6A0A21910BA}" type="pres">
      <dgm:prSet presAssocID="{6D55C5A1-176D-4AE0-B41F-905A3DCD1F8E}" presName="node" presStyleLbl="node1" presStyleIdx="2" presStyleCnt="6" custScaleX="168209" custScaleY="139319" custRadScaleRad="136609" custRadScaleInc="-35992">
        <dgm:presLayoutVars>
          <dgm:bulletEnabled val="1"/>
        </dgm:presLayoutVars>
      </dgm:prSet>
      <dgm:spPr/>
    </dgm:pt>
    <dgm:pt modelId="{C47FF14E-C7C9-4104-99E7-3ED4E1BF0FCF}" type="pres">
      <dgm:prSet presAssocID="{6D55C5A1-176D-4AE0-B41F-905A3DCD1F8E}" presName="dummy" presStyleCnt="0"/>
      <dgm:spPr/>
    </dgm:pt>
    <dgm:pt modelId="{6AF902FF-CBFC-4990-B36A-EBB165756C84}" type="pres">
      <dgm:prSet presAssocID="{580EBCCA-5C70-4B3A-8353-B3A23B8906D4}" presName="sibTrans" presStyleLbl="sibTrans2D1" presStyleIdx="2" presStyleCnt="6"/>
      <dgm:spPr/>
    </dgm:pt>
    <dgm:pt modelId="{CD87B8F8-C4CE-4448-94CD-E5B838D0CDAE}" type="pres">
      <dgm:prSet presAssocID="{001F5E6C-EC2D-402A-87C2-C06864CBE065}" presName="node" presStyleLbl="node1" presStyleIdx="3" presStyleCnt="6" custScaleX="189830" custScaleY="130905" custRadScaleRad="92487" custRadScaleInc="-10211">
        <dgm:presLayoutVars>
          <dgm:bulletEnabled val="1"/>
        </dgm:presLayoutVars>
      </dgm:prSet>
      <dgm:spPr/>
    </dgm:pt>
    <dgm:pt modelId="{AB2A18B8-BC5B-4650-9FC3-64F40EC208F5}" type="pres">
      <dgm:prSet presAssocID="{001F5E6C-EC2D-402A-87C2-C06864CBE065}" presName="dummy" presStyleCnt="0"/>
      <dgm:spPr/>
    </dgm:pt>
    <dgm:pt modelId="{5DE514CE-D716-406C-AB9C-2588E6095EC7}" type="pres">
      <dgm:prSet presAssocID="{0F0C38C0-4FBB-4F93-BE54-4E6FE8E9653F}" presName="sibTrans" presStyleLbl="sibTrans2D1" presStyleIdx="3" presStyleCnt="6"/>
      <dgm:spPr/>
    </dgm:pt>
    <dgm:pt modelId="{461E032E-4FCA-4F69-B10F-FDF9F911B610}" type="pres">
      <dgm:prSet presAssocID="{CA27BBB5-E60D-48F3-8A93-5DEFBA0C6A57}" presName="node" presStyleLbl="node1" presStyleIdx="4" presStyleCnt="6" custScaleX="167808" custScaleY="120556" custRadScaleRad="125288" custRadScaleInc="25019">
        <dgm:presLayoutVars>
          <dgm:bulletEnabled val="1"/>
        </dgm:presLayoutVars>
      </dgm:prSet>
      <dgm:spPr/>
    </dgm:pt>
    <dgm:pt modelId="{22D2B546-289D-4DEB-B951-9A2702FB7C0C}" type="pres">
      <dgm:prSet presAssocID="{CA27BBB5-E60D-48F3-8A93-5DEFBA0C6A57}" presName="dummy" presStyleCnt="0"/>
      <dgm:spPr/>
    </dgm:pt>
    <dgm:pt modelId="{EFC4FB9B-BE6C-46BA-ACFF-329A333D9E84}" type="pres">
      <dgm:prSet presAssocID="{62B1210E-34E2-4299-A40F-A89F07ACDCEE}" presName="sibTrans" presStyleLbl="sibTrans2D1" presStyleIdx="4" presStyleCnt="6"/>
      <dgm:spPr/>
    </dgm:pt>
    <dgm:pt modelId="{6A8B3C13-C17F-45E0-8E11-527BA7F312A2}" type="pres">
      <dgm:prSet presAssocID="{7B86B7BF-1FDF-4C46-B7E4-6629F80D428C}" presName="node" presStyleLbl="node1" presStyleIdx="5" presStyleCnt="6" custScaleX="158603" custScaleY="128013" custRadScaleRad="129161" custRadScaleInc="-43009">
        <dgm:presLayoutVars>
          <dgm:bulletEnabled val="1"/>
        </dgm:presLayoutVars>
      </dgm:prSet>
      <dgm:spPr/>
    </dgm:pt>
    <dgm:pt modelId="{77792AF6-6437-4E95-B799-A31424E2D6DF}" type="pres">
      <dgm:prSet presAssocID="{7B86B7BF-1FDF-4C46-B7E4-6629F80D428C}" presName="dummy" presStyleCnt="0"/>
      <dgm:spPr/>
    </dgm:pt>
    <dgm:pt modelId="{8EFBFEF6-9493-4724-8064-3226B6B162E0}" type="pres">
      <dgm:prSet presAssocID="{8EA38B82-3DB7-4C41-942A-90D4364D5FD7}" presName="sibTrans" presStyleLbl="sibTrans2D1" presStyleIdx="5" presStyleCnt="6"/>
      <dgm:spPr/>
    </dgm:pt>
  </dgm:ptLst>
  <dgm:cxnLst>
    <dgm:cxn modelId="{542D0D11-6F87-446C-94CE-7D009B64EE29}" type="presOf" srcId="{BBB6FD19-9C86-4BCE-B714-2FF0235C57AE}" destId="{8829DD14-61EC-4A3D-8F26-05CCCD4E2873}" srcOrd="0" destOrd="0" presId="urn:microsoft.com/office/officeart/2005/8/layout/radial6"/>
    <dgm:cxn modelId="{F48C5111-962B-4B20-B639-64C93059791C}" type="presOf" srcId="{98F921E5-29A5-422F-89B6-1C5B41C252AE}" destId="{9C3DB0F1-4893-45FE-94A5-E8A551A2D542}" srcOrd="0" destOrd="0" presId="urn:microsoft.com/office/officeart/2005/8/layout/radial6"/>
    <dgm:cxn modelId="{C0F7C518-8F1E-49F4-8034-02E49EE6E192}" type="presOf" srcId="{284DBC1B-6DCC-4CCC-A60C-EFEC97D791CE}" destId="{3F2AD84D-A47D-42C2-9BC7-B462E069836B}" srcOrd="0" destOrd="0" presId="urn:microsoft.com/office/officeart/2005/8/layout/radial6"/>
    <dgm:cxn modelId="{B629FF31-DCE9-4FA7-8C5D-66B6DFA06E34}" srcId="{284DBC1B-6DCC-4CCC-A60C-EFEC97D791CE}" destId="{6D55C5A1-176D-4AE0-B41F-905A3DCD1F8E}" srcOrd="2" destOrd="0" parTransId="{D7AFC8A9-7B2C-48C4-B27A-44C394E05999}" sibTransId="{580EBCCA-5C70-4B3A-8353-B3A23B8906D4}"/>
    <dgm:cxn modelId="{2D6D2C39-2670-4B5A-BEA8-2C97AAF88EFA}" srcId="{284DBC1B-6DCC-4CCC-A60C-EFEC97D791CE}" destId="{98F921E5-29A5-422F-89B6-1C5B41C252AE}" srcOrd="0" destOrd="0" parTransId="{6331FCD6-8301-47F0-A9F2-7E12F2273245}" sibTransId="{EC3E6891-82F3-4977-A934-CC932293D6B7}"/>
    <dgm:cxn modelId="{56A6CE5F-95F8-4AAB-9C84-7FEA6F1CBA34}" type="presOf" srcId="{62B1210E-34E2-4299-A40F-A89F07ACDCEE}" destId="{EFC4FB9B-BE6C-46BA-ACFF-329A333D9E84}" srcOrd="0" destOrd="0" presId="urn:microsoft.com/office/officeart/2005/8/layout/radial6"/>
    <dgm:cxn modelId="{556DC661-8846-43D4-B318-C1CEDDA94FD1}" srcId="{284DBC1B-6DCC-4CCC-A60C-EFEC97D791CE}" destId="{CA27BBB5-E60D-48F3-8A93-5DEFBA0C6A57}" srcOrd="4" destOrd="0" parTransId="{ED2F955E-4E14-431B-8FAB-5A3DB9447AF4}" sibTransId="{62B1210E-34E2-4299-A40F-A89F07ACDCEE}"/>
    <dgm:cxn modelId="{6D103942-0E03-4B4A-9FBF-B9B4F900EE6E}" type="presOf" srcId="{580EBCCA-5C70-4B3A-8353-B3A23B8906D4}" destId="{6AF902FF-CBFC-4990-B36A-EBB165756C84}" srcOrd="0" destOrd="0" presId="urn:microsoft.com/office/officeart/2005/8/layout/radial6"/>
    <dgm:cxn modelId="{E13C7C6C-B318-4A60-B595-E7D152E896F5}" type="presOf" srcId="{CA27BBB5-E60D-48F3-8A93-5DEFBA0C6A57}" destId="{461E032E-4FCA-4F69-B10F-FDF9F911B610}" srcOrd="0" destOrd="0" presId="urn:microsoft.com/office/officeart/2005/8/layout/radial6"/>
    <dgm:cxn modelId="{19CF197C-1B83-41D3-B7A3-7D22D482C4A7}" type="presOf" srcId="{7B86B7BF-1FDF-4C46-B7E4-6629F80D428C}" destId="{6A8B3C13-C17F-45E0-8E11-527BA7F312A2}" srcOrd="0" destOrd="0" presId="urn:microsoft.com/office/officeart/2005/8/layout/radial6"/>
    <dgm:cxn modelId="{AB557186-FB41-4138-AB39-7578731FAF39}" type="presOf" srcId="{8EA38B82-3DB7-4C41-942A-90D4364D5FD7}" destId="{8EFBFEF6-9493-4724-8064-3226B6B162E0}" srcOrd="0" destOrd="0" presId="urn:microsoft.com/office/officeart/2005/8/layout/radial6"/>
    <dgm:cxn modelId="{104526A1-0EFD-4106-82DB-16D431EFA8E1}" type="presOf" srcId="{ECAAACA8-C8AD-4D79-A483-FBDA09BE7DF8}" destId="{C0039843-C4DC-4F7A-A5B2-BC241BD7AAD7}" srcOrd="0" destOrd="0" presId="urn:microsoft.com/office/officeart/2005/8/layout/radial6"/>
    <dgm:cxn modelId="{189970A5-7EE5-4197-A63F-58593017928B}" type="presOf" srcId="{6D55C5A1-176D-4AE0-B41F-905A3DCD1F8E}" destId="{072DD2EA-6385-415A-8DC5-F6A0A21910BA}" srcOrd="0" destOrd="0" presId="urn:microsoft.com/office/officeart/2005/8/layout/radial6"/>
    <dgm:cxn modelId="{76A92FAB-3829-4FE9-9214-69E3E78A51D3}" type="presOf" srcId="{EC3E6891-82F3-4977-A934-CC932293D6B7}" destId="{7BDD13FA-441E-4D7A-8BDD-9C3CE2C249F1}" srcOrd="0" destOrd="0" presId="urn:microsoft.com/office/officeart/2005/8/layout/radial6"/>
    <dgm:cxn modelId="{570484AD-8F77-4C15-B740-E68453F16088}" srcId="{284DBC1B-6DCC-4CCC-A60C-EFEC97D791CE}" destId="{001F5E6C-EC2D-402A-87C2-C06864CBE065}" srcOrd="3" destOrd="0" parTransId="{EE8A85B4-7DD5-464C-9965-08F193278396}" sibTransId="{0F0C38C0-4FBB-4F93-BE54-4E6FE8E9653F}"/>
    <dgm:cxn modelId="{448F01B4-FE1D-469B-B060-AD81BDBCA724}" type="presOf" srcId="{AAAAEE48-F85F-4CED-A749-500F18426A79}" destId="{B6853911-2E11-404E-AE06-796248616A0D}" srcOrd="0" destOrd="0" presId="urn:microsoft.com/office/officeart/2005/8/layout/radial6"/>
    <dgm:cxn modelId="{9415E9C4-58CF-45CF-90E0-95FD84A577D3}" srcId="{284DBC1B-6DCC-4CCC-A60C-EFEC97D791CE}" destId="{BBB6FD19-9C86-4BCE-B714-2FF0235C57AE}" srcOrd="1" destOrd="0" parTransId="{6632EFF3-74D2-45DF-82F3-B27F009FFF2A}" sibTransId="{AAAAEE48-F85F-4CED-A749-500F18426A79}"/>
    <dgm:cxn modelId="{334668CC-7A35-4CA6-A661-C82A7E96BBD3}" type="presOf" srcId="{0F0C38C0-4FBB-4F93-BE54-4E6FE8E9653F}" destId="{5DE514CE-D716-406C-AB9C-2588E6095EC7}" srcOrd="0" destOrd="0" presId="urn:microsoft.com/office/officeart/2005/8/layout/radial6"/>
    <dgm:cxn modelId="{5C6B91DA-0F52-4C7F-AB17-F6E95A340820}" type="presOf" srcId="{001F5E6C-EC2D-402A-87C2-C06864CBE065}" destId="{CD87B8F8-C4CE-4448-94CD-E5B838D0CDAE}" srcOrd="0" destOrd="0" presId="urn:microsoft.com/office/officeart/2005/8/layout/radial6"/>
    <dgm:cxn modelId="{04B41BDD-2D82-405F-BD8F-4E9AA90C55B0}" srcId="{ECAAACA8-C8AD-4D79-A483-FBDA09BE7DF8}" destId="{284DBC1B-6DCC-4CCC-A60C-EFEC97D791CE}" srcOrd="0" destOrd="0" parTransId="{9343AF02-2CF8-489D-90A1-11F2D0D5B73C}" sibTransId="{0BDB7CD9-0E56-4474-A647-BF7E606F85C7}"/>
    <dgm:cxn modelId="{DDA526FA-AD86-441A-BCDF-8E3C959142FC}" srcId="{284DBC1B-6DCC-4CCC-A60C-EFEC97D791CE}" destId="{7B86B7BF-1FDF-4C46-B7E4-6629F80D428C}" srcOrd="5" destOrd="0" parTransId="{DDFD4838-D72C-43B8-8B18-D48079A6145E}" sibTransId="{8EA38B82-3DB7-4C41-942A-90D4364D5FD7}"/>
    <dgm:cxn modelId="{10592C2C-6158-4BF1-880C-80A7302DA67F}" type="presParOf" srcId="{C0039843-C4DC-4F7A-A5B2-BC241BD7AAD7}" destId="{3F2AD84D-A47D-42C2-9BC7-B462E069836B}" srcOrd="0" destOrd="0" presId="urn:microsoft.com/office/officeart/2005/8/layout/radial6"/>
    <dgm:cxn modelId="{CB28E3B6-BFB8-4C0B-98C9-BBC974857DA1}" type="presParOf" srcId="{C0039843-C4DC-4F7A-A5B2-BC241BD7AAD7}" destId="{9C3DB0F1-4893-45FE-94A5-E8A551A2D542}" srcOrd="1" destOrd="0" presId="urn:microsoft.com/office/officeart/2005/8/layout/radial6"/>
    <dgm:cxn modelId="{336E82D9-4B1F-409A-9EAA-D56FFC14E3A7}" type="presParOf" srcId="{C0039843-C4DC-4F7A-A5B2-BC241BD7AAD7}" destId="{44C9AFBC-86D4-4546-8B61-C30AF82885AA}" srcOrd="2" destOrd="0" presId="urn:microsoft.com/office/officeart/2005/8/layout/radial6"/>
    <dgm:cxn modelId="{FA3DD6B0-201C-451F-9674-72E8693F4AA3}" type="presParOf" srcId="{C0039843-C4DC-4F7A-A5B2-BC241BD7AAD7}" destId="{7BDD13FA-441E-4D7A-8BDD-9C3CE2C249F1}" srcOrd="3" destOrd="0" presId="urn:microsoft.com/office/officeart/2005/8/layout/radial6"/>
    <dgm:cxn modelId="{A384A6CB-0ACA-4AB5-9DFF-9DFDBC224221}" type="presParOf" srcId="{C0039843-C4DC-4F7A-A5B2-BC241BD7AAD7}" destId="{8829DD14-61EC-4A3D-8F26-05CCCD4E2873}" srcOrd="4" destOrd="0" presId="urn:microsoft.com/office/officeart/2005/8/layout/radial6"/>
    <dgm:cxn modelId="{15F4B5BC-0DB7-40AD-8F57-C77D2B053934}" type="presParOf" srcId="{C0039843-C4DC-4F7A-A5B2-BC241BD7AAD7}" destId="{BE549814-1E50-490E-A102-10B4014CC563}" srcOrd="5" destOrd="0" presId="urn:microsoft.com/office/officeart/2005/8/layout/radial6"/>
    <dgm:cxn modelId="{F31B12FB-8F36-41E9-9881-6172F3AB4C71}" type="presParOf" srcId="{C0039843-C4DC-4F7A-A5B2-BC241BD7AAD7}" destId="{B6853911-2E11-404E-AE06-796248616A0D}" srcOrd="6" destOrd="0" presId="urn:microsoft.com/office/officeart/2005/8/layout/radial6"/>
    <dgm:cxn modelId="{A912F618-C61B-4555-B49F-C0D8432A89ED}" type="presParOf" srcId="{C0039843-C4DC-4F7A-A5B2-BC241BD7AAD7}" destId="{072DD2EA-6385-415A-8DC5-F6A0A21910BA}" srcOrd="7" destOrd="0" presId="urn:microsoft.com/office/officeart/2005/8/layout/radial6"/>
    <dgm:cxn modelId="{ABF243EA-4778-4A96-81DD-66E5DABF551C}" type="presParOf" srcId="{C0039843-C4DC-4F7A-A5B2-BC241BD7AAD7}" destId="{C47FF14E-C7C9-4104-99E7-3ED4E1BF0FCF}" srcOrd="8" destOrd="0" presId="urn:microsoft.com/office/officeart/2005/8/layout/radial6"/>
    <dgm:cxn modelId="{F807BC44-0949-4F4B-974F-16E02AC56E8D}" type="presParOf" srcId="{C0039843-C4DC-4F7A-A5B2-BC241BD7AAD7}" destId="{6AF902FF-CBFC-4990-B36A-EBB165756C84}" srcOrd="9" destOrd="0" presId="urn:microsoft.com/office/officeart/2005/8/layout/radial6"/>
    <dgm:cxn modelId="{9884D25A-0223-4969-BA89-7D4E8D0F535D}" type="presParOf" srcId="{C0039843-C4DC-4F7A-A5B2-BC241BD7AAD7}" destId="{CD87B8F8-C4CE-4448-94CD-E5B838D0CDAE}" srcOrd="10" destOrd="0" presId="urn:microsoft.com/office/officeart/2005/8/layout/radial6"/>
    <dgm:cxn modelId="{A1367A40-3AA5-4ABD-9D27-96EC3D355E47}" type="presParOf" srcId="{C0039843-C4DC-4F7A-A5B2-BC241BD7AAD7}" destId="{AB2A18B8-BC5B-4650-9FC3-64F40EC208F5}" srcOrd="11" destOrd="0" presId="urn:microsoft.com/office/officeart/2005/8/layout/radial6"/>
    <dgm:cxn modelId="{8D65D4EF-A800-4D7D-B307-BC1BB6B0FD53}" type="presParOf" srcId="{C0039843-C4DC-4F7A-A5B2-BC241BD7AAD7}" destId="{5DE514CE-D716-406C-AB9C-2588E6095EC7}" srcOrd="12" destOrd="0" presId="urn:microsoft.com/office/officeart/2005/8/layout/radial6"/>
    <dgm:cxn modelId="{BD0E430A-CD8D-4409-81ED-BBD2A2FC55E2}" type="presParOf" srcId="{C0039843-C4DC-4F7A-A5B2-BC241BD7AAD7}" destId="{461E032E-4FCA-4F69-B10F-FDF9F911B610}" srcOrd="13" destOrd="0" presId="urn:microsoft.com/office/officeart/2005/8/layout/radial6"/>
    <dgm:cxn modelId="{C69679CD-E427-4A65-B09E-24176EEB3185}" type="presParOf" srcId="{C0039843-C4DC-4F7A-A5B2-BC241BD7AAD7}" destId="{22D2B546-289D-4DEB-B951-9A2702FB7C0C}" srcOrd="14" destOrd="0" presId="urn:microsoft.com/office/officeart/2005/8/layout/radial6"/>
    <dgm:cxn modelId="{CE03B686-ADA6-4396-8428-0A2391B62B7F}" type="presParOf" srcId="{C0039843-C4DC-4F7A-A5B2-BC241BD7AAD7}" destId="{EFC4FB9B-BE6C-46BA-ACFF-329A333D9E84}" srcOrd="15" destOrd="0" presId="urn:microsoft.com/office/officeart/2005/8/layout/radial6"/>
    <dgm:cxn modelId="{3D8F092A-D088-49F2-8BA7-87C2709E5BF9}" type="presParOf" srcId="{C0039843-C4DC-4F7A-A5B2-BC241BD7AAD7}" destId="{6A8B3C13-C17F-45E0-8E11-527BA7F312A2}" srcOrd="16" destOrd="0" presId="urn:microsoft.com/office/officeart/2005/8/layout/radial6"/>
    <dgm:cxn modelId="{AD881E73-9792-4279-B62F-ADF9C94330FD}" type="presParOf" srcId="{C0039843-C4DC-4F7A-A5B2-BC241BD7AAD7}" destId="{77792AF6-6437-4E95-B799-A31424E2D6DF}" srcOrd="17" destOrd="0" presId="urn:microsoft.com/office/officeart/2005/8/layout/radial6"/>
    <dgm:cxn modelId="{7454991F-0269-4863-A004-EA4406AE0082}" type="presParOf" srcId="{C0039843-C4DC-4F7A-A5B2-BC241BD7AAD7}" destId="{8EFBFEF6-9493-4724-8064-3226B6B162E0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5C5485-DA39-42FF-B0D9-63EF3E660E6A}" type="doc">
      <dgm:prSet loTypeId="urn:microsoft.com/office/officeart/2005/8/layout/default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BF1186C2-FA65-4420-89A1-BD2FE9677999}">
      <dgm:prSet phldrT="[Текст]"/>
      <dgm:spPr/>
      <dgm:t>
        <a:bodyPr/>
        <a:lstStyle/>
        <a:p>
          <a:r>
            <a:rPr lang="ru-RU" b="1" i="0" dirty="0"/>
            <a:t>Усвоение норм и ценностей</a:t>
          </a:r>
          <a:r>
            <a:rPr lang="ru-RU" b="0" i="0" dirty="0"/>
            <a:t>, принятых в обществе, включая моральные и нравственные ценности. </a:t>
          </a:r>
          <a:endParaRPr lang="ru-RU" dirty="0">
            <a:solidFill>
              <a:srgbClr val="002060"/>
            </a:solidFill>
          </a:endParaRPr>
        </a:p>
      </dgm:t>
    </dgm:pt>
    <dgm:pt modelId="{EAB1C699-8AA9-4584-902B-EA514818E5C7}" type="parTrans" cxnId="{29F38534-DA49-4D25-9B62-D93A4A547873}">
      <dgm:prSet/>
      <dgm:spPr/>
      <dgm:t>
        <a:bodyPr/>
        <a:lstStyle/>
        <a:p>
          <a:endParaRPr lang="ru-RU"/>
        </a:p>
      </dgm:t>
    </dgm:pt>
    <dgm:pt modelId="{547D0A82-B7DA-4A72-AD5D-F0999CFAA4C3}" type="sibTrans" cxnId="{29F38534-DA49-4D25-9B62-D93A4A547873}">
      <dgm:prSet/>
      <dgm:spPr/>
      <dgm:t>
        <a:bodyPr/>
        <a:lstStyle/>
        <a:p>
          <a:endParaRPr lang="ru-RU"/>
        </a:p>
      </dgm:t>
    </dgm:pt>
    <dgm:pt modelId="{D4695F40-A8A0-4E83-9DC9-A0ECB1A8F916}">
      <dgm:prSet phldrT="[Текст]"/>
      <dgm:spPr/>
      <dgm:t>
        <a:bodyPr/>
        <a:lstStyle/>
        <a:p>
          <a:r>
            <a:rPr lang="ru-RU" b="1" i="0" dirty="0"/>
            <a:t>Становление самостоятельности</a:t>
          </a:r>
          <a:r>
            <a:rPr lang="ru-RU" b="0" i="0" dirty="0"/>
            <a:t>, целенаправленности и саморегуляции собственных действий. </a:t>
          </a:r>
          <a:endParaRPr lang="ru-RU" dirty="0">
            <a:solidFill>
              <a:srgbClr val="002060"/>
            </a:solidFill>
          </a:endParaRPr>
        </a:p>
      </dgm:t>
    </dgm:pt>
    <dgm:pt modelId="{6C3F5889-8953-4219-B9A5-1ECCA712147B}" type="parTrans" cxnId="{F3A9BBBD-2500-47AF-BDDF-4D96D1B99556}">
      <dgm:prSet/>
      <dgm:spPr/>
      <dgm:t>
        <a:bodyPr/>
        <a:lstStyle/>
        <a:p>
          <a:endParaRPr lang="ru-RU"/>
        </a:p>
      </dgm:t>
    </dgm:pt>
    <dgm:pt modelId="{E8CB8CE6-08BD-4A09-AB2B-6CCED193D857}" type="sibTrans" cxnId="{F3A9BBBD-2500-47AF-BDDF-4D96D1B99556}">
      <dgm:prSet/>
      <dgm:spPr/>
      <dgm:t>
        <a:bodyPr/>
        <a:lstStyle/>
        <a:p>
          <a:endParaRPr lang="ru-RU"/>
        </a:p>
      </dgm:t>
    </dgm:pt>
    <dgm:pt modelId="{1E0D7716-3053-4A3B-9B12-859AD90E791A}">
      <dgm:prSet phldrT="[Текст]"/>
      <dgm:spPr/>
      <dgm:t>
        <a:bodyPr/>
        <a:lstStyle/>
        <a:p>
          <a:r>
            <a:rPr lang="ru-RU" b="1" i="0" dirty="0"/>
            <a:t>Формирование уважительного отношения</a:t>
          </a:r>
          <a:r>
            <a:rPr lang="ru-RU" b="0" i="0" dirty="0"/>
            <a:t> и чувства принадлежности к своей семье, малой родине и Отечеству, представлений о социокультурных ценностях народа, об отечественных традициях и праздниках</a:t>
          </a:r>
          <a:endParaRPr lang="ru-RU" dirty="0">
            <a:solidFill>
              <a:srgbClr val="002060"/>
            </a:solidFill>
          </a:endParaRPr>
        </a:p>
      </dgm:t>
    </dgm:pt>
    <dgm:pt modelId="{E264A4D7-784F-4663-9AA7-20C38B0525A9}" type="parTrans" cxnId="{E91E1D0A-4699-4D44-8ABF-105770968341}">
      <dgm:prSet/>
      <dgm:spPr/>
      <dgm:t>
        <a:bodyPr/>
        <a:lstStyle/>
        <a:p>
          <a:endParaRPr lang="ru-RU"/>
        </a:p>
      </dgm:t>
    </dgm:pt>
    <dgm:pt modelId="{F0E2CF52-4143-48AC-8CD7-E404998FDF2D}" type="sibTrans" cxnId="{E91E1D0A-4699-4D44-8ABF-105770968341}">
      <dgm:prSet/>
      <dgm:spPr/>
      <dgm:t>
        <a:bodyPr/>
        <a:lstStyle/>
        <a:p>
          <a:endParaRPr lang="ru-RU"/>
        </a:p>
      </dgm:t>
    </dgm:pt>
    <dgm:pt modelId="{F980C69C-2412-4E03-A600-9BB819D8B442}">
      <dgm:prSet/>
      <dgm:spPr/>
      <dgm:t>
        <a:bodyPr/>
        <a:lstStyle/>
        <a:p>
          <a:r>
            <a:rPr lang="ru-RU" b="1" i="0" dirty="0"/>
            <a:t>Формирование готовности к совместной деятельности</a:t>
          </a:r>
          <a:r>
            <a:rPr lang="ru-RU" b="0" i="0" dirty="0"/>
            <a:t> со сверстниками. </a:t>
          </a:r>
          <a:endParaRPr lang="ru-RU" dirty="0">
            <a:solidFill>
              <a:srgbClr val="002060"/>
            </a:solidFill>
          </a:endParaRPr>
        </a:p>
      </dgm:t>
    </dgm:pt>
    <dgm:pt modelId="{41E033B7-CB2B-455A-9850-35756D215D1F}" type="parTrans" cxnId="{5287C436-EF91-4A47-A802-8FB7C8C50F4C}">
      <dgm:prSet/>
      <dgm:spPr/>
      <dgm:t>
        <a:bodyPr/>
        <a:lstStyle/>
        <a:p>
          <a:endParaRPr lang="ru-RU"/>
        </a:p>
      </dgm:t>
    </dgm:pt>
    <dgm:pt modelId="{6C7C7F26-A214-4320-95B5-7E9BE0360714}" type="sibTrans" cxnId="{5287C436-EF91-4A47-A802-8FB7C8C50F4C}">
      <dgm:prSet/>
      <dgm:spPr/>
      <dgm:t>
        <a:bodyPr/>
        <a:lstStyle/>
        <a:p>
          <a:endParaRPr lang="ru-RU"/>
        </a:p>
      </dgm:t>
    </dgm:pt>
    <dgm:pt modelId="{F69C460B-0B45-489C-99D8-E46C91AA2608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/>
            <a:t>Развитие социального и эмоционального интеллекта</a:t>
          </a:r>
          <a:r>
            <a:rPr lang="ru-RU" b="0" i="0" dirty="0"/>
            <a:t>, эмоциональной отзывчивости, сопереживания</a:t>
          </a:r>
          <a:endParaRPr lang="ru-RU" dirty="0"/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CF6C7E8-18FB-420C-94A6-FEE2F391DC4C}" type="parTrans" cxnId="{EF72CA4E-3AD6-4B6D-A597-69ACDF4FEF73}">
      <dgm:prSet/>
      <dgm:spPr/>
      <dgm:t>
        <a:bodyPr/>
        <a:lstStyle/>
        <a:p>
          <a:endParaRPr lang="ru-RU"/>
        </a:p>
      </dgm:t>
    </dgm:pt>
    <dgm:pt modelId="{49CD3176-FA6F-4ED6-B999-EF751F09F566}" type="sibTrans" cxnId="{EF72CA4E-3AD6-4B6D-A597-69ACDF4FEF73}">
      <dgm:prSet/>
      <dgm:spPr/>
      <dgm:t>
        <a:bodyPr/>
        <a:lstStyle/>
        <a:p>
          <a:endParaRPr lang="ru-RU"/>
        </a:p>
      </dgm:t>
    </dgm:pt>
    <dgm:pt modelId="{C4E3506C-E247-49CC-90EB-D069F42291CC}">
      <dgm:prSet/>
      <dgm:spPr/>
      <dgm:t>
        <a:bodyPr/>
        <a:lstStyle/>
        <a:p>
          <a:r>
            <a:rPr lang="ru-RU" b="1" i="0" dirty="0"/>
            <a:t>Развитие общения и взаимодействия</a:t>
          </a:r>
          <a:r>
            <a:rPr lang="ru-RU" b="0" i="0" dirty="0"/>
            <a:t> ребёнка с взрослыми и сверстниками.</a:t>
          </a:r>
          <a:endParaRPr lang="ru-RU" dirty="0">
            <a:solidFill>
              <a:srgbClr val="002060"/>
            </a:solidFill>
          </a:endParaRPr>
        </a:p>
      </dgm:t>
    </dgm:pt>
    <dgm:pt modelId="{EEEAE598-DF25-4EEB-87AD-D461C1F5B8D2}" type="parTrans" cxnId="{E36036A4-0FC4-416A-B820-584DF10BF5C1}">
      <dgm:prSet/>
      <dgm:spPr/>
      <dgm:t>
        <a:bodyPr/>
        <a:lstStyle/>
        <a:p>
          <a:endParaRPr lang="ru-RU"/>
        </a:p>
      </dgm:t>
    </dgm:pt>
    <dgm:pt modelId="{A660A830-B200-4622-BD7B-F866BF592D9B}" type="sibTrans" cxnId="{E36036A4-0FC4-416A-B820-584DF10BF5C1}">
      <dgm:prSet/>
      <dgm:spPr/>
      <dgm:t>
        <a:bodyPr/>
        <a:lstStyle/>
        <a:p>
          <a:endParaRPr lang="ru-RU"/>
        </a:p>
      </dgm:t>
    </dgm:pt>
    <dgm:pt modelId="{06BC3A04-94F1-4313-9E97-7B9A49E838D9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/>
            <a:t>Формирование основ безопасности</a:t>
          </a:r>
          <a:r>
            <a:rPr lang="ru-RU" b="0" i="0" dirty="0"/>
            <a:t> в быту, социуме, природе.</a:t>
          </a:r>
          <a:endParaRPr lang="ru-RU" dirty="0"/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6EAF8A4-C134-49D9-B4B7-409529A1F761}" type="parTrans" cxnId="{71AA64D7-FDD6-4F4B-B951-5C78A26C59D7}">
      <dgm:prSet/>
      <dgm:spPr/>
      <dgm:t>
        <a:bodyPr/>
        <a:lstStyle/>
        <a:p>
          <a:endParaRPr lang="ru-RU"/>
        </a:p>
      </dgm:t>
    </dgm:pt>
    <dgm:pt modelId="{B684CF2B-B906-4F9E-8D71-FE7DFAAC742D}" type="sibTrans" cxnId="{71AA64D7-FDD6-4F4B-B951-5C78A26C59D7}">
      <dgm:prSet/>
      <dgm:spPr/>
      <dgm:t>
        <a:bodyPr/>
        <a:lstStyle/>
        <a:p>
          <a:endParaRPr lang="ru-RU"/>
        </a:p>
      </dgm:t>
    </dgm:pt>
    <dgm:pt modelId="{9E8B8DCD-1246-47F2-A23F-78851888869B}">
      <dgm:prSet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Задачи социально-коммуникативного развития ФГОС ДО</a:t>
          </a:r>
        </a:p>
      </dgm:t>
    </dgm:pt>
    <dgm:pt modelId="{AE9ABBAF-3D4B-4B60-B688-33CC54871CB8}" type="parTrans" cxnId="{26D06E50-F50D-4861-AD4C-7B5A2DB6097E}">
      <dgm:prSet/>
      <dgm:spPr/>
      <dgm:t>
        <a:bodyPr/>
        <a:lstStyle/>
        <a:p>
          <a:endParaRPr lang="ru-RU"/>
        </a:p>
      </dgm:t>
    </dgm:pt>
    <dgm:pt modelId="{B54ECC52-BD8F-4280-8391-DAF3900E2DC9}" type="sibTrans" cxnId="{26D06E50-F50D-4861-AD4C-7B5A2DB6097E}">
      <dgm:prSet/>
      <dgm:spPr/>
      <dgm:t>
        <a:bodyPr/>
        <a:lstStyle/>
        <a:p>
          <a:endParaRPr lang="ru-RU"/>
        </a:p>
      </dgm:t>
    </dgm:pt>
    <dgm:pt modelId="{2B7DF75A-5A37-41CA-88E0-62C91C008881}" type="pres">
      <dgm:prSet presAssocID="{CE5C5485-DA39-42FF-B0D9-63EF3E660E6A}" presName="diagram" presStyleCnt="0">
        <dgm:presLayoutVars>
          <dgm:dir/>
          <dgm:resizeHandles val="exact"/>
        </dgm:presLayoutVars>
      </dgm:prSet>
      <dgm:spPr/>
    </dgm:pt>
    <dgm:pt modelId="{B8CBB6B2-FAB8-4022-9EF9-F85FFA89971E}" type="pres">
      <dgm:prSet presAssocID="{BF1186C2-FA65-4420-89A1-BD2FE9677999}" presName="node" presStyleLbl="node1" presStyleIdx="0" presStyleCnt="8">
        <dgm:presLayoutVars>
          <dgm:bulletEnabled val="1"/>
        </dgm:presLayoutVars>
      </dgm:prSet>
      <dgm:spPr/>
    </dgm:pt>
    <dgm:pt modelId="{61DFF350-1051-497E-9349-7BC52B0161EF}" type="pres">
      <dgm:prSet presAssocID="{547D0A82-B7DA-4A72-AD5D-F0999CFAA4C3}" presName="sibTrans" presStyleCnt="0"/>
      <dgm:spPr/>
    </dgm:pt>
    <dgm:pt modelId="{086E8D45-5A26-4A38-9E71-C5AD440E914D}" type="pres">
      <dgm:prSet presAssocID="{D4695F40-A8A0-4E83-9DC9-A0ECB1A8F916}" presName="node" presStyleLbl="node1" presStyleIdx="1" presStyleCnt="8">
        <dgm:presLayoutVars>
          <dgm:bulletEnabled val="1"/>
        </dgm:presLayoutVars>
      </dgm:prSet>
      <dgm:spPr/>
    </dgm:pt>
    <dgm:pt modelId="{DBB1134A-B74C-48D8-8F64-D03CCF0789C8}" type="pres">
      <dgm:prSet presAssocID="{E8CB8CE6-08BD-4A09-AB2B-6CCED193D857}" presName="sibTrans" presStyleCnt="0"/>
      <dgm:spPr/>
    </dgm:pt>
    <dgm:pt modelId="{214AD7BB-8741-4FE1-ABCA-76E8554D35EE}" type="pres">
      <dgm:prSet presAssocID="{1E0D7716-3053-4A3B-9B12-859AD90E791A}" presName="node" presStyleLbl="node1" presStyleIdx="2" presStyleCnt="8" custLinFactNeighborX="-56" custLinFactNeighborY="-579">
        <dgm:presLayoutVars>
          <dgm:bulletEnabled val="1"/>
        </dgm:presLayoutVars>
      </dgm:prSet>
      <dgm:spPr/>
    </dgm:pt>
    <dgm:pt modelId="{EECB13B5-B4BD-4C95-95FA-7C7C18AAF6EE}" type="pres">
      <dgm:prSet presAssocID="{F0E2CF52-4143-48AC-8CD7-E404998FDF2D}" presName="sibTrans" presStyleCnt="0"/>
      <dgm:spPr/>
    </dgm:pt>
    <dgm:pt modelId="{6D12B18A-E52A-4BD1-8BA0-371BE561C0A8}" type="pres">
      <dgm:prSet presAssocID="{F69C460B-0B45-489C-99D8-E46C91AA2608}" presName="node" presStyleLbl="node1" presStyleIdx="3" presStyleCnt="8">
        <dgm:presLayoutVars>
          <dgm:bulletEnabled val="1"/>
        </dgm:presLayoutVars>
      </dgm:prSet>
      <dgm:spPr/>
    </dgm:pt>
    <dgm:pt modelId="{900B00CB-7762-4C70-9932-D6AB0C21F02B}" type="pres">
      <dgm:prSet presAssocID="{49CD3176-FA6F-4ED6-B999-EF751F09F566}" presName="sibTrans" presStyleCnt="0"/>
      <dgm:spPr/>
    </dgm:pt>
    <dgm:pt modelId="{857F4D6D-51F5-43A0-B8B6-503C0706117C}" type="pres">
      <dgm:prSet presAssocID="{F980C69C-2412-4E03-A600-9BB819D8B442}" presName="node" presStyleLbl="node1" presStyleIdx="4" presStyleCnt="8" custLinFactNeighborX="58570" custLinFactNeighborY="99634">
        <dgm:presLayoutVars>
          <dgm:bulletEnabled val="1"/>
        </dgm:presLayoutVars>
      </dgm:prSet>
      <dgm:spPr/>
    </dgm:pt>
    <dgm:pt modelId="{F492FFCE-D89E-4187-8562-FAFCA4785BC9}" type="pres">
      <dgm:prSet presAssocID="{6C7C7F26-A214-4320-95B5-7E9BE0360714}" presName="sibTrans" presStyleCnt="0"/>
      <dgm:spPr/>
    </dgm:pt>
    <dgm:pt modelId="{C3B5B595-2042-4C6C-9B4E-B4FDED80EA16}" type="pres">
      <dgm:prSet presAssocID="{06BC3A04-94F1-4313-9E97-7B9A49E838D9}" presName="node" presStyleLbl="node1" presStyleIdx="5" presStyleCnt="8" custLinFactNeighborX="-2491" custLinFactNeighborY="-4224">
        <dgm:presLayoutVars>
          <dgm:bulletEnabled val="1"/>
        </dgm:presLayoutVars>
      </dgm:prSet>
      <dgm:spPr/>
    </dgm:pt>
    <dgm:pt modelId="{9811F6A7-2E52-400B-BA8F-BFCD1890AE54}" type="pres">
      <dgm:prSet presAssocID="{B684CF2B-B906-4F9E-8D71-FE7DFAAC742D}" presName="sibTrans" presStyleCnt="0"/>
      <dgm:spPr/>
    </dgm:pt>
    <dgm:pt modelId="{9570B922-7BFE-4442-B5EB-374A8DC5A10D}" type="pres">
      <dgm:prSet presAssocID="{C4E3506C-E247-49CC-90EB-D069F42291CC}" presName="node" presStyleLbl="node1" presStyleIdx="6" presStyleCnt="8" custLinFactNeighborX="-18868" custLinFactNeighborY="-8048">
        <dgm:presLayoutVars>
          <dgm:bulletEnabled val="1"/>
        </dgm:presLayoutVars>
      </dgm:prSet>
      <dgm:spPr/>
    </dgm:pt>
    <dgm:pt modelId="{D4D3BD1A-AFE4-4D36-9C12-F47AD6BAC5E4}" type="pres">
      <dgm:prSet presAssocID="{A660A830-B200-4622-BD7B-F866BF592D9B}" presName="sibTrans" presStyleCnt="0"/>
      <dgm:spPr/>
    </dgm:pt>
    <dgm:pt modelId="{B5DC1D61-8144-49EF-B493-F49B691F3646}" type="pres">
      <dgm:prSet presAssocID="{9E8B8DCD-1246-47F2-A23F-78851888869B}" presName="node" presStyleLbl="node1" presStyleIdx="7" presStyleCnt="8" custLinFactY="-18413" custLinFactNeighborX="-57025" custLinFactNeighborY="-100000">
        <dgm:presLayoutVars>
          <dgm:bulletEnabled val="1"/>
        </dgm:presLayoutVars>
      </dgm:prSet>
      <dgm:spPr/>
    </dgm:pt>
  </dgm:ptLst>
  <dgm:cxnLst>
    <dgm:cxn modelId="{C0C56D03-DD0B-4BF7-B8B6-46A28580A2DD}" type="presOf" srcId="{D4695F40-A8A0-4E83-9DC9-A0ECB1A8F916}" destId="{086E8D45-5A26-4A38-9E71-C5AD440E914D}" srcOrd="0" destOrd="0" presId="urn:microsoft.com/office/officeart/2005/8/layout/default"/>
    <dgm:cxn modelId="{E91E1D0A-4699-4D44-8ABF-105770968341}" srcId="{CE5C5485-DA39-42FF-B0D9-63EF3E660E6A}" destId="{1E0D7716-3053-4A3B-9B12-859AD90E791A}" srcOrd="2" destOrd="0" parTransId="{E264A4D7-784F-4663-9AA7-20C38B0525A9}" sibTransId="{F0E2CF52-4143-48AC-8CD7-E404998FDF2D}"/>
    <dgm:cxn modelId="{1A4CC62E-55DE-495B-822F-1B444058EDD4}" type="presOf" srcId="{F980C69C-2412-4E03-A600-9BB819D8B442}" destId="{857F4D6D-51F5-43A0-B8B6-503C0706117C}" srcOrd="0" destOrd="0" presId="urn:microsoft.com/office/officeart/2005/8/layout/default"/>
    <dgm:cxn modelId="{29F38534-DA49-4D25-9B62-D93A4A547873}" srcId="{CE5C5485-DA39-42FF-B0D9-63EF3E660E6A}" destId="{BF1186C2-FA65-4420-89A1-BD2FE9677999}" srcOrd="0" destOrd="0" parTransId="{EAB1C699-8AA9-4584-902B-EA514818E5C7}" sibTransId="{547D0A82-B7DA-4A72-AD5D-F0999CFAA4C3}"/>
    <dgm:cxn modelId="{5287C436-EF91-4A47-A802-8FB7C8C50F4C}" srcId="{CE5C5485-DA39-42FF-B0D9-63EF3E660E6A}" destId="{F980C69C-2412-4E03-A600-9BB819D8B442}" srcOrd="4" destOrd="0" parTransId="{41E033B7-CB2B-455A-9850-35756D215D1F}" sibTransId="{6C7C7F26-A214-4320-95B5-7E9BE0360714}"/>
    <dgm:cxn modelId="{861D5A3D-BE64-4E25-9AD7-AA4BD13C312F}" type="presOf" srcId="{BF1186C2-FA65-4420-89A1-BD2FE9677999}" destId="{B8CBB6B2-FAB8-4022-9EF9-F85FFA89971E}" srcOrd="0" destOrd="0" presId="urn:microsoft.com/office/officeart/2005/8/layout/default"/>
    <dgm:cxn modelId="{F7AF3143-5EB6-4EA8-A3C1-41DFD7F8C122}" type="presOf" srcId="{F69C460B-0B45-489C-99D8-E46C91AA2608}" destId="{6D12B18A-E52A-4BD1-8BA0-371BE561C0A8}" srcOrd="0" destOrd="0" presId="urn:microsoft.com/office/officeart/2005/8/layout/default"/>
    <dgm:cxn modelId="{4BDB0B49-CEE9-4BD7-BFA5-705036C78646}" type="presOf" srcId="{C4E3506C-E247-49CC-90EB-D069F42291CC}" destId="{9570B922-7BFE-4442-B5EB-374A8DC5A10D}" srcOrd="0" destOrd="0" presId="urn:microsoft.com/office/officeart/2005/8/layout/default"/>
    <dgm:cxn modelId="{EF72CA4E-3AD6-4B6D-A597-69ACDF4FEF73}" srcId="{CE5C5485-DA39-42FF-B0D9-63EF3E660E6A}" destId="{F69C460B-0B45-489C-99D8-E46C91AA2608}" srcOrd="3" destOrd="0" parTransId="{FCF6C7E8-18FB-420C-94A6-FEE2F391DC4C}" sibTransId="{49CD3176-FA6F-4ED6-B999-EF751F09F566}"/>
    <dgm:cxn modelId="{26D06E50-F50D-4861-AD4C-7B5A2DB6097E}" srcId="{CE5C5485-DA39-42FF-B0D9-63EF3E660E6A}" destId="{9E8B8DCD-1246-47F2-A23F-78851888869B}" srcOrd="7" destOrd="0" parTransId="{AE9ABBAF-3D4B-4B60-B688-33CC54871CB8}" sibTransId="{B54ECC52-BD8F-4280-8391-DAF3900E2DC9}"/>
    <dgm:cxn modelId="{E36036A4-0FC4-416A-B820-584DF10BF5C1}" srcId="{CE5C5485-DA39-42FF-B0D9-63EF3E660E6A}" destId="{C4E3506C-E247-49CC-90EB-D069F42291CC}" srcOrd="6" destOrd="0" parTransId="{EEEAE598-DF25-4EEB-87AD-D461C1F5B8D2}" sibTransId="{A660A830-B200-4622-BD7B-F866BF592D9B}"/>
    <dgm:cxn modelId="{F3A9BBBD-2500-47AF-BDDF-4D96D1B99556}" srcId="{CE5C5485-DA39-42FF-B0D9-63EF3E660E6A}" destId="{D4695F40-A8A0-4E83-9DC9-A0ECB1A8F916}" srcOrd="1" destOrd="0" parTransId="{6C3F5889-8953-4219-B9A5-1ECCA712147B}" sibTransId="{E8CB8CE6-08BD-4A09-AB2B-6CCED193D857}"/>
    <dgm:cxn modelId="{980DB7C9-C0BF-4B8F-A4E2-74EAC2518BA6}" type="presOf" srcId="{06BC3A04-94F1-4313-9E97-7B9A49E838D9}" destId="{C3B5B595-2042-4C6C-9B4E-B4FDED80EA16}" srcOrd="0" destOrd="0" presId="urn:microsoft.com/office/officeart/2005/8/layout/default"/>
    <dgm:cxn modelId="{71AA64D7-FDD6-4F4B-B951-5C78A26C59D7}" srcId="{CE5C5485-DA39-42FF-B0D9-63EF3E660E6A}" destId="{06BC3A04-94F1-4313-9E97-7B9A49E838D9}" srcOrd="5" destOrd="0" parTransId="{B6EAF8A4-C134-49D9-B4B7-409529A1F761}" sibTransId="{B684CF2B-B906-4F9E-8D71-FE7DFAAC742D}"/>
    <dgm:cxn modelId="{FEC84DDD-1AE7-4F78-9DB8-03020E6048CB}" type="presOf" srcId="{1E0D7716-3053-4A3B-9B12-859AD90E791A}" destId="{214AD7BB-8741-4FE1-ABCA-76E8554D35EE}" srcOrd="0" destOrd="0" presId="urn:microsoft.com/office/officeart/2005/8/layout/default"/>
    <dgm:cxn modelId="{C232D0DF-0DE2-4FB9-A379-E6B7D91E3F59}" type="presOf" srcId="{9E8B8DCD-1246-47F2-A23F-78851888869B}" destId="{B5DC1D61-8144-49EF-B493-F49B691F3646}" srcOrd="0" destOrd="0" presId="urn:microsoft.com/office/officeart/2005/8/layout/default"/>
    <dgm:cxn modelId="{04DAFBF0-E8D2-4B1F-973D-9C7F84BA3094}" type="presOf" srcId="{CE5C5485-DA39-42FF-B0D9-63EF3E660E6A}" destId="{2B7DF75A-5A37-41CA-88E0-62C91C008881}" srcOrd="0" destOrd="0" presId="urn:microsoft.com/office/officeart/2005/8/layout/default"/>
    <dgm:cxn modelId="{3162EEC0-21E4-4B6F-AE82-F43533394F46}" type="presParOf" srcId="{2B7DF75A-5A37-41CA-88E0-62C91C008881}" destId="{B8CBB6B2-FAB8-4022-9EF9-F85FFA89971E}" srcOrd="0" destOrd="0" presId="urn:microsoft.com/office/officeart/2005/8/layout/default"/>
    <dgm:cxn modelId="{FA4C5A26-131D-4681-B1D4-44E50FB1589F}" type="presParOf" srcId="{2B7DF75A-5A37-41CA-88E0-62C91C008881}" destId="{61DFF350-1051-497E-9349-7BC52B0161EF}" srcOrd="1" destOrd="0" presId="urn:microsoft.com/office/officeart/2005/8/layout/default"/>
    <dgm:cxn modelId="{5D2225DF-083F-40E3-8349-7431841293CD}" type="presParOf" srcId="{2B7DF75A-5A37-41CA-88E0-62C91C008881}" destId="{086E8D45-5A26-4A38-9E71-C5AD440E914D}" srcOrd="2" destOrd="0" presId="urn:microsoft.com/office/officeart/2005/8/layout/default"/>
    <dgm:cxn modelId="{4E8FF2BE-4949-4AB7-9656-85476F683230}" type="presParOf" srcId="{2B7DF75A-5A37-41CA-88E0-62C91C008881}" destId="{DBB1134A-B74C-48D8-8F64-D03CCF0789C8}" srcOrd="3" destOrd="0" presId="urn:microsoft.com/office/officeart/2005/8/layout/default"/>
    <dgm:cxn modelId="{DE831661-B7BD-4C09-9B31-87CB677D6334}" type="presParOf" srcId="{2B7DF75A-5A37-41CA-88E0-62C91C008881}" destId="{214AD7BB-8741-4FE1-ABCA-76E8554D35EE}" srcOrd="4" destOrd="0" presId="urn:microsoft.com/office/officeart/2005/8/layout/default"/>
    <dgm:cxn modelId="{4544DC6E-2FF2-4880-86BB-998D5D3780B4}" type="presParOf" srcId="{2B7DF75A-5A37-41CA-88E0-62C91C008881}" destId="{EECB13B5-B4BD-4C95-95FA-7C7C18AAF6EE}" srcOrd="5" destOrd="0" presId="urn:microsoft.com/office/officeart/2005/8/layout/default"/>
    <dgm:cxn modelId="{39A3D4FC-B484-4DC2-BA57-63E27B101E6D}" type="presParOf" srcId="{2B7DF75A-5A37-41CA-88E0-62C91C008881}" destId="{6D12B18A-E52A-4BD1-8BA0-371BE561C0A8}" srcOrd="6" destOrd="0" presId="urn:microsoft.com/office/officeart/2005/8/layout/default"/>
    <dgm:cxn modelId="{3AF78F69-DC95-4567-A34A-8E745E7C23AF}" type="presParOf" srcId="{2B7DF75A-5A37-41CA-88E0-62C91C008881}" destId="{900B00CB-7762-4C70-9932-D6AB0C21F02B}" srcOrd="7" destOrd="0" presId="urn:microsoft.com/office/officeart/2005/8/layout/default"/>
    <dgm:cxn modelId="{00BEA124-8B54-4C8C-B337-6F8D08AFF294}" type="presParOf" srcId="{2B7DF75A-5A37-41CA-88E0-62C91C008881}" destId="{857F4D6D-51F5-43A0-B8B6-503C0706117C}" srcOrd="8" destOrd="0" presId="urn:microsoft.com/office/officeart/2005/8/layout/default"/>
    <dgm:cxn modelId="{336A137C-F10C-400B-9C7A-F2AF4AE44B0A}" type="presParOf" srcId="{2B7DF75A-5A37-41CA-88E0-62C91C008881}" destId="{F492FFCE-D89E-4187-8562-FAFCA4785BC9}" srcOrd="9" destOrd="0" presId="urn:microsoft.com/office/officeart/2005/8/layout/default"/>
    <dgm:cxn modelId="{A35ECA0B-F450-4BC3-B566-B7FA56ACA2F3}" type="presParOf" srcId="{2B7DF75A-5A37-41CA-88E0-62C91C008881}" destId="{C3B5B595-2042-4C6C-9B4E-B4FDED80EA16}" srcOrd="10" destOrd="0" presId="urn:microsoft.com/office/officeart/2005/8/layout/default"/>
    <dgm:cxn modelId="{CF1512D3-0C41-4C67-94FF-68451251120B}" type="presParOf" srcId="{2B7DF75A-5A37-41CA-88E0-62C91C008881}" destId="{9811F6A7-2E52-400B-BA8F-BFCD1890AE54}" srcOrd="11" destOrd="0" presId="urn:microsoft.com/office/officeart/2005/8/layout/default"/>
    <dgm:cxn modelId="{4C7630DD-4C00-4B5E-B808-D8BABD8B84B6}" type="presParOf" srcId="{2B7DF75A-5A37-41CA-88E0-62C91C008881}" destId="{9570B922-7BFE-4442-B5EB-374A8DC5A10D}" srcOrd="12" destOrd="0" presId="urn:microsoft.com/office/officeart/2005/8/layout/default"/>
    <dgm:cxn modelId="{16307C18-F2F5-4F38-8197-91812C7C6846}" type="presParOf" srcId="{2B7DF75A-5A37-41CA-88E0-62C91C008881}" destId="{D4D3BD1A-AFE4-4D36-9C12-F47AD6BAC5E4}" srcOrd="13" destOrd="0" presId="urn:microsoft.com/office/officeart/2005/8/layout/default"/>
    <dgm:cxn modelId="{92668F15-51C6-4AB0-B6BB-849E53C641B6}" type="presParOf" srcId="{2B7DF75A-5A37-41CA-88E0-62C91C008881}" destId="{B5DC1D61-8144-49EF-B493-F49B691F36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BFEF6-9493-4724-8064-3226B6B162E0}">
      <dsp:nvSpPr>
        <dsp:cNvPr id="0" name=""/>
        <dsp:cNvSpPr/>
      </dsp:nvSpPr>
      <dsp:spPr>
        <a:xfrm>
          <a:off x="1126692" y="584197"/>
          <a:ext cx="4850763" cy="4850763"/>
        </a:xfrm>
        <a:prstGeom prst="blockArc">
          <a:avLst>
            <a:gd name="adj1" fmla="val 12312350"/>
            <a:gd name="adj2" fmla="val 17239502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4FB9B-BE6C-46BA-ACFF-329A333D9E84}">
      <dsp:nvSpPr>
        <dsp:cNvPr id="0" name=""/>
        <dsp:cNvSpPr/>
      </dsp:nvSpPr>
      <dsp:spPr>
        <a:xfrm>
          <a:off x="1107705" y="623588"/>
          <a:ext cx="4850763" cy="4850763"/>
        </a:xfrm>
        <a:prstGeom prst="blockArc">
          <a:avLst>
            <a:gd name="adj1" fmla="val 8764252"/>
            <a:gd name="adj2" fmla="val 12375765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514CE-D716-406C-AB9C-2588E6095EC7}">
      <dsp:nvSpPr>
        <dsp:cNvPr id="0" name=""/>
        <dsp:cNvSpPr/>
      </dsp:nvSpPr>
      <dsp:spPr>
        <a:xfrm>
          <a:off x="1123191" y="646904"/>
          <a:ext cx="4850763" cy="4850763"/>
        </a:xfrm>
        <a:prstGeom prst="blockArc">
          <a:avLst>
            <a:gd name="adj1" fmla="val 4235759"/>
            <a:gd name="adj2" fmla="val 8804843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902FF-CBFC-4990-B36A-EBB165756C84}">
      <dsp:nvSpPr>
        <dsp:cNvPr id="0" name=""/>
        <dsp:cNvSpPr/>
      </dsp:nvSpPr>
      <dsp:spPr>
        <a:xfrm>
          <a:off x="2808644" y="688881"/>
          <a:ext cx="4850763" cy="4850763"/>
        </a:xfrm>
        <a:prstGeom prst="blockArc">
          <a:avLst>
            <a:gd name="adj1" fmla="val 1922863"/>
            <a:gd name="adj2" fmla="val 6735445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53911-2E11-404E-AE06-796248616A0D}">
      <dsp:nvSpPr>
        <dsp:cNvPr id="0" name=""/>
        <dsp:cNvSpPr/>
      </dsp:nvSpPr>
      <dsp:spPr>
        <a:xfrm>
          <a:off x="2692699" y="896580"/>
          <a:ext cx="4850763" cy="4850763"/>
        </a:xfrm>
        <a:prstGeom prst="blockArc">
          <a:avLst>
            <a:gd name="adj1" fmla="val 19346492"/>
            <a:gd name="adj2" fmla="val 1577762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13FA-441E-4D7A-8BDD-9C3CE2C249F1}">
      <dsp:nvSpPr>
        <dsp:cNvPr id="0" name=""/>
        <dsp:cNvSpPr/>
      </dsp:nvSpPr>
      <dsp:spPr>
        <a:xfrm>
          <a:off x="2496415" y="596914"/>
          <a:ext cx="4850763" cy="4850763"/>
        </a:xfrm>
        <a:prstGeom prst="blockArc">
          <a:avLst>
            <a:gd name="adj1" fmla="val 15224333"/>
            <a:gd name="adj2" fmla="val 19866484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AD84D-A47D-42C2-9BC7-B462E069836B}">
      <dsp:nvSpPr>
        <dsp:cNvPr id="0" name=""/>
        <dsp:cNvSpPr/>
      </dsp:nvSpPr>
      <dsp:spPr>
        <a:xfrm>
          <a:off x="3053663" y="2280089"/>
          <a:ext cx="2408685" cy="1674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ребенок</a:t>
          </a:r>
        </a:p>
      </dsp:txBody>
      <dsp:txXfrm>
        <a:off x="3406407" y="2525252"/>
        <a:ext cx="1703197" cy="1183752"/>
      </dsp:txXfrm>
    </dsp:sp>
    <dsp:sp modelId="{9C3DB0F1-4893-45FE-94A5-E8A551A2D542}">
      <dsp:nvSpPr>
        <dsp:cNvPr id="0" name=""/>
        <dsp:cNvSpPr/>
      </dsp:nvSpPr>
      <dsp:spPr>
        <a:xfrm>
          <a:off x="2890583" y="-219827"/>
          <a:ext cx="2734846" cy="19328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/>
            <a:t>Бóльшая</a:t>
          </a:r>
          <a:r>
            <a:rPr lang="ru-RU" sz="1200" b="1" kern="1200" dirty="0"/>
            <a:t> открытость мира и доступность его познания для ребенка, больше источников    информации </a:t>
          </a:r>
          <a:r>
            <a:rPr lang="ru-RU" sz="1200" kern="1200" dirty="0"/>
            <a:t>(телевидение, интернет, большое количество игр и игрушек</a:t>
          </a:r>
          <a:r>
            <a:rPr lang="ru-RU" sz="1100" kern="1200" dirty="0"/>
            <a:t>)</a:t>
          </a:r>
        </a:p>
      </dsp:txBody>
      <dsp:txXfrm>
        <a:off x="3291092" y="63226"/>
        <a:ext cx="1933828" cy="1366699"/>
      </dsp:txXfrm>
    </dsp:sp>
    <dsp:sp modelId="{8829DD14-61EC-4A3D-8F26-05CCCD4E2873}">
      <dsp:nvSpPr>
        <dsp:cNvPr id="0" name=""/>
        <dsp:cNvSpPr/>
      </dsp:nvSpPr>
      <dsp:spPr>
        <a:xfrm>
          <a:off x="5666499" y="871283"/>
          <a:ext cx="2661590" cy="2011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/>
              </a:solidFill>
            </a:rPr>
            <a:t>Культурная неустойчивость окружающего мира</a:t>
          </a:r>
          <a:r>
            <a:rPr lang="ru-RU" sz="1200" b="1" u="none" kern="1200" dirty="0"/>
            <a:t>, смешение культур в совокупности  с </a:t>
          </a:r>
          <a:r>
            <a:rPr lang="ru-RU" sz="1200" b="1" u="none" kern="1200" dirty="0" err="1"/>
            <a:t>многоязычностью</a:t>
          </a:r>
          <a:endParaRPr lang="ru-RU" sz="1200" u="none" kern="1200" dirty="0"/>
        </a:p>
      </dsp:txBody>
      <dsp:txXfrm>
        <a:off x="6056280" y="1165833"/>
        <a:ext cx="1882028" cy="1422215"/>
      </dsp:txXfrm>
    </dsp:sp>
    <dsp:sp modelId="{072DD2EA-6385-415A-8DC5-F6A0A21910BA}">
      <dsp:nvSpPr>
        <dsp:cNvPr id="0" name=""/>
        <dsp:cNvSpPr/>
      </dsp:nvSpPr>
      <dsp:spPr>
        <a:xfrm>
          <a:off x="5962414" y="3311226"/>
          <a:ext cx="2561818" cy="2121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/>
            <a:t>Нарушение устоявшейся традиционной схемы передачи знаний и опыта от взрослых детям</a:t>
          </a:r>
        </a:p>
      </dsp:txBody>
      <dsp:txXfrm>
        <a:off x="6337584" y="3621960"/>
        <a:ext cx="1811478" cy="1500356"/>
      </dsp:txXfrm>
    </dsp:sp>
    <dsp:sp modelId="{CD87B8F8-C4CE-4448-94CD-E5B838D0CDAE}">
      <dsp:nvSpPr>
        <dsp:cNvPr id="0" name=""/>
        <dsp:cNvSpPr/>
      </dsp:nvSpPr>
      <dsp:spPr>
        <a:xfrm>
          <a:off x="2890582" y="4311350"/>
          <a:ext cx="2891105" cy="19936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/>
            <a:t>Сложность окружающей среды с технологической точки зрения </a:t>
          </a:r>
        </a:p>
      </dsp:txBody>
      <dsp:txXfrm>
        <a:off x="3313975" y="4603318"/>
        <a:ext cx="2044319" cy="1409743"/>
      </dsp:txXfrm>
    </dsp:sp>
    <dsp:sp modelId="{461E032E-4FCA-4F69-B10F-FDF9F911B610}">
      <dsp:nvSpPr>
        <dsp:cNvPr id="0" name=""/>
        <dsp:cNvSpPr/>
      </dsp:nvSpPr>
      <dsp:spPr>
        <a:xfrm>
          <a:off x="288315" y="3454102"/>
          <a:ext cx="2555711" cy="183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 err="1"/>
            <a:t>разностность</a:t>
          </a:r>
          <a:r>
            <a:rPr lang="ru-RU" sz="1200" b="0" u="none" kern="1200" dirty="0"/>
            <a:t> и иногда противоречивость предлагаемых разными     культурами образцов поведения и образцов отношения к окружающему миру </a:t>
          </a:r>
        </a:p>
      </dsp:txBody>
      <dsp:txXfrm>
        <a:off x="662590" y="3722987"/>
        <a:ext cx="1807161" cy="1298294"/>
      </dsp:txXfrm>
    </dsp:sp>
    <dsp:sp modelId="{6A8B3C13-C17F-45E0-8E11-527BA7F312A2}">
      <dsp:nvSpPr>
        <dsp:cNvPr id="0" name=""/>
        <dsp:cNvSpPr/>
      </dsp:nvSpPr>
      <dsp:spPr>
        <a:xfrm>
          <a:off x="199476" y="1025210"/>
          <a:ext cx="2415519" cy="1949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агрессивность доступной для ребенка информации</a:t>
          </a:r>
          <a:endParaRPr lang="ru-RU" sz="1200" kern="1200" dirty="0"/>
        </a:p>
      </dsp:txBody>
      <dsp:txXfrm>
        <a:off x="553221" y="1310727"/>
        <a:ext cx="1708029" cy="137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BB6B2-FAB8-4022-9EF9-F85FFA89971E}">
      <dsp:nvSpPr>
        <dsp:cNvPr id="0" name=""/>
        <dsp:cNvSpPr/>
      </dsp:nvSpPr>
      <dsp:spPr>
        <a:xfrm>
          <a:off x="6807" y="4063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/>
            <a:t>Усвоение норм и ценностей</a:t>
          </a:r>
          <a:r>
            <a:rPr lang="ru-RU" sz="1300" b="0" i="0" kern="1200" dirty="0"/>
            <a:t>, принятых в обществе, включая моральные и нравственные ценности. 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6807" y="4063"/>
        <a:ext cx="2718548" cy="1631128"/>
      </dsp:txXfrm>
    </dsp:sp>
    <dsp:sp modelId="{086E8D45-5A26-4A38-9E71-C5AD440E914D}">
      <dsp:nvSpPr>
        <dsp:cNvPr id="0" name=""/>
        <dsp:cNvSpPr/>
      </dsp:nvSpPr>
      <dsp:spPr>
        <a:xfrm>
          <a:off x="2997209" y="4063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/>
            <a:t>Становление самостоятельности</a:t>
          </a:r>
          <a:r>
            <a:rPr lang="ru-RU" sz="1300" b="0" i="0" kern="1200" dirty="0"/>
            <a:t>, целенаправленности и саморегуляции собственных действий. 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2997209" y="4063"/>
        <a:ext cx="2718548" cy="1631128"/>
      </dsp:txXfrm>
    </dsp:sp>
    <dsp:sp modelId="{214AD7BB-8741-4FE1-ABCA-76E8554D35EE}">
      <dsp:nvSpPr>
        <dsp:cNvPr id="0" name=""/>
        <dsp:cNvSpPr/>
      </dsp:nvSpPr>
      <dsp:spPr>
        <a:xfrm>
          <a:off x="5986090" y="0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/>
            <a:t>Формирование уважительного отношения</a:t>
          </a:r>
          <a:r>
            <a:rPr lang="ru-RU" sz="1300" b="0" i="0" kern="1200" dirty="0"/>
            <a:t> и чувства принадлежности к своей семье, малой родине и Отечеству, представлений о социокультурных ценностях народа, об отечественных традициях и праздниках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5986090" y="0"/>
        <a:ext cx="2718548" cy="1631128"/>
      </dsp:txXfrm>
    </dsp:sp>
    <dsp:sp modelId="{6D12B18A-E52A-4BD1-8BA0-371BE561C0A8}">
      <dsp:nvSpPr>
        <dsp:cNvPr id="0" name=""/>
        <dsp:cNvSpPr/>
      </dsp:nvSpPr>
      <dsp:spPr>
        <a:xfrm>
          <a:off x="6807" y="1907047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kern="1200" dirty="0"/>
            <a:t>Развитие социального и эмоционального интеллекта</a:t>
          </a:r>
          <a:r>
            <a:rPr lang="ru-RU" sz="1300" b="0" i="0" kern="1200" dirty="0"/>
            <a:t>, эмоциональной отзывчивости, сопереживания</a:t>
          </a:r>
          <a:endParaRPr lang="ru-RU" sz="13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6807" y="1907047"/>
        <a:ext cx="2718548" cy="1631128"/>
      </dsp:txXfrm>
    </dsp:sp>
    <dsp:sp modelId="{857F4D6D-51F5-43A0-B8B6-503C0706117C}">
      <dsp:nvSpPr>
        <dsp:cNvPr id="0" name=""/>
        <dsp:cNvSpPr/>
      </dsp:nvSpPr>
      <dsp:spPr>
        <a:xfrm>
          <a:off x="4589463" y="3532206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/>
            <a:t>Формирование готовности к совместной деятельности</a:t>
          </a:r>
          <a:r>
            <a:rPr lang="ru-RU" sz="1300" b="0" i="0" kern="1200" dirty="0"/>
            <a:t> со сверстниками. 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4589463" y="3532206"/>
        <a:ext cx="2718548" cy="1631128"/>
      </dsp:txXfrm>
    </dsp:sp>
    <dsp:sp modelId="{C3B5B595-2042-4C6C-9B4E-B4FDED80EA16}">
      <dsp:nvSpPr>
        <dsp:cNvPr id="0" name=""/>
        <dsp:cNvSpPr/>
      </dsp:nvSpPr>
      <dsp:spPr>
        <a:xfrm>
          <a:off x="5919893" y="1838148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kern="1200" dirty="0"/>
            <a:t>Формирование основ безопасности</a:t>
          </a:r>
          <a:r>
            <a:rPr lang="ru-RU" sz="1300" b="0" i="0" kern="1200" dirty="0"/>
            <a:t> в быту, социуме, природе.</a:t>
          </a:r>
          <a:endParaRPr lang="ru-RU" sz="13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5919893" y="1838148"/>
        <a:ext cx="2718548" cy="1631128"/>
      </dsp:txXfrm>
    </dsp:sp>
    <dsp:sp modelId="{9570B922-7BFE-4442-B5EB-374A8DC5A10D}">
      <dsp:nvSpPr>
        <dsp:cNvPr id="0" name=""/>
        <dsp:cNvSpPr/>
      </dsp:nvSpPr>
      <dsp:spPr>
        <a:xfrm>
          <a:off x="989072" y="3678757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/>
            <a:t>Развитие общения и взаимодействия</a:t>
          </a:r>
          <a:r>
            <a:rPr lang="ru-RU" sz="1300" b="0" i="0" kern="1200" dirty="0"/>
            <a:t> ребёнка с взрослыми и сверстниками.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989072" y="3678757"/>
        <a:ext cx="2718548" cy="1631128"/>
      </dsp:txXfrm>
    </dsp:sp>
    <dsp:sp modelId="{B5DC1D61-8144-49EF-B493-F49B691F3646}">
      <dsp:nvSpPr>
        <dsp:cNvPr id="0" name=""/>
        <dsp:cNvSpPr/>
      </dsp:nvSpPr>
      <dsp:spPr>
        <a:xfrm>
          <a:off x="2942159" y="1878562"/>
          <a:ext cx="2718548" cy="163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</a:rPr>
            <a:t>Задачи социально-коммуникативного развития ФГОС ДО</a:t>
          </a:r>
        </a:p>
      </dsp:txBody>
      <dsp:txXfrm>
        <a:off x="2942159" y="1878562"/>
        <a:ext cx="2718548" cy="1631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8FBA2D-FBBA-4441-9706-EFF934FADDB7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EF0B41-1A12-4F45-B44F-6017FCEAB5A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50303DF-65D5-4D23-8DF0-588D90BF13B2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7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C716E5F8-3711-43CC-A162-2583A5720549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16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7DB175AF-702F-45E8-8B9F-E01F7C09835F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17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71D8B3DA-3AD3-485B-90E7-52FB672939C7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18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3A5C744D-5C0C-40D5-A4B9-40F04A5C4542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19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B3BF496-4BFC-44FE-B2BC-E89ABFF42953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20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189CC05B-1B4B-4760-AC05-63569DAD1FC9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21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EC2BED4-F7F4-4341-A3A3-6AF8F1D4E0C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22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AA00A14C-3BF8-494F-A1D1-02278A5915AE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8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BDB0A5AD-F586-497C-9278-02E54DC4797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C2E8F58C-4551-4DC1-8EA5-8B3F4D38E828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10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69157B70-7883-4F93-9157-D5DE16BCD3EF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11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A83C01AD-1AF4-4F81-929A-4E8DB2162505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12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337F624C-905B-4996-9E4B-0EFB7115DE3D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13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EA1357D-8B07-4859-9AD0-4B030E74588D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14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pPr defTabSz="801688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SzPct val="10000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1881003A-15A9-486B-BD7E-4274767EB41D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pPr algn="r" defTabSz="393700" hangingPunct="0">
                <a:lnSpc>
                  <a:spcPct val="95000"/>
                </a:lnSpc>
                <a:buSzPct val="100000"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71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</p:spPr>
      </p:sp>
      <p:sp>
        <p:nvSpPr>
          <p:cNvPr id="471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560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52704C-66C3-4108-8C0C-0B839C7D818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CD9BC8E9-3CE5-4E21-83FD-E1E9F5588466}" type="datetimeFigureOut">
              <a:rPr lang="ru-RU"/>
              <a:pPr/>
              <a:t>21.03.2025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80B17-7A9D-4730-96EA-5D2673F24D27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BA5C5-DBA9-4F8E-B7D8-71BED132D9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1B8D92-8119-4A45-9240-EC8019F03388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04CF8-53B3-4EC9-A1CD-CA6CBFF228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9E2DC-599D-443B-A8AF-ED1A1BDDF1B1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E249-8F85-4C27-A155-59ABD55B0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1057D-058B-4A9F-AA1E-0D99A1B363FF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8E52E-9449-461A-8009-DABC39F59E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234A91-651C-4F3F-97C9-D22BE5A6FAD1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1EC3E-1A6E-48E8-91CD-048DBB0904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16E2CB-6113-4477-B431-6C4B444BEE52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D45B7-B1F7-431F-B15B-F4C4F0FEC7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60A10B-E655-4FE9-A207-E47FD6BDCC9D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9D25E-3EC1-43BE-B95C-45D4C30172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1869F4-9F1D-4EC7-824B-D966B83C37D0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311C5-936D-435B-809C-0CD0941E7F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7D4BCC-5D5B-474D-82CB-D095926E9A97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F46E5-FFF7-4BBB-B23F-8FFB3F78AA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0B143-8B4B-416C-BC76-926C53488BA5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DB28E-26C0-4829-80E7-BFB0AF42F0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BFEB8-936B-49E4-9A21-8012B5DA9CB7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E270A-0B68-421D-B080-0B804A61FD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54A25C3-86D5-4C97-91C7-EB54FB422C66}" type="datetimeFigureOut">
              <a:rPr lang="ru-RU"/>
              <a:pPr/>
              <a:t>21.03.2025</a:t>
            </a:fld>
            <a:endParaRPr lang="ru-RU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BF47DD4-B571-4848-85B8-A15450F43FF5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48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B77DB7-7190-4F90-8DD4-C4E55E086631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EBBEAA-9AA4-4C0C-AE4F-6A020B869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8483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3000" b="1" dirty="0">
                <a:latin typeface="Arial" charset="0"/>
              </a:rPr>
              <a:t>Социально- коммуникативное развитие через проектную деятельность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000" b="1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4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4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400" dirty="0">
              <a:latin typeface="Arial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 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Подготовила :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 воспитатель  высшей категории 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МДОАУ «Надежда» </a:t>
            </a:r>
            <a:r>
              <a:rPr lang="ru-RU" sz="2400" dirty="0" err="1">
                <a:latin typeface="Arial" charset="0"/>
              </a:rPr>
              <a:t>Кин</a:t>
            </a:r>
            <a:r>
              <a:rPr lang="ru-RU" sz="2400" dirty="0">
                <a:latin typeface="Arial" charset="0"/>
              </a:rPr>
              <a:t> В.А.</a:t>
            </a:r>
          </a:p>
          <a:p>
            <a:pPr algn="r">
              <a:lnSpc>
                <a:spcPct val="80000"/>
              </a:lnSpc>
              <a:buFontTx/>
              <a:buNone/>
            </a:pPr>
            <a:endParaRPr lang="ru-RU" sz="2400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400" dirty="0">
                <a:latin typeface="Arial" charset="0"/>
              </a:rPr>
              <a:t>Орск 2025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92100"/>
            <a:ext cx="8232775" cy="1387475"/>
          </a:xfrm>
          <a:ln/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9900FF"/>
                </a:solidFill>
              </a:rPr>
              <a:t>Задачи: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273175"/>
            <a:ext cx="7900988" cy="4116388"/>
          </a:xfrm>
          <a:ln/>
        </p:spPr>
        <p:txBody>
          <a:bodyPr lIns="0" tIns="25471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Познакомить детей с некоторыми компонентами пищевых продуктов :белки, жиры, углеводы, минералы, витамины.</a:t>
            </a:r>
          </a:p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Развивать любознательность, познавательную активность, стремелние к исследованию и экприминтированию, умение вести наблюдение, сравнивать, анализировать, делать выводы, инициативу и самостоятельность.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92100"/>
            <a:ext cx="8232775" cy="857250"/>
          </a:xfrm>
          <a:ln/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9900FF"/>
                </a:solidFill>
              </a:rPr>
              <a:t>Формы реализации: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4050" y="815975"/>
            <a:ext cx="8001000" cy="6105525"/>
          </a:xfrm>
          <a:ln/>
        </p:spPr>
        <p:txBody>
          <a:bodyPr lIns="0" tIns="25471" rIns="0" bIns="0"/>
          <a:lstStyle/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1. Участие в конкурсах.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2.Беседа с медсестрой или врачом в медицинском кабинете детского сада.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3. Беседа с поваром на кухне детского сада.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4. Чтение художественной литературы.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5. Совместная деятельность с воспитателями.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6. Поиск знаний в книгах, энциклопедиях, дома вместе с родителями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800">
                <a:solidFill>
                  <a:srgbClr val="FF6600"/>
                </a:solidFill>
              </a:rPr>
              <a:t>7. Составление "Золотой книги здоровья".</a:t>
            </a:r>
          </a:p>
          <a:p>
            <a:pPr marL="431800" indent="-250825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975" y="193675"/>
            <a:ext cx="8228013" cy="568325"/>
          </a:xfrm>
          <a:ln/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9900FF"/>
                </a:solidFill>
              </a:rPr>
              <a:t>Этапы реализации: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7375" y="815975"/>
            <a:ext cx="7902575" cy="6365875"/>
          </a:xfrm>
          <a:ln/>
        </p:spPr>
        <p:txBody>
          <a:bodyPr lIns="0" tIns="25471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/>
              <a:t> </a:t>
            </a:r>
            <a:r>
              <a:rPr lang="en-US">
                <a:solidFill>
                  <a:srgbClr val="66FF00"/>
                </a:solidFill>
              </a:rPr>
              <a:t>1 этап: "Овощи-кладовая здоровья".</a:t>
            </a:r>
          </a:p>
          <a:p>
            <a:pPr marL="431800" indent="-322263" algn="just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400">
                <a:solidFill>
                  <a:srgbClr val="0000FF"/>
                </a:solidFill>
              </a:rPr>
              <a:t>Детям дали морковь, свеклу, репу, капусту, огурец, помидор, лук и другие овощи. Дети рассмотрели их, исследовали на ощупь с закрытыми глазами, по запаху и вкусу, уточнили и сформировали их свойства и качества. Воспитатель загадал загадки об овощах, отгадки дети нарисовалим на листах бумаги. Затем обвели те овощи, из которых можно приготовить салат, винегрет, борщ и т.д. Вспомнили и назвали другие овощные блюда. В заключение педагог и дети фантазировали : делали из овощей смешанные фигурки, придумали украшения из блюд и т.д.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530725" y="1468438"/>
            <a:ext cx="2979738" cy="167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789363"/>
            <a:ext cx="3168650" cy="230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89363"/>
            <a:ext cx="3059112" cy="229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80000">
            <a:off x="5795963" y="549275"/>
            <a:ext cx="3024187" cy="227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320000">
            <a:off x="322263" y="550863"/>
            <a:ext cx="3097212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9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30425"/>
            <a:ext cx="7773988" cy="2019300"/>
          </a:xfrm>
        </p:spPr>
        <p:txBody>
          <a:bodyPr lIns="0" tIns="0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  <a:t>Никогда не унываю</a:t>
            </a:r>
            <a:b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  <a:t>И улыбка на лице,</a:t>
            </a:r>
            <a:b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  <a:t>Потому что принимаю</a:t>
            </a:r>
            <a:b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ru-RU" sz="4000" b="1" i="1">
                <a:solidFill>
                  <a:srgbClr val="FF0000"/>
                </a:solidFill>
                <a:latin typeface="Bradley Hand ITC" pitchFamily="66" charset="0"/>
              </a:rPr>
              <a:t>Витамины А В С.</a:t>
            </a:r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0200" y="260350"/>
            <a:ext cx="1295400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275" y="4292600"/>
            <a:ext cx="1187450" cy="1376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9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5516563"/>
            <a:ext cx="1393825" cy="1150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5450" y="0"/>
            <a:ext cx="8228013" cy="1144588"/>
          </a:xfrm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66FF00"/>
                </a:solidFill>
              </a:rPr>
              <a:t>2 этап "Пейте, дети, молоко, будете здоровы!"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5450" y="1069975"/>
            <a:ext cx="8228013" cy="5789613"/>
          </a:xfrm>
        </p:spPr>
        <p:txBody>
          <a:bodyPr lIns="0" tIns="25471" rIns="0" bIns="0"/>
          <a:lstStyle/>
          <a:p>
            <a:pPr marL="430213" indent="-323850" defTabSz="449263">
              <a:buSzPct val="45000"/>
              <a:buFont typeface="StarSymbol" charset="0"/>
              <a:buChar char="●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US"/>
              <a:t>Дети рассказали о результатах эксперимента с яичной скорлупой, закрепили и утчнили значение  о роли кальция. Воспитатель напомнил: кальций входит в состав костей, мышц, зубов человека, предложил подумать, для чего он нужен, что будет с костями и зубами, если кальций перестанет поступать в организм, и каким образом он туда может попасть. С помощью педагога дети сделали вывод о значении кальция в организме и о необходимости употреблять молоко и молочные продукты, так как они содержат кальций.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60350"/>
            <a:ext cx="2801938" cy="194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5888"/>
            <a:ext cx="2627313" cy="197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8788" y="292100"/>
            <a:ext cx="8229600" cy="1385888"/>
          </a:xfrm>
        </p:spPr>
        <p:txBody>
          <a:bodyPr lIns="0" tIns="0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4000" b="1">
                <a:solidFill>
                  <a:srgbClr val="33CC33"/>
                </a:solidFill>
                <a:latin typeface="KaiTi" pitchFamily="49" charset="-122"/>
              </a:rPr>
              <a:t>Пейте дети молоко –будете здоровы!</a:t>
            </a:r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2276475"/>
            <a:ext cx="2771775" cy="208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508500"/>
            <a:ext cx="2700337" cy="202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4581525"/>
            <a:ext cx="2771775" cy="208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4652963"/>
            <a:ext cx="2484438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9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20000">
            <a:off x="6443663" y="2635250"/>
            <a:ext cx="2195512" cy="1503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90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750" y="2492375"/>
            <a:ext cx="2058988" cy="155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5450" y="-74613"/>
            <a:ext cx="8228013" cy="1135063"/>
          </a:xfrm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66FF00"/>
                </a:solidFill>
              </a:rPr>
              <a:t>3 этап : "От фермы до холодильника</a:t>
            </a:r>
            <a:r>
              <a:rPr lang="en-US"/>
              <a:t>"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044575"/>
            <a:ext cx="8228013" cy="5649913"/>
          </a:xfrm>
        </p:spPr>
        <p:txBody>
          <a:bodyPr lIns="0" tIns="20900" rIns="0" bIns="0"/>
          <a:lstStyle/>
          <a:p>
            <a:pPr marL="430213" indent="-323850" algn="just" defTabSz="449263">
              <a:buSzPct val="45000"/>
              <a:buFont typeface="StarSymbol" charset="0"/>
              <a:buChar char="●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US" sz="2200"/>
              <a:t>Дети уточнили представление о том, как происходит процесс происходт процесс производства молока и молочных продуктов. Педагог предложил сделать поделки, которые расскажут о корове и полезных молочных продуктах. Дети выполняют творческую работу: создают корову в технике оригами, дополняют поделку рисунком-изображают  молочные продукты.</a:t>
            </a:r>
          </a:p>
          <a:p>
            <a:pPr marL="430213" indent="-323850" algn="just" defTabSz="449263">
              <a:buSzPct val="45000"/>
              <a:buFont typeface="StarSymbol" charset="0"/>
              <a:buChar char="●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US" sz="2200"/>
              <a:t>Воспитатель спрашивает: "Что бы вы сказали детям, которые не хотят пить молоко?" Дети не только объяснили, почему нужно пить молоко, но и предложили пойти к малышам и рассказать им о том, насколько полезны молочные продукты. Такая встреча была организована, дети поделились с малышами своими знаниями и подарили поделки.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163513"/>
            <a:ext cx="3135312" cy="235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8163" y="4132263"/>
            <a:ext cx="3394075" cy="254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8288" y="1860550"/>
            <a:ext cx="3330575" cy="249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0000">
            <a:off x="6516688" y="735013"/>
            <a:ext cx="2220912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320000">
            <a:off x="325438" y="4408488"/>
            <a:ext cx="2613025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5450" y="-1588"/>
            <a:ext cx="8228013" cy="1144588"/>
          </a:xfrm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66FF00"/>
                </a:solidFill>
              </a:rPr>
              <a:t>4 этап : </a:t>
            </a:r>
            <a:br>
              <a:rPr lang="en-US" b="1">
                <a:solidFill>
                  <a:srgbClr val="66FF00"/>
                </a:solidFill>
              </a:rPr>
            </a:br>
            <a:r>
              <a:rPr lang="en-US" b="1">
                <a:solidFill>
                  <a:srgbClr val="66FF00"/>
                </a:solidFill>
              </a:rPr>
              <a:t>"Вкусная каша-матушка наша"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4050" y="1306513"/>
            <a:ext cx="8162925" cy="5878512"/>
          </a:xfrm>
        </p:spPr>
        <p:txBody>
          <a:bodyPr lIns="0" tIns="22532" rIns="0" bIns="0"/>
          <a:lstStyle/>
          <a:p>
            <a:pPr marL="430213" indent="-323850" algn="just" defTabSz="449263">
              <a:buSzPct val="45000"/>
              <a:buFont typeface="StarSymbol" charset="0"/>
              <a:buChar char="●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US" sz="2400"/>
              <a:t>Детям показывают горшочки с манной, овсяной, гречневой, пшенной, рисовой крупой. Отгадав загадки, дети определяют, где какая крупа, и проводят исследование разных круп: сравнивают их по цвету, внешнему виду, размеру крупинок. В ходе беседы узнают о полезных свойствах каждой крупы.</a:t>
            </a:r>
          </a:p>
          <a:p>
            <a:pPr marL="430213" indent="-323850" algn="just" defTabSz="449263">
              <a:buSzPct val="45000"/>
              <a:buFont typeface="StarSymbol" charset="0"/>
              <a:buChar char="●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US" sz="2400"/>
              <a:t>Потом вспоминают, в каких литературных произведениях шла речь о каше, обсуждают русские народные пословицы о каше и делают вывод о том, что все каши очень полезные и их необходимо употреблять  в пищу.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60000">
            <a:off x="538163" y="3502025"/>
            <a:ext cx="3635375" cy="272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40000">
            <a:off x="4932363" y="3500438"/>
            <a:ext cx="3600450" cy="270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000">
            <a:off x="5294313" y="547688"/>
            <a:ext cx="3419475" cy="256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00000">
            <a:off x="323850" y="477838"/>
            <a:ext cx="3203575" cy="240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2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700338" y="333375"/>
            <a:ext cx="3455987" cy="5792788"/>
          </a:xfrm>
        </p:spPr>
        <p:txBody>
          <a:bodyPr lIns="0" tIns="25471" rIns="0" bIns="0"/>
          <a:lstStyle/>
          <a:p>
            <a:pPr indent="-341313" algn="ctr" defTabSz="449263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/>
              <a:t>У малютки ёжичка-</a:t>
            </a:r>
            <a:br>
              <a:rPr lang="ru-RU" sz="2400"/>
            </a:br>
            <a:r>
              <a:rPr lang="ru-RU" sz="2400"/>
              <a:t>Есть для каши ложечка.</a:t>
            </a:r>
            <a:br>
              <a:rPr lang="ru-RU" sz="2400"/>
            </a:br>
            <a:r>
              <a:rPr lang="ru-RU" sz="2400"/>
              <a:t>По тарелочке цветы-</a:t>
            </a:r>
            <a:br>
              <a:rPr lang="ru-RU" sz="2400"/>
            </a:br>
            <a:r>
              <a:rPr lang="ru-RU" sz="2400"/>
              <a:t>Небывалой красоты!</a:t>
            </a:r>
            <a:br>
              <a:rPr lang="ru-RU" sz="2400"/>
            </a:br>
            <a:r>
              <a:rPr lang="ru-RU" sz="2400"/>
              <a:t>Любит кашу ёжичек,</a:t>
            </a:r>
            <a:br>
              <a:rPr lang="ru-RU" sz="2400"/>
            </a:br>
            <a:r>
              <a:rPr lang="ru-RU" sz="2400"/>
              <a:t>Ест её по ложечке.</a:t>
            </a:r>
            <a:br>
              <a:rPr lang="ru-RU" sz="2400"/>
            </a:br>
            <a:r>
              <a:rPr lang="ru-RU" sz="2400"/>
              <a:t>Если хочешь сильным стать-</a:t>
            </a:r>
            <a:br>
              <a:rPr lang="ru-RU" sz="2400"/>
            </a:br>
            <a:r>
              <a:rPr lang="ru-RU" sz="2400"/>
              <a:t>Нужно кашу уважать! </a:t>
            </a:r>
          </a:p>
        </p:txBody>
      </p:sp>
      <p:pic>
        <p:nvPicPr>
          <p:cNvPr id="5530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80000">
            <a:off x="7886700" y="331788"/>
            <a:ext cx="1079500" cy="1028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660000">
            <a:off x="452438" y="2809875"/>
            <a:ext cx="1871662" cy="112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395536" y="260648"/>
          <a:ext cx="8568952" cy="6264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1288"/>
            <a:ext cx="8228013" cy="1135062"/>
          </a:xfrm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66FF00"/>
                </a:solidFill>
              </a:rPr>
              <a:t>5 этап:"Использование дидактических игр"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815975"/>
            <a:ext cx="8228013" cy="5937250"/>
          </a:xfrm>
        </p:spPr>
        <p:txBody>
          <a:bodyPr lIns="0" tIns="22532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 sz="2400"/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"Растительная и животная пища"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"Кто чем питается"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"Растет на ветке"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"Растет на грядке"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"Что из молока"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"Повар, повар, расскажи?"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"От фермы до холодильника"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"От зернышка до каравая",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"Съедобные и несъедобные грибы"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"Что из его сделано?"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200"/>
              <a:t>"Вредно и полезно"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4763"/>
            <a:ext cx="8228013" cy="1701801"/>
          </a:xfrm>
        </p:spPr>
        <p:txBody>
          <a:bodyPr lIns="0" tIns="35268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b="1">
                <a:solidFill>
                  <a:srgbClr val="66FF00"/>
                </a:solidFill>
              </a:rPr>
              <a:t>6 этап: Использование электронных образовательных ресурсов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32775" cy="4117975"/>
          </a:xfrm>
        </p:spPr>
        <p:txBody>
          <a:bodyPr lIns="0" tIns="28737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/>
          </a:p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/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/>
              <a:t>"Где живут витамины"</a:t>
            </a:r>
          </a:p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/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/>
              <a:t>"Правила здорового питания"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9172576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025" y="-328613"/>
            <a:ext cx="8228013" cy="1144588"/>
          </a:xfrm>
        </p:spPr>
        <p:txBody>
          <a:bodyPr lIns="0" tIns="28737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3600" b="1">
                <a:solidFill>
                  <a:srgbClr val="66FF00"/>
                </a:solidFill>
              </a:rPr>
              <a:t>7 этап : "Работа с родителями "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255588"/>
            <a:ext cx="8326437" cy="6765925"/>
          </a:xfrm>
        </p:spPr>
        <p:txBody>
          <a:bodyPr lIns="0" tIns="19267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Создание колажа на следующие темы :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 "Таблетки растут на грядке"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"Таблетки растут на ветке"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"Гигиена питания"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"Чем полезно молоко"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"От фермы до холодильника"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"Это вредно"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"Где живут витамины"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"Рецепты русской кухни"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"Не только вкусно, но и красиво"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"Правила здорового питания"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"Режим питания"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"Откуда хлеб пришел"</a:t>
            </a:r>
          </a:p>
          <a:p>
            <a:pPr marL="431800" indent="-322263" defTabSz="449263">
              <a:buSzPct val="45000"/>
              <a:buFont typeface="StarSymbol" charset="0"/>
              <a:buChar char="●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000"/>
              <a:t>"Где каша растет"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br>
              <a:rPr lang="ru-RU" sz="4000">
                <a:solidFill>
                  <a:schemeClr val="bg1"/>
                </a:solidFill>
                <a:latin typeface="Minion Pro Cond"/>
              </a:rPr>
            </a:br>
            <a:r>
              <a:rPr lang="ru-RU" sz="1600">
                <a:solidFill>
                  <a:schemeClr val="bg1"/>
                </a:solidFill>
                <a:latin typeface="Minion Pro Cond"/>
              </a:rPr>
              <a:t>Выполнила: Кин И.А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1831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>
                <a:solidFill>
                  <a:schemeClr val="bg1"/>
                </a:solidFill>
                <a:latin typeface="Minion Pro Cond"/>
              </a:rPr>
              <a:t>Проект </a:t>
            </a:r>
            <a:br>
              <a:rPr lang="ru-RU" sz="4400">
                <a:solidFill>
                  <a:schemeClr val="bg1"/>
                </a:solidFill>
                <a:latin typeface="Minion Pro Cond"/>
              </a:rPr>
            </a:br>
            <a:r>
              <a:rPr lang="ru-RU" sz="4400">
                <a:solidFill>
                  <a:schemeClr val="bg1"/>
                </a:solidFill>
                <a:latin typeface="Minion Pro Cond"/>
              </a:rPr>
              <a:t>«Варежка для Деда Мороза»</a:t>
            </a:r>
          </a:p>
          <a:p>
            <a:pPr algn="ctr">
              <a:buFontTx/>
              <a:buNone/>
            </a:pPr>
            <a:endParaRPr lang="ru-RU" sz="4400">
              <a:solidFill>
                <a:schemeClr val="bg1"/>
              </a:solidFill>
              <a:latin typeface="Minion Pro Cond"/>
            </a:endParaRPr>
          </a:p>
          <a:p>
            <a:pPr algn="ctr">
              <a:buFontTx/>
              <a:buNone/>
            </a:pPr>
            <a:endParaRPr lang="ru-RU" sz="4400">
              <a:solidFill>
                <a:schemeClr val="bg1"/>
              </a:solidFill>
              <a:latin typeface="Minion Pro Cond"/>
            </a:endParaRPr>
          </a:p>
          <a:p>
            <a:pPr algn="ctr">
              <a:buFontTx/>
              <a:buNone/>
            </a:pPr>
            <a:endParaRPr lang="ru-RU" sz="4400">
              <a:solidFill>
                <a:schemeClr val="bg1"/>
              </a:solidFill>
              <a:latin typeface="Minion Pro C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333374"/>
            <a:ext cx="7975600" cy="2024056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rgbClr val="FF0000"/>
                </a:solidFill>
                <a:latin typeface="Minion Pro Cond"/>
              </a:rPr>
              <a:t>Цель: Развитие творческих способностей дошкольников в условиях продуктивного сотрудничества с родителями</a:t>
            </a:r>
            <a:r>
              <a:rPr lang="ru-RU" sz="3600" dirty="0">
                <a:solidFill>
                  <a:srgbClr val="FF0000"/>
                </a:solidFill>
                <a:latin typeface="Minion Pro Cond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28600" indent="-228600">
              <a:buFontTx/>
              <a:buNone/>
            </a:pPr>
            <a:endParaRPr lang="ru-RU" sz="4800" dirty="0">
              <a:solidFill>
                <a:srgbClr val="FFFF00"/>
              </a:solidFill>
            </a:endParaRPr>
          </a:p>
          <a:p>
            <a:pPr marL="228600" indent="-228600">
              <a:buFontTx/>
              <a:buNone/>
            </a:pPr>
            <a:r>
              <a:rPr lang="ru-RU" sz="4800" dirty="0">
                <a:solidFill>
                  <a:srgbClr val="FFFF00"/>
                </a:solidFill>
              </a:rPr>
              <a:t>Задачи:</a:t>
            </a:r>
            <a:endParaRPr lang="ru-RU" dirty="0">
              <a:solidFill>
                <a:srgbClr val="FFFF00"/>
              </a:solidFill>
            </a:endParaRPr>
          </a:p>
          <a:p>
            <a:pPr marL="228600" indent="-228600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1. Создание у детей приподнятой эмоциональной атмосферы в </a:t>
            </a:r>
            <a:r>
              <a:rPr lang="ru-RU" sz="2000" dirty="0" err="1">
                <a:solidFill>
                  <a:srgbClr val="FFFF00"/>
                </a:solidFill>
              </a:rPr>
              <a:t>предверии</a:t>
            </a:r>
            <a:r>
              <a:rPr lang="ru-RU" sz="2000" dirty="0">
                <a:solidFill>
                  <a:srgbClr val="FFFF00"/>
                </a:solidFill>
              </a:rPr>
              <a:t> новогоднего праздника.</a:t>
            </a:r>
          </a:p>
          <a:p>
            <a:pPr marL="228600" indent="-228600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2.Укрепление связи дошкольного учреждения с семьей. </a:t>
            </a:r>
          </a:p>
          <a:p>
            <a:pPr marL="228600" indent="-228600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 3.Побуждение родителей к совместной творческой деятельности с детьми и детским садом. </a:t>
            </a:r>
          </a:p>
          <a:p>
            <a:pPr marL="228600" indent="-228600">
              <a:buFontTx/>
              <a:buNone/>
            </a:pPr>
            <a:r>
              <a:rPr lang="ru-RU" sz="2000" dirty="0">
                <a:solidFill>
                  <a:srgbClr val="FFFF00"/>
                </a:solidFill>
              </a:rPr>
              <a:t>4.Развитие художественно творческих способностей детей, стимулирование к применению полученных умений и навыков коммуникативной, конструктивной и изобразительной деятельности.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Minion Pro Cond"/>
              </a:rPr>
              <a:t>Проблема проекта</a:t>
            </a:r>
            <a:br>
              <a:rPr lang="ru-RU" sz="4000">
                <a:solidFill>
                  <a:srgbClr val="FF0000"/>
                </a:solidFill>
                <a:latin typeface="Minion Pro Cond"/>
              </a:rPr>
            </a:br>
            <a:endParaRPr lang="ru-RU" sz="4000">
              <a:solidFill>
                <a:srgbClr val="FF0000"/>
              </a:solidFill>
              <a:latin typeface="Minion Pro Cond"/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>
                <a:solidFill>
                  <a:srgbClr val="FFFF00"/>
                </a:solidFill>
              </a:rPr>
              <a:t>Утром, придя в группу, дети обнаружили на подоконнике две варежки. Одна варежка — нарядная, яркая, а другая простая, не яркая попроще. Дети удивились, две варежки, но разные по форме и по дизайну. Стали предполагать, почему варежки разные, могут ли они кому  нибудь пригодиться и для чего.</a:t>
            </a:r>
          </a:p>
          <a:p>
            <a:r>
              <a:rPr lang="ru-RU" sz="2800">
                <a:solidFill>
                  <a:srgbClr val="FFFF00"/>
                </a:solidFill>
              </a:rPr>
              <a:t>Кто придумал варежки и какими они бывают?</a:t>
            </a:r>
          </a:p>
          <a:p>
            <a:endParaRPr lang="ru-RU" sz="2800">
              <a:solidFill>
                <a:srgbClr val="FFFF00"/>
              </a:solidFill>
            </a:endParaRPr>
          </a:p>
          <a:p>
            <a:endParaRPr lang="ru-RU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84300"/>
          </a:xfrm>
        </p:spPr>
        <p:txBody>
          <a:bodyPr/>
          <a:lstStyle/>
          <a:p>
            <a:r>
              <a:rPr lang="ru-RU">
                <a:solidFill>
                  <a:srgbClr val="FF0000"/>
                </a:solidFill>
                <a:latin typeface="Minion Pro Cond"/>
              </a:rPr>
              <a:t>Планируемые результаты :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>
                <a:solidFill>
                  <a:srgbClr val="FFFF00"/>
                </a:solidFill>
              </a:rPr>
              <a:t>1.</a:t>
            </a:r>
            <a:r>
              <a:rPr lang="ru-RU" sz="2800" b="1">
                <a:solidFill>
                  <a:srgbClr val="FFFF00"/>
                </a:solidFill>
              </a:rPr>
              <a:t>Цикл бесед по данной тематике.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>
                <a:solidFill>
                  <a:srgbClr val="FFFF00"/>
                </a:solidFill>
              </a:rPr>
              <a:t>2.Выставка детских работ и поделок по ИЗО.</a:t>
            </a:r>
            <a:endParaRPr lang="ru-RU" sz="280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>
                <a:solidFill>
                  <a:srgbClr val="FFFF00"/>
                </a:solidFill>
              </a:rPr>
              <a:t>3. Поделки по теме</a:t>
            </a:r>
            <a:r>
              <a:rPr lang="ru-RU" sz="2800">
                <a:solidFill>
                  <a:srgbClr val="FFFF00"/>
                </a:solidFill>
              </a:rPr>
              <a:t>(совместно с родителями)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>
                <a:solidFill>
                  <a:srgbClr val="FFFF00"/>
                </a:solidFill>
              </a:rPr>
              <a:t>4.</a:t>
            </a:r>
            <a:r>
              <a:rPr lang="ru-RU" sz="2800" b="1">
                <a:solidFill>
                  <a:srgbClr val="FFFF00"/>
                </a:solidFill>
              </a:rPr>
              <a:t>Выставка книг : Детская энциклопедия,</a:t>
            </a:r>
            <a:r>
              <a:rPr lang="ru-RU" sz="2800">
                <a:solidFill>
                  <a:srgbClr val="FFFF00"/>
                </a:solidFill>
              </a:rPr>
              <a:t> рассказ Н. Носова «День рукавички», «Рукавичка»,</a:t>
            </a:r>
            <a:r>
              <a:rPr lang="ru-RU" sz="2800" b="1">
                <a:solidFill>
                  <a:srgbClr val="FFFF00"/>
                </a:solidFill>
              </a:rPr>
              <a:t> а также загадки и потешки.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>
                <a:solidFill>
                  <a:srgbClr val="FFFF00"/>
                </a:solidFill>
              </a:rPr>
              <a:t>5.Рассматривание иллюстраций о варежках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>
                <a:solidFill>
                  <a:srgbClr val="FFFF00"/>
                </a:solidFill>
              </a:rPr>
              <a:t>6.Театральная постановка сказки «Рукавичка»</a:t>
            </a:r>
          </a:p>
          <a:p>
            <a:pPr>
              <a:lnSpc>
                <a:spcPct val="90000"/>
              </a:lnSpc>
            </a:pPr>
            <a:endParaRPr lang="ru-RU" sz="280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ru-RU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rgbClr val="FF0000"/>
                </a:solidFill>
              </a:rPr>
              <a:t>Этапы реализации проекта: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3600" i="1" dirty="0">
                <a:solidFill>
                  <a:srgbClr val="FFFF00"/>
                </a:solidFill>
              </a:rPr>
              <a:t>1.Организационный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3600" i="1" dirty="0">
                <a:solidFill>
                  <a:srgbClr val="FFFF00"/>
                </a:solidFill>
              </a:rPr>
              <a:t>2.Творческий.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3600" i="1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3600" i="1" dirty="0">
                <a:solidFill>
                  <a:srgbClr val="FFFF00"/>
                </a:solidFill>
              </a:rPr>
              <a:t>3.Оценочный.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3600" i="1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ru-RU" sz="36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0298" y="3143248"/>
            <a:ext cx="5715040" cy="3314708"/>
          </a:xfrm>
          <a:noFill/>
          <a:ln/>
        </p:spPr>
      </p:pic>
      <p:pic>
        <p:nvPicPr>
          <p:cNvPr id="798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85728"/>
            <a:ext cx="5461009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solidFill>
                  <a:srgbClr val="FF0000"/>
                </a:solidFill>
              </a:rPr>
              <a:t>Театрализация</a:t>
            </a:r>
            <a:r>
              <a:rPr lang="ru-RU" sz="4000">
                <a:solidFill>
                  <a:srgbClr val="FF0000"/>
                </a:solidFill>
              </a:rPr>
              <a:t> сказки «Рукавичка»</a:t>
            </a:r>
          </a:p>
        </p:txBody>
      </p:sp>
      <p:pic>
        <p:nvPicPr>
          <p:cNvPr id="80900" name="Picture 7" descr="image?t=3&amp;bid=666007496605&amp;id=666007496605&amp;plc=WEB&amp;tkn=Zj34vUdNMiRweDm_M5rYSkzzx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73238"/>
            <a:ext cx="3673475" cy="4446587"/>
          </a:xfrm>
          <a:noFill/>
          <a:ln/>
        </p:spPr>
      </p:pic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00213"/>
            <a:ext cx="39147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ru-RU" sz="1700" b="1"/>
            </a:br>
            <a:br>
              <a:rPr lang="ru-RU" sz="1700" b="1"/>
            </a:br>
            <a:r>
              <a:rPr lang="ru-RU" sz="1700" b="1"/>
              <a:t>Основная цель:</a:t>
            </a:r>
            <a:br>
              <a:rPr lang="ru-RU" sz="1700" b="1"/>
            </a:br>
            <a:r>
              <a:rPr lang="ru-RU" sz="1700" b="1"/>
              <a:t>позитивная социализация детей дошкольного возраста, </a:t>
            </a:r>
            <a:br>
              <a:rPr lang="ru-RU" sz="1700" b="1"/>
            </a:br>
            <a:r>
              <a:rPr lang="ru-RU" sz="1700" b="1"/>
              <a:t>приобщение детей к социокультурным нормам, традициям семьи, общества и государства</a:t>
            </a:r>
            <a:br>
              <a:rPr lang="ru-RU" sz="3900"/>
            </a:br>
            <a:endParaRPr lang="ru-RU" sz="390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70570" y="1406426"/>
          <a:ext cx="8712968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5888"/>
            <a:ext cx="82296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6000" dirty="0"/>
              <a:t>Работа с родителями</a:t>
            </a:r>
          </a:p>
          <a:p>
            <a:pPr algn="ctr">
              <a:buFontTx/>
              <a:buNone/>
            </a:pPr>
            <a:r>
              <a:rPr lang="ru-RU" dirty="0"/>
              <a:t>1.Консультация для родителей «Из чего можно создать новогоднюю варежку»</a:t>
            </a:r>
          </a:p>
          <a:p>
            <a:pPr>
              <a:buFontTx/>
              <a:buNone/>
            </a:pPr>
            <a:r>
              <a:rPr lang="ru-RU" dirty="0"/>
              <a:t>2.Создание поделки совместно с детьми «Новогодняя варежка»</a:t>
            </a:r>
          </a:p>
          <a:p>
            <a:pPr>
              <a:buFontTx/>
              <a:buNone/>
            </a:pPr>
            <a:r>
              <a:rPr lang="ru-RU"/>
              <a:t> </a:t>
            </a:r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573463"/>
            <a:ext cx="40322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132856"/>
            <a:ext cx="8136904" cy="2088232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5"/>
          <p:cNvSpPr>
            <a:spLocks noChangeArrowheads="1"/>
          </p:cNvSpPr>
          <p:nvPr/>
        </p:nvSpPr>
        <p:spPr bwMode="auto">
          <a:xfrm>
            <a:off x="1258888" y="404813"/>
            <a:ext cx="6769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onstantia" pitchFamily="18" charset="0"/>
              </a:rPr>
              <a:t>Основные направления</a:t>
            </a:r>
          </a:p>
          <a:p>
            <a:pPr algn="ctr"/>
            <a:r>
              <a:rPr lang="ru-RU" sz="2400" b="1">
                <a:latin typeface="Constantia" pitchFamily="18" charset="0"/>
              </a:rPr>
              <a:t>реализации образовательной области</a:t>
            </a:r>
          </a:p>
          <a:p>
            <a:pPr algn="ctr"/>
            <a:r>
              <a:rPr lang="ru-RU" sz="2400" b="1">
                <a:latin typeface="Constantia" pitchFamily="18" charset="0"/>
              </a:rPr>
              <a:t>«Социально-коммуникативное развитие»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350" y="2060575"/>
            <a:ext cx="2930525" cy="151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Развитие игровой деятельности детей с целью освоения различных социальных ролей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27538" y="2060575"/>
            <a:ext cx="2881312" cy="151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Формирование основ безопасного поведения в быту, социуме, природе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350" y="3789363"/>
            <a:ext cx="2881313" cy="1511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Трудовое воспитание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00563" y="3789363"/>
            <a:ext cx="2808287" cy="1511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Патриотическое воспитание детей дошкольного возраста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>
            <a:normAutofit/>
          </a:bodyPr>
          <a:lstStyle/>
          <a:p>
            <a:r>
              <a:rPr lang="ru-RU">
                <a:solidFill>
                  <a:srgbClr val="083763"/>
                </a:solidFill>
              </a:rPr>
              <a:t>Виды деятельности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/>
              <a:t>Игровая деятельность </a:t>
            </a:r>
          </a:p>
          <a:p>
            <a:r>
              <a:rPr lang="ru-RU"/>
              <a:t>Исследовательская деятельность </a:t>
            </a:r>
          </a:p>
          <a:p>
            <a:r>
              <a:rPr lang="ru-RU"/>
              <a:t>Изобразительная деятельность</a:t>
            </a:r>
          </a:p>
          <a:p>
            <a:r>
              <a:rPr lang="ru-RU"/>
              <a:t>Предметная деятельность</a:t>
            </a:r>
          </a:p>
          <a:p>
            <a:r>
              <a:rPr lang="ru-RU"/>
              <a:t>Наблюдение</a:t>
            </a:r>
          </a:p>
          <a:p>
            <a:r>
              <a:rPr lang="ru-RU"/>
              <a:t>Коммуникативная (общение) </a:t>
            </a:r>
          </a:p>
          <a:p>
            <a:r>
              <a:rPr lang="ru-RU"/>
              <a:t>Проектная деятельность</a:t>
            </a:r>
          </a:p>
          <a:p>
            <a:r>
              <a:rPr lang="ru-RU"/>
              <a:t>Конструктивная деятельность</a:t>
            </a:r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0352" y="1316736"/>
            <a:ext cx="7772400" cy="4898346"/>
          </a:xfrm>
          <a:noFill/>
        </p:spPr>
        <p:txBody>
          <a:bodyPr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600" b="1" kern="1200" dirty="0">
                <a:ln w="635"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Социально-коммуникативное развитие детей дошкольного возраста  через проектную деятельность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9"/>
          <p:cNvGraphicFramePr>
            <a:graphicFrameLocks noChangeAspect="1"/>
          </p:cNvGraphicFramePr>
          <p:nvPr/>
        </p:nvGraphicFramePr>
        <p:xfrm>
          <a:off x="5551488" y="3951288"/>
          <a:ext cx="3592512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Слайд" r:id="rId4" imgW="3643999" imgH="2732360" progId="PowerPoint.Slide.8">
                  <p:embed/>
                </p:oleObj>
              </mc:Choice>
              <mc:Fallback>
                <p:oleObj name="Слайд" r:id="rId4" imgW="3643999" imgH="2732360" progId="PowerPoint.Slid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3951288"/>
                        <a:ext cx="3592512" cy="290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7"/>
          <p:cNvGraphicFramePr>
            <a:graphicFrameLocks noChangeAspect="1"/>
          </p:cNvGraphicFramePr>
          <p:nvPr/>
        </p:nvGraphicFramePr>
        <p:xfrm>
          <a:off x="0" y="0"/>
          <a:ext cx="33972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Слайд" r:id="rId6" imgW="4097927" imgH="3072333" progId="PowerPoint.Slide.8">
                  <p:embed/>
                </p:oleObj>
              </mc:Choice>
              <mc:Fallback>
                <p:oleObj name="Слайд" r:id="rId6" imgW="4097927" imgH="3072333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97250" cy="251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0" y="248602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  <p:graphicFrame>
        <p:nvGraphicFramePr>
          <p:cNvPr id="28677" name="Object 3"/>
          <p:cNvGraphicFramePr>
            <a:graphicFrameLocks noChangeAspect="1"/>
          </p:cNvGraphicFramePr>
          <p:nvPr/>
        </p:nvGraphicFramePr>
        <p:xfrm>
          <a:off x="0" y="4016375"/>
          <a:ext cx="3462338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Презентация" r:id="rId8" imgW="4585613" imgH="3439619" progId="PowerPoint.Show.8">
                  <p:embed/>
                </p:oleObj>
              </mc:Choice>
              <mc:Fallback>
                <p:oleObj name="Презентация" r:id="rId8" imgW="4585613" imgH="3439619" progId="PowerPoint.Show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16375"/>
                        <a:ext cx="3462338" cy="284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2690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 anchor="ctr">
            <a:spAutoFit/>
          </a:bodyPr>
          <a:lstStyle/>
          <a:p>
            <a:pPr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  <p:graphicFrame>
        <p:nvGraphicFramePr>
          <p:cNvPr id="28679" name="Object 5"/>
          <p:cNvGraphicFramePr>
            <a:graphicFrameLocks noChangeAspect="1"/>
          </p:cNvGraphicFramePr>
          <p:nvPr/>
        </p:nvGraphicFramePr>
        <p:xfrm>
          <a:off x="5943600" y="0"/>
          <a:ext cx="32004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Слайд" r:id="rId10" imgW="4184835" imgH="3137740" progId="PowerPoint.Slide.8">
                  <p:embed/>
                </p:oleObj>
              </mc:Choice>
              <mc:Fallback>
                <p:oleObj name="Слайд" r:id="rId10" imgW="4184835" imgH="313774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0"/>
                        <a:ext cx="3200400" cy="244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261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 anchor="ctr">
            <a:spAutoFit/>
          </a:bodyPr>
          <a:lstStyle/>
          <a:p>
            <a:pPr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 anchor="ctr">
            <a:spAutoFit/>
          </a:bodyPr>
          <a:lstStyle/>
          <a:p>
            <a:pPr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2286000" y="1012825"/>
            <a:ext cx="4875213" cy="4084638"/>
          </a:xfrm>
          <a:custGeom>
            <a:avLst/>
            <a:gdLst>
              <a:gd name="T0" fmla="*/ 16673 w 21600"/>
              <a:gd name="T1" fmla="*/ 2251869 h 21600"/>
              <a:gd name="T2" fmla="*/ 2687638 w 21600"/>
              <a:gd name="T3" fmla="*/ 4498941 h 21600"/>
              <a:gd name="T4" fmla="*/ 5370796 w 21600"/>
              <a:gd name="T5" fmla="*/ 2251869 h 21600"/>
              <a:gd name="T6" fmla="*/ 2687638 w 21600"/>
              <a:gd name="T7" fmla="*/ 25750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lIns="91436" tIns="45718" rIns="91436" bIns="45718"/>
          <a:lstStyle/>
          <a:p>
            <a:pPr algn="ctr" defTabSz="407988">
              <a:buSzPct val="100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 defTabSz="407988">
              <a:buSzPct val="100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 defTabSz="407988">
              <a:buSzPct val="100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 defTabSz="407988">
              <a:buSzPct val="100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ru-RU" sz="3200" b="1">
                <a:solidFill>
                  <a:srgbClr val="3366FF"/>
                </a:solidFill>
              </a:rPr>
              <a:t>Проектная </a:t>
            </a:r>
          </a:p>
          <a:p>
            <a:pPr algn="ctr" defTabSz="407988">
              <a:buSzPct val="100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ru-RU" sz="3200" b="1">
                <a:solidFill>
                  <a:srgbClr val="3366FF"/>
                </a:solidFill>
              </a:rPr>
              <a:t>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5425"/>
            <a:ext cx="8228013" cy="1241425"/>
          </a:xfrm>
          <a:ln/>
        </p:spPr>
        <p:txBody>
          <a:bodyPr lIns="0" tIns="25471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3200" b="1">
                <a:solidFill>
                  <a:srgbClr val="FF0000"/>
                </a:solidFill>
              </a:rPr>
              <a:t>Муниципальное дошкольное образовательное автономное учреждение "ЦРР д/с № 56 "Надежда" г.Орска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4963"/>
            <a:ext cx="8228013" cy="5200650"/>
          </a:xfrm>
          <a:ln/>
        </p:spPr>
        <p:txBody>
          <a:bodyPr lIns="0" tIns="35268" rIns="0" bIns="0"/>
          <a:lstStyle/>
          <a:p>
            <a:pPr marL="431800" indent="-322263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4000" dirty="0">
                <a:solidFill>
                  <a:srgbClr val="6600FF"/>
                </a:solidFill>
              </a:rPr>
              <a:t>         </a:t>
            </a:r>
            <a:r>
              <a:rPr lang="en-US" sz="4000" dirty="0" err="1">
                <a:solidFill>
                  <a:srgbClr val="6600FF"/>
                </a:solidFill>
              </a:rPr>
              <a:t>Образовательный</a:t>
            </a:r>
            <a:r>
              <a:rPr lang="en-US" sz="4000" dirty="0">
                <a:solidFill>
                  <a:srgbClr val="6600FF"/>
                </a:solidFill>
              </a:rPr>
              <a:t> </a:t>
            </a:r>
            <a:r>
              <a:rPr lang="en-US" sz="4000" dirty="0" err="1">
                <a:solidFill>
                  <a:srgbClr val="6600FF"/>
                </a:solidFill>
              </a:rPr>
              <a:t>проект</a:t>
            </a:r>
            <a:r>
              <a:rPr lang="en-US" sz="4000" dirty="0">
                <a:solidFill>
                  <a:srgbClr val="6600FF"/>
                </a:solidFill>
              </a:rPr>
              <a:t> </a:t>
            </a:r>
          </a:p>
          <a:p>
            <a:pPr marL="431800" indent="-322263" algn="ctr" defTabSz="449263">
              <a:buSzPct val="45000"/>
              <a:buFont typeface="StarSymbol" charset="0"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4000" dirty="0" err="1">
                <a:solidFill>
                  <a:srgbClr val="6600FF"/>
                </a:solidFill>
              </a:rPr>
              <a:t>на</a:t>
            </a:r>
            <a:r>
              <a:rPr lang="en-US" sz="4000" dirty="0">
                <a:solidFill>
                  <a:srgbClr val="6600FF"/>
                </a:solidFill>
              </a:rPr>
              <a:t> </a:t>
            </a:r>
            <a:r>
              <a:rPr lang="en-US" sz="4000" dirty="0" err="1">
                <a:solidFill>
                  <a:srgbClr val="6600FF"/>
                </a:solidFill>
              </a:rPr>
              <a:t>тему</a:t>
            </a:r>
            <a:r>
              <a:rPr lang="en-US" sz="4000" dirty="0">
                <a:solidFill>
                  <a:srgbClr val="6600FF"/>
                </a:solidFill>
              </a:rPr>
              <a:t> : </a:t>
            </a:r>
          </a:p>
          <a:p>
            <a:pPr marL="431800" indent="-322263" algn="ctr" defTabSz="449263">
              <a:buSzPct val="45000"/>
              <a:buFont typeface="StarSymbol" charset="0"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4000" dirty="0">
                <a:solidFill>
                  <a:srgbClr val="6600FF"/>
                </a:solidFill>
              </a:rPr>
              <a:t>"</a:t>
            </a:r>
            <a:r>
              <a:rPr lang="en-US" sz="4000" dirty="0" err="1">
                <a:solidFill>
                  <a:srgbClr val="6600FF"/>
                </a:solidFill>
              </a:rPr>
              <a:t>Как</a:t>
            </a:r>
            <a:r>
              <a:rPr lang="en-US" sz="4000" dirty="0">
                <a:solidFill>
                  <a:srgbClr val="6600FF"/>
                </a:solidFill>
              </a:rPr>
              <a:t> </a:t>
            </a:r>
            <a:r>
              <a:rPr lang="en-US" sz="4000" dirty="0" err="1">
                <a:solidFill>
                  <a:srgbClr val="6600FF"/>
                </a:solidFill>
              </a:rPr>
              <a:t>питаешься</a:t>
            </a:r>
            <a:r>
              <a:rPr lang="en-US" sz="4000" dirty="0">
                <a:solidFill>
                  <a:srgbClr val="6600FF"/>
                </a:solidFill>
              </a:rPr>
              <a:t>, </a:t>
            </a:r>
            <a:r>
              <a:rPr lang="en-US" sz="4000" dirty="0" err="1">
                <a:solidFill>
                  <a:srgbClr val="6600FF"/>
                </a:solidFill>
              </a:rPr>
              <a:t>так</a:t>
            </a:r>
            <a:r>
              <a:rPr lang="en-US" sz="4000" dirty="0">
                <a:solidFill>
                  <a:srgbClr val="6600FF"/>
                </a:solidFill>
              </a:rPr>
              <a:t> и </a:t>
            </a:r>
            <a:r>
              <a:rPr lang="en-US" sz="4000" dirty="0" err="1">
                <a:solidFill>
                  <a:srgbClr val="6600FF"/>
                </a:solidFill>
              </a:rPr>
              <a:t>улыбаешься</a:t>
            </a:r>
            <a:r>
              <a:rPr lang="en-US" sz="4000" dirty="0">
                <a:solidFill>
                  <a:srgbClr val="6600FF"/>
                </a:solidFill>
              </a:rPr>
              <a:t>"</a:t>
            </a:r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400" dirty="0" err="1">
                <a:solidFill>
                  <a:srgbClr val="9999FF"/>
                </a:solidFill>
              </a:rPr>
              <a:t>Подготовила</a:t>
            </a:r>
            <a:r>
              <a:rPr lang="en-US" sz="2400" dirty="0">
                <a:solidFill>
                  <a:srgbClr val="9999FF"/>
                </a:solidFill>
              </a:rPr>
              <a:t>:</a:t>
            </a:r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2400" dirty="0">
                <a:solidFill>
                  <a:srgbClr val="9999FF"/>
                </a:solidFill>
              </a:rPr>
              <a:t>воспитатель высшей категории</a:t>
            </a:r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2400" dirty="0">
                <a:solidFill>
                  <a:srgbClr val="9999FF"/>
                </a:solidFill>
              </a:rPr>
              <a:t> </a:t>
            </a:r>
            <a:r>
              <a:rPr lang="en-US" sz="2400" dirty="0" err="1">
                <a:solidFill>
                  <a:srgbClr val="9999FF"/>
                </a:solidFill>
              </a:rPr>
              <a:t>Кин</a:t>
            </a:r>
            <a:r>
              <a:rPr lang="en-US" sz="2400" dirty="0">
                <a:solidFill>
                  <a:srgbClr val="9999FF"/>
                </a:solidFill>
              </a:rPr>
              <a:t> В.А.</a:t>
            </a:r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 sz="2400" dirty="0"/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 sz="2400" dirty="0"/>
          </a:p>
          <a:p>
            <a:pPr marL="431800" indent="-322263" algn="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en-US" sz="2400" dirty="0">
              <a:solidFill>
                <a:srgbClr val="6666FF"/>
              </a:solidFill>
            </a:endParaRPr>
          </a:p>
          <a:p>
            <a:pPr marL="431800" indent="-322263" algn="ctr" defTabSz="44926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en-US" sz="2400" dirty="0" err="1">
                <a:solidFill>
                  <a:srgbClr val="6666FF"/>
                </a:solidFill>
              </a:rPr>
              <a:t>Ноябрь</a:t>
            </a:r>
            <a:r>
              <a:rPr lang="en-US" sz="2400" dirty="0">
                <a:solidFill>
                  <a:srgbClr val="6666FF"/>
                </a:solidFill>
              </a:rPr>
              <a:t> 2014 г.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598488"/>
            <a:ext cx="9142412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39825"/>
            <a:ext cx="8228013" cy="3970338"/>
          </a:xfrm>
          <a:ln/>
        </p:spPr>
        <p:txBody>
          <a:bodyPr lIns="0" tIns="35268" rIns="0" bIns="0"/>
          <a:lstStyle/>
          <a:p>
            <a:pPr defTabSz="449263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br>
              <a:rPr lang="en-US" b="1">
                <a:solidFill>
                  <a:srgbClr val="6600FF"/>
                </a:solidFill>
              </a:rPr>
            </a:br>
            <a:br>
              <a:rPr lang="en-US" b="1">
                <a:solidFill>
                  <a:srgbClr val="6600FF"/>
                </a:solidFill>
              </a:rPr>
            </a:br>
            <a:r>
              <a:rPr lang="en-US" b="1">
                <a:solidFill>
                  <a:srgbClr val="6600FF"/>
                </a:solidFill>
              </a:rPr>
              <a:t>Образовательный проект </a:t>
            </a:r>
            <a:br>
              <a:rPr lang="en-US" b="1">
                <a:solidFill>
                  <a:srgbClr val="6600FF"/>
                </a:solidFill>
              </a:rPr>
            </a:br>
            <a:r>
              <a:rPr lang="en-US" b="1">
                <a:solidFill>
                  <a:srgbClr val="6600FF"/>
                </a:solidFill>
              </a:rPr>
              <a:t>на тему : </a:t>
            </a:r>
            <a:br>
              <a:rPr lang="en-US" b="1">
                <a:solidFill>
                  <a:srgbClr val="6600FF"/>
                </a:solidFill>
              </a:rPr>
            </a:br>
            <a:r>
              <a:rPr lang="en-US" b="1">
                <a:solidFill>
                  <a:srgbClr val="6600FF"/>
                </a:solidFill>
              </a:rPr>
              <a:t>"Как питаешься, так и улыбаешься"</a:t>
            </a:r>
            <a:br>
              <a:rPr lang="en-US" b="1">
                <a:solidFill>
                  <a:srgbClr val="6600FF"/>
                </a:solidFill>
              </a:rPr>
            </a:br>
            <a:r>
              <a:rPr lang="en-US" b="1">
                <a:solidFill>
                  <a:srgbClr val="6600FF"/>
                </a:solidFill>
              </a:rPr>
              <a:t>(долго-срочный)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042988"/>
            <a:ext cx="8228013" cy="5102225"/>
          </a:xfrm>
          <a:ln/>
        </p:spPr>
        <p:txBody>
          <a:bodyPr lIns="0" tIns="35268" rIns="0" bIns="0" anchor="ctr"/>
          <a:lstStyle/>
          <a:p>
            <a:pPr marL="0" indent="0" algn="ctr" defTabSz="4492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en-US" sz="4000"/>
          </a:p>
          <a:p>
            <a:pPr marL="0" indent="0" algn="ctr" defTabSz="4492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en-US" sz="4000"/>
          </a:p>
          <a:p>
            <a:pPr marL="0" indent="0" algn="ctr" defTabSz="4492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en-US" sz="4000">
              <a:solidFill>
                <a:srgbClr val="FF0000"/>
              </a:solidFill>
            </a:endParaRPr>
          </a:p>
          <a:p>
            <a:pPr marL="0" indent="0" algn="ctr" defTabSz="4492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4000">
                <a:solidFill>
                  <a:srgbClr val="FF0000"/>
                </a:solidFill>
              </a:rPr>
              <a:t>Цель: </a:t>
            </a:r>
            <a:r>
              <a:rPr lang="en-US" sz="4000">
                <a:solidFill>
                  <a:srgbClr val="0000FF"/>
                </a:solidFill>
              </a:rPr>
              <a:t>Сформировать представление о правильном питании : взаимосвязь здоровья и питания,гигиены, правильного здорового питания и этикета.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222</TotalTime>
  <Words>1455</Words>
  <Application>Microsoft Office PowerPoint</Application>
  <PresentationFormat>Экран (4:3)</PresentationFormat>
  <Paragraphs>175</Paragraphs>
  <Slides>31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KaiTi</vt:lpstr>
      <vt:lpstr>Arial</vt:lpstr>
      <vt:lpstr>Bradley Hand ITC</vt:lpstr>
      <vt:lpstr>Calibri</vt:lpstr>
      <vt:lpstr>Constantia</vt:lpstr>
      <vt:lpstr>Minion Pro Cond</vt:lpstr>
      <vt:lpstr>StarSymbol</vt:lpstr>
      <vt:lpstr>Tahoma</vt:lpstr>
      <vt:lpstr>Times New Roman</vt:lpstr>
      <vt:lpstr>Wingdings</vt:lpstr>
      <vt:lpstr>Wingdings 2</vt:lpstr>
      <vt:lpstr>Океан</vt:lpstr>
      <vt:lpstr>Поток</vt:lpstr>
      <vt:lpstr>Слайд</vt:lpstr>
      <vt:lpstr>Презентация</vt:lpstr>
      <vt:lpstr>Презентация PowerPoint</vt:lpstr>
      <vt:lpstr>Презентация PowerPoint</vt:lpstr>
      <vt:lpstr>  Основная цель: позитивная социализация детей дошкольного возраста,  приобщение детей к социокультурным нормам, традициям семьи, общества и государства </vt:lpstr>
      <vt:lpstr>Презентация PowerPoint</vt:lpstr>
      <vt:lpstr>Виды деятельности</vt:lpstr>
      <vt:lpstr>Социально-коммуникативное развитие детей дошкольного возраста  через проектную деятельность</vt:lpstr>
      <vt:lpstr>Презентация PowerPoint</vt:lpstr>
      <vt:lpstr>Муниципальное дошкольное образовательное автономное учреждение "ЦРР д/с № 56 "Надежда" г.Орска</vt:lpstr>
      <vt:lpstr>  Образовательный проект  на тему :  "Как питаешься, так и улыбаешься" (долго-срочный)</vt:lpstr>
      <vt:lpstr>Задачи:</vt:lpstr>
      <vt:lpstr>Формы реализации:</vt:lpstr>
      <vt:lpstr>Этапы реализации:</vt:lpstr>
      <vt:lpstr>Никогда не унываю И улыбка на лице, Потому что принимаю Витамины А В С.</vt:lpstr>
      <vt:lpstr>2 этап "Пейте, дети, молоко, будете здоровы!"</vt:lpstr>
      <vt:lpstr>Пейте дети молоко –будете здоровы!</vt:lpstr>
      <vt:lpstr>3 этап : "От фермы до холодильника"</vt:lpstr>
      <vt:lpstr>Презентация PowerPoint</vt:lpstr>
      <vt:lpstr>4 этап :  "Вкусная каша-матушка наша"</vt:lpstr>
      <vt:lpstr>Презентация PowerPoint</vt:lpstr>
      <vt:lpstr>5 этап:"Использование дидактических игр"</vt:lpstr>
      <vt:lpstr>6 этап: Использование электронных образовательных ресурсов</vt:lpstr>
      <vt:lpstr>7 этап : "Работа с родителями "</vt:lpstr>
      <vt:lpstr>        Выполнила: Кин И.А</vt:lpstr>
      <vt:lpstr>Цель: Развитие творческих способностей дошкольников в условиях продуктивного сотрудничества с родителями.</vt:lpstr>
      <vt:lpstr>Проблема проекта </vt:lpstr>
      <vt:lpstr>Планируемые результаты :</vt:lpstr>
      <vt:lpstr>Этапы реализации проекта:</vt:lpstr>
      <vt:lpstr>Презентация PowerPoint</vt:lpstr>
      <vt:lpstr>Театрализация сказки «Рукавичка»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ФГОС ДО : социально-коммуникативное развитие.</dc:title>
  <dc:creator>User</dc:creator>
  <cp:lastModifiedBy>Наталья</cp:lastModifiedBy>
  <cp:revision>31</cp:revision>
  <dcterms:created xsi:type="dcterms:W3CDTF">2014-11-15T13:06:08Z</dcterms:created>
  <dcterms:modified xsi:type="dcterms:W3CDTF">2025-03-21T05:40:34Z</dcterms:modified>
</cp:coreProperties>
</file>