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71" r:id="rId3"/>
    <p:sldId id="259" r:id="rId4"/>
    <p:sldId id="272" r:id="rId5"/>
    <p:sldId id="273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284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13BF"/>
    <a:srgbClr val="3A0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3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3E8EC-B686-470C-93C9-D675DED6E515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B85B-8791-416A-9651-5E25CC977F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3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B092C9-D153-4ED2-A6FF-10B7ECBD4AF7}" type="datetimeFigureOut">
              <a:rPr lang="ru-RU" smtClean="0"/>
              <a:pPr/>
              <a:t>12.10.2023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0B7AF41-A0FE-447E-9B81-0FC29E945A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3610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000" dirty="0" smtClean="0">
                <a:ln w="0"/>
                <a:solidFill>
                  <a:srgbClr val="3A09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образовательное  автономное учреждение  «Центр развития ребёнка -</a:t>
            </a:r>
            <a:r>
              <a:rPr lang="en-US" sz="2000" dirty="0" smtClean="0">
                <a:ln w="0"/>
                <a:solidFill>
                  <a:srgbClr val="3A09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0"/>
                <a:solidFill>
                  <a:srgbClr val="3A09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56 «Надежда»  г. Орска»</a:t>
            </a:r>
            <a:endParaRPr lang="ru-RU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A09B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17294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sz="2000" b="1" dirty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16832"/>
            <a:ext cx="74168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3A09B3"/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в рамках педагогического совета</a:t>
            </a:r>
          </a:p>
          <a:p>
            <a:pPr algn="ctr"/>
            <a:endParaRPr lang="ru-RU" sz="2000" b="1" dirty="0" smtClean="0">
              <a:ln w="10541" cmpd="sng">
                <a:noFill/>
                <a:prstDash val="solid"/>
              </a:ln>
              <a:solidFill>
                <a:srgbClr val="3A09B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3A09B3"/>
                </a:solidFill>
                <a:latin typeface="Times New Roman" pitchFamily="18" charset="0"/>
                <a:cs typeface="Times New Roman" pitchFamily="18" charset="0"/>
              </a:rPr>
              <a:t>«Устное народное творчество в развитии 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3A09B3"/>
                </a:solidFill>
                <a:latin typeface="Times New Roman" pitchFamily="18" charset="0"/>
                <a:cs typeface="Times New Roman" pitchFamily="18" charset="0"/>
              </a:rPr>
              <a:t>речи детей  младшего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3A09B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3A09B3"/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7" y="4051922"/>
            <a:ext cx="324036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smtClean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000" b="1" dirty="0" err="1" smtClean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Бахмат</a:t>
            </a:r>
            <a:r>
              <a:rPr lang="ru-RU" sz="2000" b="1" dirty="0" smtClean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Юрьевна</a:t>
            </a:r>
          </a:p>
        </p:txBody>
      </p:sp>
      <p:pic>
        <p:nvPicPr>
          <p:cNvPr id="2051" name="Picture 3" descr="C:\Users\Zav\Desktop\И.О.Шынар-декабрь\скан СОУТ\0_1224de_8cc9442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30401"/>
            <a:ext cx="2880320" cy="282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802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32656"/>
            <a:ext cx="5256228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8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 адаптации:</a:t>
            </a:r>
            <a:endParaRPr lang="ru-RU" sz="28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88073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Пальчиковая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гимнастика – незаменимый способ в том,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чтобы успокоить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плачущего ребёнка.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«Девочки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мальчики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Развивают пальчики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Будут пальцы отдыхать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!»                                 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Не плачь, не плачь, куплю калач!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плачь, дорогой,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Не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плачь, не кричи!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Куплю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тебе три!».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G:\Шынар\КЛИПАРТ для презентации\0_1132ed_e3cf6f1e_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97" y="4509120"/>
            <a:ext cx="1262082" cy="16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89177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32656"/>
            <a:ext cx="5256228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8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b="1" kern="0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</a:t>
            </a:r>
            <a:r>
              <a:rPr lang="ru-RU" sz="28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моментах </a:t>
            </a:r>
            <a:r>
              <a:rPr lang="ru-RU" sz="2800" b="1" kern="0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88073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Травка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– муравка со сна поднялась, 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Птица – синица за зёрна взялась, 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Зайка за капусту, </a:t>
            </a:r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Мышка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– за корку, 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Детки – за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молоко!».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Раскапризничался Саша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Саша есть не хочет кашу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Саша, с кашей не шути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Как же будешь ты расти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Ведь от каши, мальчик милый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Ты получишь много силы.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9629"/>
            <a:ext cx="2230363" cy="285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3530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32656"/>
            <a:ext cx="5256228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8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b="1" kern="0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</a:t>
            </a:r>
            <a:r>
              <a:rPr lang="ru-RU" sz="28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моментах </a:t>
            </a:r>
            <a:r>
              <a:rPr lang="ru-RU" sz="2800" b="1" kern="0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8807393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Ай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лады, лады, лады,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Не боимся мы воды!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Чистая водичка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Умоет наше личико,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Вымоет ладошки,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Намочит нас немножко,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Ай, лады, лады, лады,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Не боимся мы воды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Баю-бай, баю-бай,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Ты, собачка, не лай,</a:t>
            </a:r>
          </a:p>
          <a:p>
            <a:r>
              <a:rPr lang="ru-RU" sz="2400" b="1" dirty="0" err="1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Белолапа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не скули,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Наших деток не буди.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Будут наши детки спать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 большими вырастать!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39"/>
            <a:ext cx="2437061" cy="317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1979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32656"/>
            <a:ext cx="5256228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800" b="1" kern="0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прогулке:</a:t>
            </a:r>
            <a:endParaRPr lang="ru-RU" sz="28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8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6179609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хочешь прогуляться,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быстро одеваться,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Дверцу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шкафа открывай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 порядку надевай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Вот они сапожки: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с левой ножки,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с правой ножки.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Если дождичек пойдет,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Наденем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калошки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– с правой ножки,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– с левой ножки.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Вот так хорошо!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69160"/>
            <a:ext cx="12430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56734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280920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32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  деятельности:</a:t>
            </a:r>
            <a:endParaRPr lang="ru-RU" sz="32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8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61796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Малыши-крепыши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вышли на площадку,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Малыши-крепыши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делают зарядку!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Раз-два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три-четыре.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Руки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выше! Ноги шире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«…мышка бежала,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хвостиком махнула, яичко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упало и разбилось.…»</a:t>
            </a:r>
          </a:p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«- Колобок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колобок, </a:t>
            </a:r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тебя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съем!»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60052"/>
            <a:ext cx="421322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9"/>
            <a:ext cx="1080120" cy="11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35190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280920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32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  деятельности:</a:t>
            </a:r>
            <a:endParaRPr lang="ru-RU" sz="32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8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61796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Заинька, выйди в круг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Серенький, выйди в круг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Скорей, скорей, выйди в круг,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Скорей, скорей, выйди в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круг!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Заинька,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ты пройдись,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Серенький, ты пройдись,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Туда-сюда ты пройдись,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Туда-сюда ты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пройдись!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Заинька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умой личико,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Серенький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умой личико,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Сверху донизу умой личико,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Сверху донизу умой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личико!...»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200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280920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32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свободной деятельности:</a:t>
            </a:r>
            <a:endParaRPr lang="ru-RU" sz="32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800" b="1" kern="0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61796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пальчик –дедушка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пальчик-бабушка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пальчик –папа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пальчик-мама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Этот пальчик-я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Вот и вся моя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–семья!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Мы с игрушками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играть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Любим очень дружно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Знаем мы, что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убирать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Их на место нужно.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2551837"/>
            <a:ext cx="629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76" y="4365104"/>
            <a:ext cx="42862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4628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332656"/>
            <a:ext cx="1872208" cy="504056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400" b="1" kern="0" dirty="0" smtClean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kern="0" dirty="0" smtClean="0">
              <a:ln w="0"/>
              <a:solidFill>
                <a:srgbClr val="3A09B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07" y="980728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 fontAlgn="base">
              <a:spcAft>
                <a:spcPct val="0"/>
              </a:spcAft>
            </a:pPr>
            <a:r>
              <a:rPr lang="ru-RU" sz="20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 влияет на все стороны развития речи и оказывает влияние на развитие ребёнка в целом.</a:t>
            </a:r>
          </a:p>
          <a:p>
            <a:pPr indent="540000" algn="just" fontAlgn="base">
              <a:spcAft>
                <a:spcPct val="0"/>
              </a:spcAft>
            </a:pPr>
            <a:r>
              <a:rPr lang="ru-RU" sz="20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Результат моей работы показал</a:t>
            </a:r>
            <a:r>
              <a:rPr lang="ru-RU" sz="20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что целенаправленное и систематическое использование малых форм фольклора в работе с детьми младшего возраста помогает им овладеть первоначальными навыками самостоятельной художественно-речевой </a:t>
            </a:r>
            <a:r>
              <a:rPr lang="ru-RU" sz="20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деятельности, у </a:t>
            </a:r>
            <a:r>
              <a:rPr lang="ru-RU" sz="20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дошкольников заметно возросли положительные эмоции, </a:t>
            </a:r>
            <a:r>
              <a:rPr lang="ru-RU" sz="20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20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интерес к слушанию книг, обсуждению прочитанного.</a:t>
            </a:r>
          </a:p>
          <a:p>
            <a:pPr lvl="0" indent="540000" algn="just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000" b="1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</a:t>
            </a:r>
            <a:r>
              <a:rPr lang="ru-RU" sz="2000" b="1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эмоции, </a:t>
            </a:r>
            <a:r>
              <a:rPr lang="ru-RU" sz="2000" b="1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весёлое</a:t>
            </a:r>
            <a:r>
              <a:rPr lang="ru-RU" sz="2000" b="1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бодрое </a:t>
            </a:r>
            <a:r>
              <a:rPr lang="ru-RU" sz="2000" b="1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 помогло детям легче </a:t>
            </a:r>
            <a:r>
              <a:rPr lang="ru-RU" sz="2000" b="1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sz="2000" b="1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адаптацию.</a:t>
            </a:r>
            <a:endParaRPr lang="ru-RU" sz="2000" b="1" dirty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150827"/>
            <a:ext cx="2376746" cy="18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34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8171" y="2708920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ln w="0"/>
                <a:solidFill>
                  <a:srgbClr val="3A09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внимание!</a:t>
            </a:r>
            <a:endParaRPr lang="ru-RU" sz="4400" b="1" dirty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99" y="3789040"/>
            <a:ext cx="42862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928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81313" cy="432048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Речь имеет большое значение для целостного и всестороннего развития ребенка в младшем дошкольном возрасте, так как она становится основным средством общения. Важнейшим источником развития выразительности детской речи являются произведения устного народного творчества, в том числе малые фольклорные формы (загадки, потешки, считалки, колыбельные, сказки).</a:t>
            </a:r>
          </a:p>
          <a:p>
            <a:pPr algn="just"/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Воспитательное, познавательное и эстетическое значение фольклора огромно, так как он расширяет знания ребенка об окружающей действительности, развивает умения тонко чувствовать художественную форму, мелодику и ритм родного языка.</a:t>
            </a:r>
          </a:p>
          <a:p>
            <a:pPr algn="just"/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Исходя из этого, базовой основой для развития речи у детей младшего возраста  я выбрала методическую тему: </a:t>
            </a:r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«Устное народное творчество в развитии речи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детей  младшего </a:t>
            </a:r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0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642942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400" dirty="0">
                <a:ln w="0"/>
                <a:solidFill>
                  <a:srgbClr val="3A09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использования фольклора в </a:t>
            </a:r>
            <a:r>
              <a:rPr lang="ru-RU" sz="2400" dirty="0" smtClean="0">
                <a:ln w="0"/>
                <a:solidFill>
                  <a:srgbClr val="3A09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  <a:endParaRPr lang="ru-RU" sz="2400" dirty="0">
              <a:ln w="0"/>
              <a:solidFill>
                <a:srgbClr val="3A09B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Zav\Desktop\И.О.Шынар-декабрь\скан СОУТ\0_8e52a_4ca4d932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15172"/>
            <a:ext cx="2160795" cy="274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Zav\Desktop\И.О.Шынар-декабрь\скан СОУТ\0_90492_a7d0234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29200"/>
            <a:ext cx="1368152" cy="14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59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44253"/>
            <a:ext cx="7096872" cy="4025038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моей работы: Формирование </a:t>
            </a:r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правильной 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речи детей младшего дошкольного возраста средствами </a:t>
            </a:r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устного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народного творчества; использование произведения русского народного фольклора, как возможность развития речи детей младшего дошкольного  возраста. </a:t>
            </a:r>
            <a:endParaRPr lang="ru-RU" sz="18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связи с поставленной целью я выделила следующие </a:t>
            </a:r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u="sng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Выявить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значение устного народного творчества в системе развития речи  детей. Знакомить детей с разными формами фольклора (потешки, пестушки, приговорки, заклички, колыбельные песни). </a:t>
            </a:r>
          </a:p>
          <a:p>
            <a:pPr algn="just"/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Развивать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внимание, понимание речи, артикуляционный и слуховой аппарат, звукоподражание, активизировать словарь; </a:t>
            </a:r>
          </a:p>
          <a:p>
            <a:pPr algn="just"/>
            <a:r>
              <a:rPr lang="ru-RU" sz="18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Воспитывать </a:t>
            </a:r>
            <a:r>
              <a:rPr lang="ru-RU" sz="18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интерес к художественной литературе, формировать способность к целостному восприятию произведений разных жанров, усвоению содержания произведений и эмоциональной отзывчивости на него. </a:t>
            </a:r>
          </a:p>
          <a:p>
            <a:pPr lvl="0" algn="just"/>
            <a:endParaRPr lang="ru-RU" sz="1800" b="1" dirty="0" smtClean="0">
              <a:ln w="0"/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:\Шынар\КЛИПАРТ для презентации\0_1132ed_e3cf6f1e_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60848"/>
            <a:ext cx="1262082" cy="16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60827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075" y="260648"/>
            <a:ext cx="8424937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400" b="1" kern="0" dirty="0" smtClean="0">
                <a:ln w="0"/>
                <a:solidFill>
                  <a:srgbClr val="4013B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Жанры </a:t>
            </a:r>
            <a:r>
              <a:rPr lang="ru-RU" sz="24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фольклора,</a:t>
            </a:r>
            <a:r>
              <a:rPr lang="en-US" sz="24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в работе</a:t>
            </a:r>
            <a:r>
              <a:rPr lang="en-US" sz="2400" b="1" kern="0" dirty="0" smtClean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ln w="0"/>
              <a:solidFill>
                <a:srgbClr val="4013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06951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колыбельные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песни;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прибаутки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приговорки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народные игры;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пословицы;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поговорки;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загадки;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сказки;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скороговорки;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считалки.</a:t>
            </a:r>
          </a:p>
          <a:p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7171" name="Picture 3" descr="G:\Шынар\КЛИПАРТ для презентации\0_513ae_d1f1b63b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3268"/>
            <a:ext cx="3387328" cy="48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64889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332656"/>
            <a:ext cx="5256228" cy="576064"/>
          </a:xfrm>
        </p:spPr>
        <p:txBody>
          <a:bodyPr>
            <a:noAutofit/>
          </a:bodyPr>
          <a:lstStyle/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r>
              <a:rPr lang="ru-RU" sz="2400" b="1" kern="0" dirty="0">
                <a:ln w="0"/>
                <a:solidFill>
                  <a:srgbClr val="4013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фольклор используется: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ClrTx/>
              <a:buSzTx/>
            </a:pPr>
            <a:endParaRPr lang="ru-RU" sz="2400" b="1" kern="0" dirty="0" smtClean="0">
              <a:ln w="0"/>
              <a:solidFill>
                <a:srgbClr val="3A09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607" y="781179"/>
            <a:ext cx="5387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период адаптации;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 режимных моментах;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на прогулке;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игре; 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свободной деятельности.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286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3592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6607" y="781179"/>
            <a:ext cx="85558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детей с устным народным творчеством и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каждодневное использование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его как в режимных моментах, так и в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игровой деятельности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развивает устную речь ребенка, его фантазию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 воображение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влияет на духовное развитие, учит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определенным нравственным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нормам.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 Детский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фольклор дает нам возможность уже на ранних этапах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жизни ребенка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приобщать его к народной поэзии.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помощью малых форм фольклора можно решать практически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все задачи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методики развития речи, поэтому наряду с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основными приемами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 средствами речевого развития дошкольников я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использую этот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богатейший материал словесного творчества народа.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458" y="5085184"/>
            <a:ext cx="12620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954194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6607" y="781179"/>
            <a:ext cx="1035607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колыбельными песнями начинают знакомить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детей еще в раннем возрасте, что позволяет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малышам запоминать слова и формы слов,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словосочетаний, осваивать лексическую и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грамматическую стороны речи.</a:t>
            </a:r>
          </a:p>
          <a:p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считалки, </a:t>
            </a:r>
            <a:r>
              <a:rPr lang="ru-RU" sz="2400" b="1" dirty="0" err="1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заклички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являются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богатейшим материалом для развития звуковой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культуры речи. Развивая чувство ритма и рифмы,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мы готовим ребенка к дальнейшему восприятию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поэтической речи и формируем у него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интонационную выразительность.</a:t>
            </a:r>
          </a:p>
          <a:p>
            <a:endParaRPr lang="ru-RU" sz="20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G:\Шынар\КЛИПАРТ для презентации\0_1132ed_e3cf6f1e_X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262082" cy="16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55096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36607" y="781179"/>
            <a:ext cx="10356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Загадки обогащают словарь детей за счет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многозначности слов, помогают увидеть вторичные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значения слов, формируют представления об их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переносном значении. Они помогают детям усвоить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звуковой и грамматический строй русской речи,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заставляя сосредоточиться на языковой форме и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анализировать ее. Разгадывание загадок развивает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способность дошкольников к анализу, обобщению.</a:t>
            </a:r>
          </a:p>
        </p:txBody>
      </p:sp>
      <p:pic>
        <p:nvPicPr>
          <p:cNvPr id="4" name="Picture 3" descr="C:\Users\Zav\Desktop\И.О.Шынар-декабрь\скан СОУТ\0_7dabf_6690537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347" y="4437112"/>
            <a:ext cx="2664296" cy="21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87283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520" y="808596"/>
            <a:ext cx="8424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  Русские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народные,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хороводные игры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привлекли мое внимание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не только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как огромный потенциал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для физического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развития ребенка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но и как жанр устного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народного творчества.</a:t>
            </a: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   Содержащийся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играх фольклорный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способствует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эмоционально положительному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овладению</a:t>
            </a:r>
          </a:p>
          <a:p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родной речью. </a:t>
            </a:r>
            <a:endParaRPr lang="ru-RU" sz="2400" b="1" dirty="0" smtClean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большим удовольствием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, желанием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 и интересом </a:t>
            </a:r>
            <a:r>
              <a:rPr lang="ru-RU" sz="2400" b="1" dirty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играют в </a:t>
            </a:r>
            <a:r>
              <a:rPr lang="ru-RU" sz="2400" b="1" dirty="0" smtClean="0">
                <a:solidFill>
                  <a:srgbClr val="4013BF"/>
                </a:solidFill>
                <a:latin typeface="Times New Roman" pitchFamily="18" charset="0"/>
                <a:cs typeface="Times New Roman" pitchFamily="18" charset="0"/>
              </a:rPr>
              <a:t>подвижные игры.</a:t>
            </a:r>
            <a:endParaRPr lang="ru-RU" sz="2400" b="1" dirty="0">
              <a:solidFill>
                <a:srgbClr val="40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17" y="4365104"/>
            <a:ext cx="42862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26989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2484</TotalTime>
  <Words>1127</Words>
  <Application>Microsoft Office PowerPoint</Application>
  <PresentationFormat>Экран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Муниципальное  дошкольное образовательное  автономное учреждение  «Центр развития ребёнка - детский сад № 56 «Надежда»  г. Орска»</vt:lpstr>
      <vt:lpstr>Актуальность использования фольклора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общеразвивающего вида  д/с «Солнышко» п. Савинский</dc:title>
  <dc:creator>Admin</dc:creator>
  <cp:lastModifiedBy>Оксана</cp:lastModifiedBy>
  <cp:revision>184</cp:revision>
  <dcterms:created xsi:type="dcterms:W3CDTF">2014-02-17T15:07:23Z</dcterms:created>
  <dcterms:modified xsi:type="dcterms:W3CDTF">2023-10-12T17:23:57Z</dcterms:modified>
</cp:coreProperties>
</file>