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398" r:id="rId4"/>
    <p:sldId id="388" r:id="rId5"/>
    <p:sldId id="408" r:id="rId6"/>
    <p:sldId id="409" r:id="rId7"/>
    <p:sldId id="396" r:id="rId8"/>
    <p:sldId id="397" r:id="rId9"/>
    <p:sldId id="389" r:id="rId10"/>
    <p:sldId id="390" r:id="rId11"/>
    <p:sldId id="404" r:id="rId12"/>
    <p:sldId id="402" r:id="rId13"/>
    <p:sldId id="405" r:id="rId14"/>
    <p:sldId id="406" r:id="rId15"/>
    <p:sldId id="399" r:id="rId16"/>
    <p:sldId id="4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FCB6ED"/>
    <a:srgbClr val="B492A8"/>
    <a:srgbClr val="F7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xmlns="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xmlns="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xmlns="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xmlns="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15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368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7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96" r:id="rId4"/>
    <p:sldLayoutId id="2147483699" r:id="rId5"/>
    <p:sldLayoutId id="2147483700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70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4199706" y="733423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34096" y="259950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ЦРР- детский сад № 56 «Надежда»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2622724" y="1071977"/>
            <a:ext cx="5598562" cy="57246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Отчет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получение гранта </a:t>
            </a:r>
            <a:endParaRPr lang="en-US" sz="2400" b="1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благотворительного фонда СИНАРА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«ВОСПИТАТЕЛЬ - это круто!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3200" b="1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линия: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«Образование и просвещение»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 2024г.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MDOAU-56\Desktop\20150617_105732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" t="-4444" r="5785" b="4444"/>
          <a:stretch/>
        </p:blipFill>
        <p:spPr bwMode="auto">
          <a:xfrm>
            <a:off x="7379594" y="1994704"/>
            <a:ext cx="4812407" cy="3684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340" y="159205"/>
            <a:ext cx="11573197" cy="724247"/>
          </a:xfrm>
          <a:solidFill>
            <a:srgbClr val="C2E49C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 качественные результаты </a:t>
            </a:r>
            <a:r>
              <a:rPr lang="ru-RU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en-US" sz="3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Calibri" pitchFamily="34" charset="0"/>
              </a:rPr>
              <a:t>результаты проекта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01B475C-768E-4F2E-88D9-71F0E569BD28}"/>
              </a:ext>
            </a:extLst>
          </p:cNvPr>
          <p:cNvSpPr/>
          <p:nvPr/>
        </p:nvSpPr>
        <p:spPr>
          <a:xfrm flipH="1">
            <a:off x="147208" y="1064297"/>
            <a:ext cx="11662718" cy="57182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B3138C1-D4BC-4792-9E85-31D50999774E}"/>
              </a:ext>
            </a:extLst>
          </p:cNvPr>
          <p:cNvSpPr/>
          <p:nvPr/>
        </p:nvSpPr>
        <p:spPr>
          <a:xfrm flipH="1">
            <a:off x="735673" y="1197244"/>
            <a:ext cx="10868191" cy="53843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BC12070-2E2F-4C60-984E-816DCAF60C95}"/>
              </a:ext>
            </a:extLst>
          </p:cNvPr>
          <p:cNvGrpSpPr/>
          <p:nvPr/>
        </p:nvGrpSpPr>
        <p:grpSpPr>
          <a:xfrm>
            <a:off x="-2" y="3400454"/>
            <a:ext cx="1348016" cy="1396780"/>
            <a:chOff x="1043607" y="2191213"/>
            <a:chExt cx="970809" cy="9646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ECCAAEC-B1AC-4546-93B8-18F5940D3A34}"/>
                </a:ext>
              </a:extLst>
            </p:cNvPr>
            <p:cNvSpPr/>
            <p:nvPr/>
          </p:nvSpPr>
          <p:spPr>
            <a:xfrm>
              <a:off x="1043607" y="2191213"/>
              <a:ext cx="970808" cy="96465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527528B-DEA1-4A60-B0C5-B279DEF23DCF}"/>
                </a:ext>
              </a:extLst>
            </p:cNvPr>
            <p:cNvSpPr/>
            <p:nvPr/>
          </p:nvSpPr>
          <p:spPr>
            <a:xfrm>
              <a:off x="1043609" y="2304950"/>
              <a:ext cx="970807" cy="7371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E31235-8784-4BDA-A394-D2EBFDB2B01E}"/>
              </a:ext>
            </a:extLst>
          </p:cNvPr>
          <p:cNvSpPr/>
          <p:nvPr/>
        </p:nvSpPr>
        <p:spPr>
          <a:xfrm>
            <a:off x="7544716" y="1471453"/>
            <a:ext cx="68958" cy="38580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B1A537-0652-431F-BD02-DECF24A4F3C0}"/>
              </a:ext>
            </a:extLst>
          </p:cNvPr>
          <p:cNvSpPr txBox="1"/>
          <p:nvPr/>
        </p:nvSpPr>
        <p:spPr>
          <a:xfrm>
            <a:off x="7613674" y="1415295"/>
            <a:ext cx="36212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 психологически комфортная  среды для развития и повышения педагогических компетенций  молодых специалистов и  студентов.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профессиональном объединении воспитателей дошкольной организации, возможность профессионального общения и роста.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раскрытие потенциала личности, необходимое для  успешной личной и профессиональной самореализации в современных условиях.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48958F-7AD7-4CF2-AE99-00395E7F415A}"/>
              </a:ext>
            </a:extLst>
          </p:cNvPr>
          <p:cNvSpPr txBox="1"/>
          <p:nvPr/>
        </p:nvSpPr>
        <p:spPr>
          <a:xfrm>
            <a:off x="1034119" y="1242540"/>
            <a:ext cx="66106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Вовлечены в  деятельность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базе МДОАУ№ 56  не менее 70%  студентов ГАПОУ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г. Орска (ориентировочно 30-40 человек), 50%  студентов «Дошкольного отделения»  ОГТИ  (филиала)  ФГБОУ высшего образования «Оренбургский государственный университет» ( ориентировочно 20 чел.).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доля молодых педагогов, оставшихся работать после 1 года – 2 лет/ 3-х лет работы, закрепившихся в профессии (100 % адаптации молодых педагогов 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профессиональный уровень молодых педагогов: будут сформированы профессиональные умения, накоплен педагогический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(не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50% продемонстрируют полученные знания в методических разработках, участия в конкурсах профессионального мастерства,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фестивалях, конференциях).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 будут обеспечены информационным пространством для обсуждения и решения профессиональных вопросов с педагогами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платформе  «NETBOARD.ME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Благодаря реализации данного проекта повысится профессиональное мастерство молодых и будущих педагогов, что позволит обеспечить им высокий уровень заработной платы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aphic 1">
            <a:extLst>
              <a:ext uri="{FF2B5EF4-FFF2-40B4-BE49-F238E27FC236}">
                <a16:creationId xmlns="" xmlns:a16="http://schemas.microsoft.com/office/drawing/2014/main" id="{1CE1DE81-DD32-4C99-BBEC-89D47E9A7814}"/>
              </a:ext>
            </a:extLst>
          </p:cNvPr>
          <p:cNvGrpSpPr/>
          <p:nvPr/>
        </p:nvGrpSpPr>
        <p:grpSpPr>
          <a:xfrm>
            <a:off x="9782837" y="4742281"/>
            <a:ext cx="1554707" cy="2006250"/>
            <a:chOff x="3729037" y="928687"/>
            <a:chExt cx="4733925" cy="5000625"/>
          </a:xfrm>
          <a:solidFill>
            <a:schemeClr val="accent1">
              <a:lumMod val="50000"/>
            </a:schemeClr>
          </a:solidFill>
        </p:grpSpPr>
        <p:sp>
          <p:nvSpPr>
            <p:cNvPr id="14" name="Freeform: Shape 4">
              <a:extLst>
                <a:ext uri="{FF2B5EF4-FFF2-40B4-BE49-F238E27FC236}">
                  <a16:creationId xmlns="" xmlns:a16="http://schemas.microsoft.com/office/drawing/2014/main" id="{09AC32CD-B14F-4E8C-9E54-DF6AC47A39DC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">
              <a:extLst>
                <a:ext uri="{FF2B5EF4-FFF2-40B4-BE49-F238E27FC236}">
                  <a16:creationId xmlns="" xmlns:a16="http://schemas.microsoft.com/office/drawing/2014/main" id="{ADD705FA-EE47-4FCF-B365-BC563E16131A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="" xmlns:a16="http://schemas.microsoft.com/office/drawing/2014/main" id="{CEA02FB8-4DDF-4853-BEB6-92ACB4CAB594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="" xmlns:a16="http://schemas.microsoft.com/office/drawing/2014/main" id="{23B2F69D-8253-4C99-B54B-532167E1858A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="" xmlns:a16="http://schemas.microsoft.com/office/drawing/2014/main" id="{983CD4CE-C3BF-45AD-82BB-0DDA7F942178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="" xmlns:a16="http://schemas.microsoft.com/office/drawing/2014/main" id="{91EC8C35-C9FF-4A5A-A327-9353AB94A529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1">
            <a:extLst>
              <a:ext uri="{FF2B5EF4-FFF2-40B4-BE49-F238E27FC236}">
                <a16:creationId xmlns="" xmlns:a16="http://schemas.microsoft.com/office/drawing/2014/main" id="{1CE1DE81-DD32-4C99-BBEC-89D47E9A7814}"/>
              </a:ext>
            </a:extLst>
          </p:cNvPr>
          <p:cNvGrpSpPr/>
          <p:nvPr/>
        </p:nvGrpSpPr>
        <p:grpSpPr>
          <a:xfrm>
            <a:off x="9782837" y="4742280"/>
            <a:ext cx="1554707" cy="2006250"/>
            <a:chOff x="3729037" y="928687"/>
            <a:chExt cx="4733925" cy="5000625"/>
          </a:xfrm>
          <a:solidFill>
            <a:schemeClr val="accent1">
              <a:lumMod val="50000"/>
            </a:schemeClr>
          </a:solidFill>
        </p:grpSpPr>
        <p:sp>
          <p:nvSpPr>
            <p:cNvPr id="25" name="Freeform: Shape 4">
              <a:extLst>
                <a:ext uri="{FF2B5EF4-FFF2-40B4-BE49-F238E27FC236}">
                  <a16:creationId xmlns="" xmlns:a16="http://schemas.microsoft.com/office/drawing/2014/main" id="{09AC32CD-B14F-4E8C-9E54-DF6AC47A39DC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5">
              <a:extLst>
                <a:ext uri="{FF2B5EF4-FFF2-40B4-BE49-F238E27FC236}">
                  <a16:creationId xmlns="" xmlns:a16="http://schemas.microsoft.com/office/drawing/2014/main" id="{ADD705FA-EE47-4FCF-B365-BC563E16131A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">
              <a:extLst>
                <a:ext uri="{FF2B5EF4-FFF2-40B4-BE49-F238E27FC236}">
                  <a16:creationId xmlns="" xmlns:a16="http://schemas.microsoft.com/office/drawing/2014/main" id="{CEA02FB8-4DDF-4853-BEB6-92ACB4CAB594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">
              <a:extLst>
                <a:ext uri="{FF2B5EF4-FFF2-40B4-BE49-F238E27FC236}">
                  <a16:creationId xmlns="" xmlns:a16="http://schemas.microsoft.com/office/drawing/2014/main" id="{23B2F69D-8253-4C99-B54B-532167E1858A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8">
              <a:extLst>
                <a:ext uri="{FF2B5EF4-FFF2-40B4-BE49-F238E27FC236}">
                  <a16:creationId xmlns="" xmlns:a16="http://schemas.microsoft.com/office/drawing/2014/main" id="{983CD4CE-C3BF-45AD-82BB-0DDA7F942178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9">
              <a:extLst>
                <a:ext uri="{FF2B5EF4-FFF2-40B4-BE49-F238E27FC236}">
                  <a16:creationId xmlns="" xmlns:a16="http://schemas.microsoft.com/office/drawing/2014/main" id="{91EC8C35-C9FF-4A5A-A327-9353AB94A529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Graphic 2">
            <a:extLst>
              <a:ext uri="{FF2B5EF4-FFF2-40B4-BE49-F238E27FC236}">
                <a16:creationId xmlns="" xmlns:a16="http://schemas.microsoft.com/office/drawing/2014/main" id="{6BD5BF98-E1F0-4660-AAA4-4D2584A26A68}"/>
              </a:ext>
            </a:extLst>
          </p:cNvPr>
          <p:cNvSpPr/>
          <p:nvPr/>
        </p:nvSpPr>
        <p:spPr>
          <a:xfrm rot="1419362">
            <a:off x="155634" y="3599094"/>
            <a:ext cx="655183" cy="912965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92" y="324519"/>
            <a:ext cx="11573197" cy="724247"/>
          </a:xfrm>
          <a:prstGeom prst="rect">
            <a:avLst/>
          </a:prstGeom>
          <a:solidFill>
            <a:srgbClr val="C2E49C"/>
          </a:solidFill>
        </p:spPr>
        <p:txBody>
          <a:bodyPr/>
          <a:lstStyle/>
          <a:p>
            <a:r>
              <a:rPr lang="ru-RU" dirty="0" smtClean="0"/>
              <a:t>Смета расходов по проекту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FE9292F-20DD-4F57-829D-61BFFDA0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85525"/>
              </p:ext>
            </p:extLst>
          </p:nvPr>
        </p:nvGraphicFramePr>
        <p:xfrm>
          <a:off x="498764" y="1334123"/>
          <a:ext cx="11118612" cy="51286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84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3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35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35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33557"/>
              </a:tblGrid>
              <a:tr h="691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единицы (в рублях)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стоимость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(за весь период, в рублях)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Запрашиваемая сумма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9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(страховые взносы)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94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200000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69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сопровождение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69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94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Полиграфические услуги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27450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27450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69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мероприятий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</a:tr>
              <a:tr h="606941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207103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243860 500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43860 500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4418B6-1864-4305-986E-88DC4787E7FE}"/>
              </a:ext>
            </a:extLst>
          </p:cNvPr>
          <p:cNvSpPr txBox="1"/>
          <p:nvPr/>
        </p:nvSpPr>
        <p:spPr>
          <a:xfrm>
            <a:off x="1284930" y="603586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cs typeface="Arial" pitchFamily="34" charset="0"/>
              </a:rPr>
              <a:t>ИТОГО</a:t>
            </a:r>
            <a:endParaRPr lang="ko-KR" alt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153359" y="1255924"/>
            <a:ext cx="4010139" cy="35921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ИСТОЧНИКИ РЕСУРСНОГО ОБЕСПЕЧЕНИЯ ПРОЕКТА В ДАЛЬНЕЙШЕМ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106">
            <a:extLst>
              <a:ext uri="{FF2B5EF4-FFF2-40B4-BE49-F238E27FC236}">
                <a16:creationId xmlns:a16="http://schemas.microsoft.com/office/drawing/2014/main" xmlns="" id="{A5FCD654-BD2C-4DF9-BC3A-17B5F87B764C}"/>
              </a:ext>
            </a:extLst>
          </p:cNvPr>
          <p:cNvGrpSpPr/>
          <p:nvPr/>
        </p:nvGrpSpPr>
        <p:grpSpPr>
          <a:xfrm>
            <a:off x="4407049" y="0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xmlns="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xmlns="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xmlns="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xmlns="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xmlns="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xmlns="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9502" y="1757042"/>
            <a:ext cx="3814312" cy="2831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платных дополнительных услуг, внедрение дополнительных общеразвивающих программ в целях расширения внебюджетного фонда и использование его для расширения де</a:t>
            </a:r>
            <a:r>
              <a:rPr lang="ru-RU" sz="2000" b="1" dirty="0"/>
              <a:t>ятельност</a:t>
            </a:r>
            <a:r>
              <a:rPr lang="ru-RU" b="1" dirty="0"/>
              <a:t>и </a:t>
            </a:r>
            <a:r>
              <a:rPr lang="ru-RU" b="1" dirty="0" err="1"/>
              <a:t>кванториума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60750" y="1757042"/>
            <a:ext cx="3342360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спонсоров для оказания поддержки в  приобретении интерактивного оборудования для оснащения деятельности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3814" y="5085184"/>
            <a:ext cx="459775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на различных уровнях.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F8985-DB9A-450F-AE50-A456FEFCC14B}"/>
              </a:ext>
            </a:extLst>
          </p:cNvPr>
          <p:cNvGrpSpPr/>
          <p:nvPr/>
        </p:nvGrpSpPr>
        <p:grpSpPr>
          <a:xfrm>
            <a:off x="-1" y="307548"/>
            <a:ext cx="12243673" cy="6325071"/>
            <a:chOff x="0" y="2092574"/>
            <a:chExt cx="12192000" cy="2597869"/>
          </a:xfrm>
          <a:solidFill>
            <a:srgbClr val="C2E49C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05670" y="469735"/>
            <a:ext cx="113473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после завершения гранта.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обеспечение с финансовой точки зрения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будет продолжать функционировать как форма взаимодействия студентов и  молодых педагогов  с наставниками ДО для повышения профессионального мастерства: ежегодно будет избираться актив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составляться план работы, включающий методическую поддержку, психолого-педагогическую, повышение ИКТ-компетентности и освоение цифровых технологий.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Перспектива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проекта - систематизация и углубление работы с наставниками  ДО – развитие института наставничества , введение дополнительных направлений работы – по мере востребованности у студентов и  молодых педагогов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Для финансового обеспечения проекта привлечь: доходы от платных дополнительных услуг, участия ДОО в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деятельности на различных уровнях, пожертвования спонсоров.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07" y="2393500"/>
            <a:ext cx="5885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408435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F9966BA-8880-4DFF-9BE2-B617C12A0085}"/>
              </a:ext>
            </a:extLst>
          </p:cNvPr>
          <p:cNvSpPr/>
          <p:nvPr/>
        </p:nvSpPr>
        <p:spPr>
          <a:xfrm rot="6300000">
            <a:off x="-286926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79985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261744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302606" y="1760955"/>
            <a:ext cx="2020688" cy="1813834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1FAF7A6-4DCE-4ECC-A5AA-764EE25A5ED2}"/>
              </a:ext>
            </a:extLst>
          </p:cNvPr>
          <p:cNvSpPr/>
          <p:nvPr/>
        </p:nvSpPr>
        <p:spPr>
          <a:xfrm rot="16200000">
            <a:off x="2885705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548D969A-8682-4B28-AC36-6DB15E8D8DB3}"/>
              </a:ext>
            </a:extLst>
          </p:cNvPr>
          <p:cNvSpPr/>
          <p:nvPr/>
        </p:nvSpPr>
        <p:spPr>
          <a:xfrm>
            <a:off x="5607586" y="661822"/>
            <a:ext cx="6584414" cy="1485633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2E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4CEEAC66-AB21-4FF0-AD1C-7A7DA88B4883}"/>
              </a:ext>
            </a:extLst>
          </p:cNvPr>
          <p:cNvSpPr/>
          <p:nvPr/>
        </p:nvSpPr>
        <p:spPr>
          <a:xfrm>
            <a:off x="5672894" y="4006148"/>
            <a:ext cx="6457462" cy="2103471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2E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A9147DB-0E27-4EE9-8E01-312269548D87}"/>
              </a:ext>
            </a:extLst>
          </p:cNvPr>
          <p:cNvSpPr/>
          <p:nvPr/>
        </p:nvSpPr>
        <p:spPr>
          <a:xfrm>
            <a:off x="5052178" y="4194374"/>
            <a:ext cx="772288" cy="1533584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5A049F81-5BE2-485A-A864-EC83452513F0}"/>
              </a:ext>
            </a:extLst>
          </p:cNvPr>
          <p:cNvSpPr/>
          <p:nvPr/>
        </p:nvSpPr>
        <p:spPr>
          <a:xfrm>
            <a:off x="5368441" y="2357485"/>
            <a:ext cx="6606449" cy="1432192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C447C401-F04D-42F9-9FD5-7D55E755FBE1}"/>
              </a:ext>
            </a:extLst>
          </p:cNvPr>
          <p:cNvSpPr/>
          <p:nvPr/>
        </p:nvSpPr>
        <p:spPr>
          <a:xfrm>
            <a:off x="4958655" y="2495499"/>
            <a:ext cx="717205" cy="1421174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00A91DE-DFAB-4C09-AD01-853556A9D3C3}"/>
              </a:ext>
            </a:extLst>
          </p:cNvPr>
          <p:cNvSpPr txBox="1"/>
          <p:nvPr/>
        </p:nvSpPr>
        <p:spPr bwMode="auto">
          <a:xfrm>
            <a:off x="5735689" y="620800"/>
            <a:ext cx="6456311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для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техническое и информационное сопровождение </a:t>
            </a:r>
          </a:p>
          <a:p>
            <a:pPr lvl="0"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93D855C-D96D-4C33-AA08-4D632D80BE26}"/>
              </a:ext>
            </a:extLst>
          </p:cNvPr>
          <p:cNvSpPr txBox="1"/>
          <p:nvPr/>
        </p:nvSpPr>
        <p:spPr bwMode="auto">
          <a:xfrm>
            <a:off x="5566744" y="2357163"/>
            <a:ext cx="6456311" cy="1323439"/>
          </a:xfrm>
          <a:prstGeom prst="rect">
            <a:avLst/>
          </a:prstGeom>
          <a:solidFill>
            <a:srgbClr val="C2E49C"/>
          </a:solidFill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комфортный климат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целью успешной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будущих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 в профессиональной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B886D1-3DA3-47EB-9E13-EDAE0FB352C4}"/>
              </a:ext>
            </a:extLst>
          </p:cNvPr>
          <p:cNvSpPr txBox="1"/>
          <p:nvPr/>
        </p:nvSpPr>
        <p:spPr bwMode="auto">
          <a:xfrm>
            <a:off x="5922054" y="3904948"/>
            <a:ext cx="5988676" cy="255454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Повысить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компетентность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через освоение технологии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личностный  рост, формирование общепедагогических, предметных,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компетенций, в том числе через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стажировок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638980" y="1440057"/>
            <a:ext cx="3915176" cy="1625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ru-RU" altLang="ko-KR" sz="6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dist"/>
            <a:r>
              <a:rPr lang="ru-RU" altLang="ko-KR" sz="6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en-US" altLang="ko-KR" sz="6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AA30986-2355-4E80-82EF-613EDD893B70}"/>
              </a:ext>
            </a:extLst>
          </p:cNvPr>
          <p:cNvSpPr/>
          <p:nvPr/>
        </p:nvSpPr>
        <p:spPr>
          <a:xfrm>
            <a:off x="5033413" y="706891"/>
            <a:ext cx="533331" cy="1481504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tboardme-cf1.s3.amazonaws.com/published/322713/files/s_a934b6db3a453dcc868ad2ab8fe657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02" y="337651"/>
            <a:ext cx="3173055" cy="237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tboardme-cf1.s3.amazonaws.com/published/322713/files/s_520fd98973817fc7562ec9ac569556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64" y="2717441"/>
            <a:ext cx="4751276" cy="35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netboardme-cf1.s3.amazonaws.com/published/322713/files/s_fb231e6a109ce1ddf4fc5d9f4d83be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07" y="463640"/>
            <a:ext cx="3474031" cy="26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netboardme-cf1.s3.amazonaws.com/published/322713/files/s_4afedbf1c2faec184d0cf5eeedaad7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3" y="2594169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netboardme-cf1.s3.amazonaws.com/published/322713/files/s_7cc2e3effb3835d1466212192c8d28e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21" y="2833352"/>
            <a:ext cx="2291411" cy="30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9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6813" r="15009" b="12393"/>
          <a:stretch/>
        </p:blipFill>
        <p:spPr bwMode="auto">
          <a:xfrm>
            <a:off x="721215" y="399246"/>
            <a:ext cx="6903077" cy="39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t="16197" r="14778" b="15375"/>
          <a:stretch/>
        </p:blipFill>
        <p:spPr bwMode="auto">
          <a:xfrm>
            <a:off x="3921616" y="2598860"/>
            <a:ext cx="7405352" cy="358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86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051" y="300872"/>
            <a:ext cx="11573197" cy="724247"/>
          </a:xfrm>
          <a:solidFill>
            <a:srgbClr val="C2E49C"/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проекта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xmlns="" id="{F546B489-483B-495F-AF17-B78CC6BDEE36}"/>
              </a:ext>
            </a:extLst>
          </p:cNvPr>
          <p:cNvSpPr/>
          <p:nvPr/>
        </p:nvSpPr>
        <p:spPr>
          <a:xfrm rot="18643437" flipH="1">
            <a:off x="7108758" y="2757775"/>
            <a:ext cx="2825921" cy="2248638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6BFAF6BF-3BE3-4C2D-AFE3-DA978A4E30BF}"/>
              </a:ext>
            </a:extLst>
          </p:cNvPr>
          <p:cNvSpPr/>
          <p:nvPr/>
        </p:nvSpPr>
        <p:spPr>
          <a:xfrm>
            <a:off x="4037916" y="2033046"/>
            <a:ext cx="4345540" cy="482740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194" h="6130085">
                <a:moveTo>
                  <a:pt x="0" y="6130085"/>
                </a:moveTo>
                <a:cubicBezTo>
                  <a:pt x="2366425" y="2121069"/>
                  <a:pt x="4153604" y="3601206"/>
                  <a:pt x="5684194" y="0"/>
                </a:cubicBezTo>
              </a:path>
            </a:pathLst>
          </a:cu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24AB3E-860D-464F-9422-0A49FC0F3A96}"/>
              </a:ext>
            </a:extLst>
          </p:cNvPr>
          <p:cNvSpPr txBox="1"/>
          <p:nvPr/>
        </p:nvSpPr>
        <p:spPr>
          <a:xfrm>
            <a:off x="4741044" y="3489718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33CA09-ABED-419F-9F1C-444541A1EA6D}"/>
              </a:ext>
            </a:extLst>
          </p:cNvPr>
          <p:cNvSpPr txBox="1"/>
          <p:nvPr/>
        </p:nvSpPr>
        <p:spPr>
          <a:xfrm>
            <a:off x="1076835" y="5371597"/>
            <a:ext cx="2356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Преодоление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коммуникативных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трудностей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249910-7D16-4816-B937-110902DC1DB0}"/>
              </a:ext>
            </a:extLst>
          </p:cNvPr>
          <p:cNvSpPr txBox="1"/>
          <p:nvPr/>
        </p:nvSpPr>
        <p:spPr>
          <a:xfrm>
            <a:off x="5495504" y="1305706"/>
            <a:ext cx="272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Формирование общих метакомпетенций</a:t>
            </a:r>
            <a:r>
              <a:rPr lang="en-US" altLang="ko-KR" sz="200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D40943-6921-4C83-ABC4-990C9DE6DF8A}"/>
              </a:ext>
            </a:extLst>
          </p:cNvPr>
          <p:cNvSpPr txBox="1"/>
          <p:nvPr/>
        </p:nvSpPr>
        <p:spPr>
          <a:xfrm>
            <a:off x="8293762" y="5371598"/>
            <a:ext cx="300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Преодоление методических трудностей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55DF89-5C50-4B30-A391-D060BDA17A68}"/>
              </a:ext>
            </a:extLst>
          </p:cNvPr>
          <p:cNvSpPr txBox="1"/>
          <p:nvPr/>
        </p:nvSpPr>
        <p:spPr>
          <a:xfrm>
            <a:off x="9587803" y="2077742"/>
            <a:ext cx="2741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компетенций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70B5F57E-8C41-43A6-8FE7-1F67B568D7F0}"/>
              </a:ext>
            </a:extLst>
          </p:cNvPr>
          <p:cNvSpPr/>
          <p:nvPr/>
        </p:nvSpPr>
        <p:spPr>
          <a:xfrm rot="1371778">
            <a:off x="8215075" y="1531079"/>
            <a:ext cx="613288" cy="52869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561CCED-27FF-4E5B-B50D-A6CE3E613D0B}"/>
              </a:ext>
            </a:extLst>
          </p:cNvPr>
          <p:cNvSpPr txBox="1"/>
          <p:nvPr/>
        </p:nvSpPr>
        <p:spPr>
          <a:xfrm>
            <a:off x="3863836" y="4228456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xmlns="" id="{88EBB66D-9DC8-4FDD-BF16-43789D5925B1}"/>
              </a:ext>
            </a:extLst>
          </p:cNvPr>
          <p:cNvSpPr/>
          <p:nvPr/>
        </p:nvSpPr>
        <p:spPr>
          <a:xfrm rot="3300687" flipH="1">
            <a:off x="3768958" y="2791102"/>
            <a:ext cx="2383597" cy="2957459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4385231" y="1082469"/>
            <a:ext cx="1151050" cy="107567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02345" y="1162975"/>
            <a:ext cx="1148979" cy="96283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10547599" y="4028066"/>
            <a:ext cx="1324832" cy="9855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570631" y="3891437"/>
            <a:ext cx="723237" cy="120723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997974" y="3967537"/>
            <a:ext cx="723237" cy="120723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2359593" y="4182081"/>
            <a:ext cx="723237" cy="120723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10016862" y="4666943"/>
            <a:ext cx="1061475" cy="10156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10547600" y="1118754"/>
            <a:ext cx="821544" cy="894838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54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6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 rot="5855548">
            <a:off x="8629752" y="848696"/>
            <a:ext cx="825819" cy="97059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Прямоугольник 4"/>
          <p:cNvSpPr/>
          <p:nvPr/>
        </p:nvSpPr>
        <p:spPr>
          <a:xfrm>
            <a:off x="3649779" y="3630791"/>
            <a:ext cx="3041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направление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Я-воспитатель!»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2291" y="3117273"/>
            <a:ext cx="2673927" cy="155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направление «Педагогическая копилка»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656" y="2125810"/>
            <a:ext cx="3660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«NETBOARD.ME» для обмена опытом и демонстрации творчества молодых воспитателей</a:t>
            </a:r>
          </a:p>
        </p:txBody>
      </p:sp>
    </p:spTree>
    <p:extLst>
      <p:ext uri="{BB962C8B-B14F-4D97-AF65-F5344CB8AC3E}">
        <p14:creationId xmlns:p14="http://schemas.microsoft.com/office/powerpoint/2010/main" val="1064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C2E49C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реализации проекта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069CBD4-6F9B-442B-A8E2-119BAEF123CB}"/>
              </a:ext>
            </a:extLst>
          </p:cNvPr>
          <p:cNvSpPr/>
          <p:nvPr/>
        </p:nvSpPr>
        <p:spPr>
          <a:xfrm>
            <a:off x="-1" y="5625784"/>
            <a:ext cx="2992579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10F1A6-426A-42DA-9404-168006B13A7F}"/>
              </a:ext>
            </a:extLst>
          </p:cNvPr>
          <p:cNvSpPr txBox="1"/>
          <p:nvPr/>
        </p:nvSpPr>
        <p:spPr>
          <a:xfrm>
            <a:off x="466748" y="1413451"/>
            <a:ext cx="6681027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МДОАУ № 56 -победитель Всероссийского  открытого смотра-конкурса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- 2020,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публичного Всероссийского смотра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– 2022г.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D134E2-86B0-49FF-8B47-347841A3DC9E}"/>
              </a:ext>
            </a:extLst>
          </p:cNvPr>
          <p:cNvSpPr txBox="1"/>
          <p:nvPr/>
        </p:nvSpPr>
        <p:spPr>
          <a:xfrm>
            <a:off x="5760642" y="4661382"/>
            <a:ext cx="187254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на протяжении 10 лет является площадкой для прохождения практикума студентов ГАПОУ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г. Орска</a:t>
            </a:r>
            <a:endParaRPr lang="en-US" altLang="ko-KR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916C08-1A26-4512-999F-9BE70B173E10}"/>
              </a:ext>
            </a:extLst>
          </p:cNvPr>
          <p:cNvSpPr txBox="1"/>
          <p:nvPr/>
        </p:nvSpPr>
        <p:spPr>
          <a:xfrm>
            <a:off x="3557769" y="5401575"/>
            <a:ext cx="20643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расположено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зданиях.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4565,5 кв.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м..Два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кабинета площадью по 36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DDA9D3-F763-4141-8393-FC79C9F0985D}"/>
              </a:ext>
            </a:extLst>
          </p:cNvPr>
          <p:cNvSpPr txBox="1"/>
          <p:nvPr/>
        </p:nvSpPr>
        <p:spPr>
          <a:xfrm>
            <a:off x="7946265" y="3907335"/>
            <a:ext cx="1707503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Перспективы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роста. Наставничество, как модель эффективного педагогического сопровождения  участников образовательных отношений дошкольных организаций   на основе сетевого взаимодействия»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DF6B00-B481-4711-9E6E-B7B27624667B}"/>
              </a:ext>
            </a:extLst>
          </p:cNvPr>
          <p:cNvSpPr txBox="1"/>
          <p:nvPr/>
        </p:nvSpPr>
        <p:spPr>
          <a:xfrm>
            <a:off x="9840416" y="3269672"/>
            <a:ext cx="217147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работников, имеющих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педагогическое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–30%, среднее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– 39 % . Высшая категория – 16 чел., I категория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20чел.</a:t>
            </a:r>
            <a:endParaRPr lang="en-US" altLang="ko-KR" sz="1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1EEF9A5-AB73-4A04-A73F-1ED62DCE9EF7}"/>
              </a:ext>
            </a:extLst>
          </p:cNvPr>
          <p:cNvSpPr/>
          <p:nvPr/>
        </p:nvSpPr>
        <p:spPr>
          <a:xfrm>
            <a:off x="3103419" y="3297381"/>
            <a:ext cx="2119746" cy="14547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мощность МДОАУ № 56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9C0D6D7-AA3A-4568-B0A7-2D8548C9DF62}"/>
              </a:ext>
            </a:extLst>
          </p:cNvPr>
          <p:cNvSpPr/>
          <p:nvPr/>
        </p:nvSpPr>
        <p:spPr>
          <a:xfrm>
            <a:off x="5097367" y="2743201"/>
            <a:ext cx="2203978" cy="13352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практики студентов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098BB1E-4426-4363-8B2A-2B469949FCEB}"/>
              </a:ext>
            </a:extLst>
          </p:cNvPr>
          <p:cNvSpPr/>
          <p:nvPr/>
        </p:nvSpPr>
        <p:spPr>
          <a:xfrm>
            <a:off x="7301345" y="1818746"/>
            <a:ext cx="2299856" cy="15203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площадка Оренбургской области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28545F-0E63-4616-B284-F3C97FA1E606}"/>
              </a:ext>
            </a:extLst>
          </p:cNvPr>
          <p:cNvSpPr/>
          <p:nvPr/>
        </p:nvSpPr>
        <p:spPr>
          <a:xfrm>
            <a:off x="9959236" y="1094509"/>
            <a:ext cx="2038800" cy="14484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Высокопрофессиональный кадровый состав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평행 사변형 3">
            <a:extLst>
              <a:ext uri="{FF2B5EF4-FFF2-40B4-BE49-F238E27FC236}">
                <a16:creationId xmlns:a16="http://schemas.microsoft.com/office/drawing/2014/main" xmlns="" id="{93269C17-97AD-4BA3-8C82-C7C69D41B68D}"/>
              </a:ext>
            </a:extLst>
          </p:cNvPr>
          <p:cNvSpPr/>
          <p:nvPr/>
        </p:nvSpPr>
        <p:spPr>
          <a:xfrm rot="16200000" flipH="1">
            <a:off x="2495416" y="5253633"/>
            <a:ext cx="1160004" cy="457199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:a16="http://schemas.microsoft.com/office/drawing/2014/main" xmlns="" id="{281D0981-401B-405C-B9C1-58F93D514C2B}"/>
              </a:ext>
            </a:extLst>
          </p:cNvPr>
          <p:cNvSpPr/>
          <p:nvPr/>
        </p:nvSpPr>
        <p:spPr>
          <a:xfrm>
            <a:off x="2937164" y="4902228"/>
            <a:ext cx="25908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:a16="http://schemas.microsoft.com/office/drawing/2014/main" xmlns="" id="{D07BCB16-A008-4C09-A070-E1BB88BA95A2}"/>
              </a:ext>
            </a:extLst>
          </p:cNvPr>
          <p:cNvSpPr/>
          <p:nvPr/>
        </p:nvSpPr>
        <p:spPr>
          <a:xfrm rot="16200000" flipH="1">
            <a:off x="4797895" y="454904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:a16="http://schemas.microsoft.com/office/drawing/2014/main" xmlns="" id="{AABD9B6B-A7A7-481F-B8BD-FCF3BD1E5E6D}"/>
              </a:ext>
            </a:extLst>
          </p:cNvPr>
          <p:cNvSpPr/>
          <p:nvPr/>
        </p:nvSpPr>
        <p:spPr>
          <a:xfrm>
            <a:off x="5209309" y="4153748"/>
            <a:ext cx="2573366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평행 사변형 67">
            <a:extLst>
              <a:ext uri="{FF2B5EF4-FFF2-40B4-BE49-F238E27FC236}">
                <a16:creationId xmlns:a16="http://schemas.microsoft.com/office/drawing/2014/main" xmlns="" id="{29AB995B-E6C9-422E-A87A-F1C895696790}"/>
              </a:ext>
            </a:extLst>
          </p:cNvPr>
          <p:cNvSpPr/>
          <p:nvPr/>
        </p:nvSpPr>
        <p:spPr>
          <a:xfrm rot="16200000" flipH="1">
            <a:off x="7031852" y="3786709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평행 사변형 68">
            <a:extLst>
              <a:ext uri="{FF2B5EF4-FFF2-40B4-BE49-F238E27FC236}">
                <a16:creationId xmlns:a16="http://schemas.microsoft.com/office/drawing/2014/main" xmlns="" id="{656DFB6E-5BA2-4F2B-A509-1E77D20AE21C}"/>
              </a:ext>
            </a:extLst>
          </p:cNvPr>
          <p:cNvSpPr/>
          <p:nvPr/>
        </p:nvSpPr>
        <p:spPr>
          <a:xfrm>
            <a:off x="7385576" y="3405268"/>
            <a:ext cx="2423442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:a16="http://schemas.microsoft.com/office/drawing/2014/main" xmlns="" id="{EF57CF5E-0FAB-41FE-AC78-A8E7206C278F}"/>
              </a:ext>
            </a:extLst>
          </p:cNvPr>
          <p:cNvSpPr/>
          <p:nvPr/>
        </p:nvSpPr>
        <p:spPr>
          <a:xfrm rot="16200000" flipH="1">
            <a:off x="9030279" y="3024375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:a16="http://schemas.microsoft.com/office/drawing/2014/main" xmlns="" id="{9A807215-0CD1-4F64-9C17-2C1825432342}"/>
              </a:ext>
            </a:extLst>
          </p:cNvPr>
          <p:cNvSpPr/>
          <p:nvPr/>
        </p:nvSpPr>
        <p:spPr>
          <a:xfrm>
            <a:off x="9421091" y="2656788"/>
            <a:ext cx="25908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050" name="Picture 2" descr="C:\Users\UeerAsus\Desktop\18-11-2022_09-46-36\IMG20221118095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83" y="3158836"/>
            <a:ext cx="2795154" cy="209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1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34">
            <a:extLst>
              <a:ext uri="{FF2B5EF4-FFF2-40B4-BE49-F238E27FC236}">
                <a16:creationId xmlns:a16="http://schemas.microsoft.com/office/drawing/2014/main" xmlns="" id="{99B85AD5-8150-424F-90BB-6463D31F2116}"/>
              </a:ext>
            </a:extLst>
          </p:cNvPr>
          <p:cNvSpPr/>
          <p:nvPr/>
        </p:nvSpPr>
        <p:spPr>
          <a:xfrm>
            <a:off x="1013550" y="1452221"/>
            <a:ext cx="4748271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381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45" name="자유형 35">
            <a:extLst>
              <a:ext uri="{FF2B5EF4-FFF2-40B4-BE49-F238E27FC236}">
                <a16:creationId xmlns:a16="http://schemas.microsoft.com/office/drawing/2014/main" xmlns="" id="{46BD4CA1-1B2B-44CD-8CED-837079FA47B8}"/>
              </a:ext>
            </a:extLst>
          </p:cNvPr>
          <p:cNvSpPr/>
          <p:nvPr/>
        </p:nvSpPr>
        <p:spPr>
          <a:xfrm flipH="1">
            <a:off x="6246563" y="1463239"/>
            <a:ext cx="4147973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381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atin typeface="Calibri" pitchFamily="34" charset="0"/>
            </a:endParaRPr>
          </a:p>
        </p:txBody>
      </p:sp>
      <p:sp>
        <p:nvSpPr>
          <p:cNvPr id="46" name="자유형 38">
            <a:extLst>
              <a:ext uri="{FF2B5EF4-FFF2-40B4-BE49-F238E27FC236}">
                <a16:creationId xmlns:a16="http://schemas.microsoft.com/office/drawing/2014/main" xmlns="" id="{73387719-237E-468C-A2EA-34B9129387CA}"/>
              </a:ext>
            </a:extLst>
          </p:cNvPr>
          <p:cNvSpPr/>
          <p:nvPr/>
        </p:nvSpPr>
        <p:spPr>
          <a:xfrm>
            <a:off x="1465242" y="5218736"/>
            <a:ext cx="4384714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381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>
              <a:latin typeface="Calibri" pitchFamily="34" charset="0"/>
            </a:endParaRPr>
          </a:p>
        </p:txBody>
      </p:sp>
      <p:sp>
        <p:nvSpPr>
          <p:cNvPr id="47" name="자유형 39">
            <a:extLst>
              <a:ext uri="{FF2B5EF4-FFF2-40B4-BE49-F238E27FC236}">
                <a16:creationId xmlns:a16="http://schemas.microsoft.com/office/drawing/2014/main" xmlns="" id="{A234A5E6-D661-4818-868A-78A6656C2BAC}"/>
              </a:ext>
            </a:extLst>
          </p:cNvPr>
          <p:cNvSpPr/>
          <p:nvPr/>
        </p:nvSpPr>
        <p:spPr>
          <a:xfrm flipH="1">
            <a:off x="6268598" y="5196700"/>
            <a:ext cx="421946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381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atin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531660F-9842-441E-AF92-5918AD154D0C}"/>
              </a:ext>
            </a:extLst>
          </p:cNvPr>
          <p:cNvSpPr txBox="1"/>
          <p:nvPr/>
        </p:nvSpPr>
        <p:spPr>
          <a:xfrm>
            <a:off x="495760" y="1879817"/>
            <a:ext cx="2903045" cy="181588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специалисты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год работы), </a:t>
            </a:r>
            <a:r>
              <a:rPr lang="ru-RU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человек</a:t>
            </a:r>
            <a:endParaRPr lang="ko-K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xmlns="" id="{D9B19BE1-F1A4-4C4E-9E4F-C45C1C9B40DC}"/>
              </a:ext>
            </a:extLst>
          </p:cNvPr>
          <p:cNvSpPr txBox="1">
            <a:spLocks/>
          </p:cNvSpPr>
          <p:nvPr/>
        </p:nvSpPr>
        <p:spPr>
          <a:xfrm>
            <a:off x="618186" y="4649154"/>
            <a:ext cx="3260993" cy="26501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10"/>
          </p:nvPr>
        </p:nvSpPr>
        <p:spPr>
          <a:xfrm>
            <a:off x="309403" y="128789"/>
            <a:ext cx="11573197" cy="1072049"/>
          </a:xfrm>
          <a:solidFill>
            <a:srgbClr val="C2E49C"/>
          </a:solidFill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группы,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рассчитан проект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531660F-9842-441E-AF92-5918AD154D0C}"/>
              </a:ext>
            </a:extLst>
          </p:cNvPr>
          <p:cNvSpPr txBox="1"/>
          <p:nvPr/>
        </p:nvSpPr>
        <p:spPr>
          <a:xfrm>
            <a:off x="9402675" y="1751028"/>
            <a:ext cx="2170765" cy="138499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ОГТИ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человек</a:t>
            </a:r>
            <a:endParaRPr lang="ko-K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4660135" y="2555913"/>
            <a:ext cx="2754217" cy="2577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595982" y="2735981"/>
            <a:ext cx="2867836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около 200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186" y="4225919"/>
            <a:ext cx="2879469" cy="181588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ГППОУ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человек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0549" y="3613144"/>
            <a:ext cx="3526496" cy="224676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9,11 классов школ № 15,43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выбравших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педагога)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опросу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712" y="239816"/>
            <a:ext cx="9765810" cy="724247"/>
          </a:xfrm>
          <a:prstGeom prst="rect">
            <a:avLst/>
          </a:prstGeom>
          <a:solidFill>
            <a:srgbClr val="C2E49C"/>
          </a:solidFill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реализации проекта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3089D-EA2E-403C-B235-4CF26D7D55D5}"/>
              </a:ext>
            </a:extLst>
          </p:cNvPr>
          <p:cNvSpPr txBox="1"/>
          <p:nvPr/>
        </p:nvSpPr>
        <p:spPr>
          <a:xfrm>
            <a:off x="7838483" y="2308229"/>
            <a:ext cx="4294170" cy="3139321"/>
          </a:xfrm>
          <a:prstGeom prst="rect">
            <a:avLst/>
          </a:prstGeom>
          <a:noFill/>
          <a:ln>
            <a:noFill/>
          </a:ln>
        </p:spPr>
        <p:txBody>
          <a:bodyPr wrap="square" lIns="72000" rIns="108000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Организационно-структурные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сетевому взаимодействию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гуманитарно-технологического институт (филиал) федерального государственного бюджетного образовательного учреждения высшего образования «Оренбургский государственный университет» , ГАПОУ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г. Орска, СОШ № 15,43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2B8976-1071-4A62-9B85-EB5F400FE571}"/>
              </a:ext>
            </a:extLst>
          </p:cNvPr>
          <p:cNvSpPr txBox="1"/>
          <p:nvPr/>
        </p:nvSpPr>
        <p:spPr>
          <a:xfrm>
            <a:off x="95735" y="3980412"/>
            <a:ext cx="4605049" cy="1477328"/>
          </a:xfrm>
          <a:prstGeom prst="rect">
            <a:avLst/>
          </a:prstGeom>
          <a:noFill/>
          <a:ln>
            <a:noFill/>
          </a:ln>
        </p:spPr>
        <p:txBody>
          <a:bodyPr wrap="square" lIns="72000" rIns="108000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Кадровые инструменты: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квалифицированных педагогов-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педагогов-наставников, педагогов-методистов, научных работников  и опытных руководителей-менеджеров.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55CF74-6015-440A-A6AB-E86A1D9363CA}"/>
              </a:ext>
            </a:extLst>
          </p:cNvPr>
          <p:cNvSpPr txBox="1"/>
          <p:nvPr/>
        </p:nvSpPr>
        <p:spPr>
          <a:xfrm>
            <a:off x="4771512" y="5292114"/>
            <a:ext cx="4715220" cy="1200329"/>
          </a:xfrm>
          <a:prstGeom prst="rect">
            <a:avLst/>
          </a:prstGeom>
          <a:noFill/>
          <a:ln>
            <a:noFill/>
          </a:ln>
        </p:spPr>
        <p:txBody>
          <a:bodyPr wrap="square" lIns="72000" rIns="108000" rtlCol="0">
            <a:spAutoFit/>
          </a:bodyPr>
          <a:lstStyle/>
          <a:p>
            <a:pPr lvl="0" algn="r"/>
            <a:r>
              <a:rPr lang="ru-RU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Материально-технические инструменты</a:t>
            </a: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 среды дошкольной организации путем увеличения интерактивных средств обучения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FZShuTi" pitchFamily="2" charset="-122"/>
                <a:cs typeface="Times New Roman" panose="02020603050405020304" pitchFamily="18" charset="0"/>
              </a:rPr>
              <a:t>. 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FZShuTi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20076B-D21E-4E2C-B278-ABB89BE19E58}"/>
              </a:ext>
            </a:extLst>
          </p:cNvPr>
          <p:cNvSpPr txBox="1"/>
          <p:nvPr/>
        </p:nvSpPr>
        <p:spPr>
          <a:xfrm>
            <a:off x="254297" y="1717995"/>
            <a:ext cx="4616067" cy="1200329"/>
          </a:xfrm>
          <a:prstGeom prst="rect">
            <a:avLst/>
          </a:prstGeom>
          <a:noFill/>
          <a:ln>
            <a:noFill/>
          </a:ln>
        </p:spPr>
        <p:txBody>
          <a:bodyPr wrap="square" lIns="72000" rIns="108000" rtlCol="0">
            <a:sp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Финансовые инструменты</a:t>
            </a: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привлечение дополнительных источников финансирования из средств бюджета, внебюджетных источников ДОО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886B31-9332-4650-AAE3-424FAADDFFCB}"/>
              </a:ext>
            </a:extLst>
          </p:cNvPr>
          <p:cNvSpPr txBox="1"/>
          <p:nvPr/>
        </p:nvSpPr>
        <p:spPr>
          <a:xfrm>
            <a:off x="6359491" y="964063"/>
            <a:ext cx="3492847" cy="1200329"/>
          </a:xfrm>
          <a:prstGeom prst="rect">
            <a:avLst/>
          </a:prstGeom>
          <a:noFill/>
          <a:ln>
            <a:noFill/>
          </a:ln>
        </p:spPr>
        <p:txBody>
          <a:bodyPr wrap="square" lIns="72000" rIns="108000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Государственно-правовые инструменты: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правовые акты по созданию и функционированию спортивно-игровых площадок.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xmlns="" id="{611329C6-4824-448A-9033-6C4104A74F3E}"/>
              </a:ext>
            </a:extLst>
          </p:cNvPr>
          <p:cNvGrpSpPr/>
          <p:nvPr/>
        </p:nvGrpSpPr>
        <p:grpSpPr>
          <a:xfrm>
            <a:off x="3767536" y="1768208"/>
            <a:ext cx="3756753" cy="3602514"/>
            <a:chOff x="4430307" y="2114835"/>
            <a:chExt cx="3344180" cy="3371632"/>
          </a:xfrm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xmlns="" id="{56E60CD3-A79D-4902-9A6C-948086E87A53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xmlns="" id="{F0C8425E-6B3C-42F6-AF9A-04A904CD13DC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xmlns="" id="{FC04FCC4-A610-4F24-80AF-506EFFE96D2F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xmlns="" id="{7D1FF23E-9065-4C1F-B4B4-E7386F03A766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xmlns="" id="{A8283A18-3A77-48EC-B79E-501AC02244C5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6FF060C-4AB5-4107-9A6E-BBC7830ED2FC}"/>
                </a:ext>
              </a:extLst>
            </p:cNvPr>
            <p:cNvSpPr/>
            <p:nvPr/>
          </p:nvSpPr>
          <p:spPr>
            <a:xfrm>
              <a:off x="5764056" y="2114835"/>
              <a:ext cx="706612" cy="6920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A60A483-C241-4823-A1C3-5A77D3C7861A}"/>
                </a:ext>
              </a:extLst>
            </p:cNvPr>
            <p:cNvSpPr/>
            <p:nvPr/>
          </p:nvSpPr>
          <p:spPr>
            <a:xfrm>
              <a:off x="7098634" y="3225713"/>
              <a:ext cx="675853" cy="70382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0D34BC18-291C-4D9C-A51D-1B1B9990397A}"/>
                </a:ext>
              </a:extLst>
            </p:cNvPr>
            <p:cNvSpPr/>
            <p:nvPr/>
          </p:nvSpPr>
          <p:spPr>
            <a:xfrm>
              <a:off x="4910850" y="4797152"/>
              <a:ext cx="691761" cy="6893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0C0280F-5ED3-49E7-A0F9-BD2FE06153E8}"/>
                </a:ext>
              </a:extLst>
            </p:cNvPr>
            <p:cNvSpPr/>
            <p:nvPr/>
          </p:nvSpPr>
          <p:spPr>
            <a:xfrm>
              <a:off x="4430307" y="3290266"/>
              <a:ext cx="687299" cy="68051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2057C74F-ACE7-4703-BC8B-E5668AE141FE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50C094D-9CDB-4A77-8CF5-DBBDC28A6C04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37446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FA4910D6-DF7A-4189-BC3B-5CC9CDF3F7B2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EB3BF257-6D58-42DE-8E01-6E8F12CF7980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xmlns="" id="{A64BC024-860F-4741-9031-7BAF351ABB38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651D64BD-CD20-456A-8DFE-B07F51636D63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xmlns="" id="{732B71EB-824E-4BC8-AFB2-84B9E6F830D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xmlns="" id="{99ED8E07-7CF3-46F1-AD0A-8BADB88B34DF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4044958" y="3101207"/>
            <a:ext cx="404207" cy="51779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6341899" y="4639140"/>
            <a:ext cx="522304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4497719" y="4654871"/>
            <a:ext cx="671673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5598712" y="1820737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6890568" y="306432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60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0"/>
            <a:ext cx="8340437" cy="724247"/>
          </a:xfrm>
          <a:solidFill>
            <a:srgbClr val="C2E49C"/>
          </a:solidFill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D134E2-86B0-49FF-8B47-347841A3DC9E}"/>
              </a:ext>
            </a:extLst>
          </p:cNvPr>
          <p:cNvSpPr txBox="1"/>
          <p:nvPr/>
        </p:nvSpPr>
        <p:spPr>
          <a:xfrm>
            <a:off x="4572000" y="3297383"/>
            <a:ext cx="4294135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2.1.Повышение профессиональной компетентности молодых педагогов и студентов педагогических вузов г.Орска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2.1.2.Проведение стажировок на базе МДОАУ № 56.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Открытый просмотр .Занятия по развитию речи. Методика их проведения. Мастер класс: Здоровье сберегающие технологии на занятиях и в режимных моментах  и др.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2.1.3.Публикации просветительского характера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педагогической направленности на платформе «NETBOARD.ME», Индивидуальные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педагогические консультации в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916C08-1A26-4512-999F-9BE70B173E10}"/>
              </a:ext>
            </a:extLst>
          </p:cNvPr>
          <p:cNvSpPr txBox="1"/>
          <p:nvPr/>
        </p:nvSpPr>
        <p:spPr>
          <a:xfrm>
            <a:off x="595745" y="3754581"/>
            <a:ext cx="3643746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1.1.Создание рабочей группы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1.2.Привлечение социальных партнеров для реализации проекта, социальных партнеров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Создание условия для реализации проекта (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Приобретение оборудования (Проектор. монитор, системный блок, принтер)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Создание  информационного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 проекта, обеспечить информационное сопровождение проекта.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DF6B00-B481-4711-9E6E-B7B27624667B}"/>
              </a:ext>
            </a:extLst>
          </p:cNvPr>
          <p:cNvSpPr txBox="1"/>
          <p:nvPr/>
        </p:nvSpPr>
        <p:spPr>
          <a:xfrm>
            <a:off x="9116291" y="2764572"/>
            <a:ext cx="3047936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3.1.Проведение фестиваля « Я –воспитатель и это круто!»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3.2.Методическое сопровождение и организация участия молодых педагогов в конкурсе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педагога»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3.3.Анализ результативности реализации проекта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3.4.Проведение мониторинга удовлетворенности молодых педагогов  и студентов мероприятиями в рамках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1EEF9A5-AB73-4A04-A73F-1ED62DCE9EF7}"/>
              </a:ext>
            </a:extLst>
          </p:cNvPr>
          <p:cNvSpPr/>
          <p:nvPr/>
        </p:nvSpPr>
        <p:spPr>
          <a:xfrm>
            <a:off x="706582" y="1399309"/>
            <a:ext cx="3241963" cy="1620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этап.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Организацион-ный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9C0D6D7-AA3A-4568-B0A7-2D8548C9DF62}"/>
              </a:ext>
            </a:extLst>
          </p:cNvPr>
          <p:cNvSpPr/>
          <p:nvPr/>
        </p:nvSpPr>
        <p:spPr>
          <a:xfrm>
            <a:off x="4932219" y="831273"/>
            <a:ext cx="3283526" cy="15517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. Основной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28545F-0E63-4616-B284-F3C97FA1E606}"/>
              </a:ext>
            </a:extLst>
          </p:cNvPr>
          <p:cNvSpPr/>
          <p:nvPr/>
        </p:nvSpPr>
        <p:spPr>
          <a:xfrm>
            <a:off x="9268691" y="221673"/>
            <a:ext cx="2715489" cy="14484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평행 사변형 3">
            <a:extLst>
              <a:ext uri="{FF2B5EF4-FFF2-40B4-BE49-F238E27FC236}">
                <a16:creationId xmlns:a16="http://schemas.microsoft.com/office/drawing/2014/main" xmlns="" id="{93269C17-97AD-4BA3-8C82-C7C69D41B68D}"/>
              </a:ext>
            </a:extLst>
          </p:cNvPr>
          <p:cNvSpPr/>
          <p:nvPr/>
        </p:nvSpPr>
        <p:spPr>
          <a:xfrm rot="16200000" flipH="1">
            <a:off x="-178512" y="3618797"/>
            <a:ext cx="1160004" cy="457199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:a16="http://schemas.microsoft.com/office/drawing/2014/main" xmlns="" id="{281D0981-401B-405C-B9C1-58F93D514C2B}"/>
              </a:ext>
            </a:extLst>
          </p:cNvPr>
          <p:cNvSpPr/>
          <p:nvPr/>
        </p:nvSpPr>
        <p:spPr>
          <a:xfrm>
            <a:off x="161045" y="3295100"/>
            <a:ext cx="4225635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:a16="http://schemas.microsoft.com/office/drawing/2014/main" xmlns="" id="{D07BCB16-A008-4C09-A070-E1BB88BA95A2}"/>
              </a:ext>
            </a:extLst>
          </p:cNvPr>
          <p:cNvSpPr/>
          <p:nvPr/>
        </p:nvSpPr>
        <p:spPr>
          <a:xfrm rot="16200000" flipH="1">
            <a:off x="3717242" y="292806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:a16="http://schemas.microsoft.com/office/drawing/2014/main" xmlns="" id="{AABD9B6B-A7A7-481F-B8BD-FCF3BD1E5E6D}"/>
              </a:ext>
            </a:extLst>
          </p:cNvPr>
          <p:cNvSpPr/>
          <p:nvPr/>
        </p:nvSpPr>
        <p:spPr>
          <a:xfrm>
            <a:off x="4095736" y="2546621"/>
            <a:ext cx="5126182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:a16="http://schemas.microsoft.com/office/drawing/2014/main" xmlns="" id="{EF57CF5E-0FAB-41FE-AC78-A8E7206C278F}"/>
              </a:ext>
            </a:extLst>
          </p:cNvPr>
          <p:cNvSpPr/>
          <p:nvPr/>
        </p:nvSpPr>
        <p:spPr>
          <a:xfrm rot="16200000" flipH="1">
            <a:off x="8448392" y="222081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:a16="http://schemas.microsoft.com/office/drawing/2014/main" xmlns="" id="{9A807215-0CD1-4F64-9C17-2C1825432342}"/>
              </a:ext>
            </a:extLst>
          </p:cNvPr>
          <p:cNvSpPr/>
          <p:nvPr/>
        </p:nvSpPr>
        <p:spPr>
          <a:xfrm>
            <a:off x="8756073" y="1853224"/>
            <a:ext cx="3435927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1017</Words>
  <Application>Microsoft Office PowerPoint</Application>
  <PresentationFormat>Произвольный</PresentationFormat>
  <Paragraphs>158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MDOAU-56</cp:lastModifiedBy>
  <cp:revision>230</cp:revision>
  <dcterms:created xsi:type="dcterms:W3CDTF">2020-01-20T05:08:25Z</dcterms:created>
  <dcterms:modified xsi:type="dcterms:W3CDTF">2024-11-10T12:57:58Z</dcterms:modified>
</cp:coreProperties>
</file>