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  <p:sldMasterId id="2147484104" r:id="rId3"/>
    <p:sldMasterId id="2147484116" r:id="rId4"/>
    <p:sldMasterId id="2147484128" r:id="rId5"/>
    <p:sldMasterId id="2147484140" r:id="rId6"/>
    <p:sldMasterId id="2147484152" r:id="rId7"/>
    <p:sldMasterId id="2147484164" r:id="rId8"/>
    <p:sldMasterId id="2147484176" r:id="rId9"/>
    <p:sldMasterId id="2147484188" r:id="rId10"/>
    <p:sldMasterId id="2147484200" r:id="rId11"/>
    <p:sldMasterId id="2147484212" r:id="rId12"/>
    <p:sldMasterId id="2147484253" r:id="rId13"/>
    <p:sldMasterId id="2147484265" r:id="rId14"/>
    <p:sldMasterId id="2147484277" r:id="rId15"/>
    <p:sldMasterId id="2147484289" r:id="rId16"/>
    <p:sldMasterId id="2147484301" r:id="rId17"/>
    <p:sldMasterId id="2147484313" r:id="rId18"/>
    <p:sldMasterId id="2147484325" r:id="rId19"/>
    <p:sldMasterId id="2147484337" r:id="rId20"/>
    <p:sldMasterId id="2147484349" r:id="rId21"/>
    <p:sldMasterId id="2147484462" r:id="rId22"/>
    <p:sldMasterId id="2147484474" r:id="rId23"/>
    <p:sldMasterId id="2147484498" r:id="rId24"/>
    <p:sldMasterId id="2147484510" r:id="rId25"/>
    <p:sldMasterId id="2147484522" r:id="rId26"/>
    <p:sldMasterId id="2147484534" r:id="rId27"/>
    <p:sldMasterId id="2147484546" r:id="rId28"/>
    <p:sldMasterId id="2147484570" r:id="rId29"/>
  </p:sldMasterIdLst>
  <p:sldIdLst>
    <p:sldId id="265" r:id="rId30"/>
    <p:sldId id="257" r:id="rId31"/>
    <p:sldId id="259" r:id="rId32"/>
    <p:sldId id="260" r:id="rId33"/>
    <p:sldId id="261" r:id="rId34"/>
    <p:sldId id="262" r:id="rId35"/>
    <p:sldId id="263" r:id="rId36"/>
    <p:sldId id="26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87C1219-1E8B-42BA-9B8B-8500C972A0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1123122-4A24-4FC3-9012-B27A931D38D0}"/>
              </a:ext>
            </a:extLst>
          </p:cNvPr>
          <p:cNvSpPr/>
          <p:nvPr/>
        </p:nvSpPr>
        <p:spPr>
          <a:xfrm>
            <a:off x="1385061" y="1721372"/>
            <a:ext cx="6373876" cy="356563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E35210-9BE2-43DB-8FB7-F5B452D93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65032E-3D3D-46F1-95C0-4EDA51B76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EC75F4-051C-4EAD-8027-7730AC72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D99354-0B68-4F01-874C-7B6922E7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6372FA-D3FE-4247-BAD5-344506E6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83FEB19-C07A-4A70-ABD6-E4E5F3EA4CE1}"/>
              </a:ext>
            </a:extLst>
          </p:cNvPr>
          <p:cNvSpPr/>
          <p:nvPr/>
        </p:nvSpPr>
        <p:spPr>
          <a:xfrm>
            <a:off x="1530928" y="1915536"/>
            <a:ext cx="6082145" cy="3177309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A81E12-38AD-452E-AC26-C77F40FB781D}"/>
              </a:ext>
            </a:extLst>
          </p:cNvPr>
          <p:cNvSpPr/>
          <p:nvPr/>
        </p:nvSpPr>
        <p:spPr>
          <a:xfrm flipV="1">
            <a:off x="1385061" y="1721372"/>
            <a:ext cx="6373876" cy="3565634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48283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3080C1-8143-4DE8-9BAB-AB2D99CF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5177CCE-E225-4545-8EAB-092BF0238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8839F-5F2B-47CA-AA79-90C4EDD1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E6181C-4A00-4512-9A07-91C884CD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8574DC-A281-4CB5-A89A-75DDF7E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585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3484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4630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456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0388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9612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2046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671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170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740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72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8B9B6D0-1C04-4E95-930C-3272D4ECB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49147E4-0D9B-4B14-91A6-0ACE7C15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FC7826-299C-4A77-BA29-CEC90B2E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177F33-7BB9-4CDA-9457-A460776E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215D8E-E89B-4756-B5A6-D04C48A8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64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3076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1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087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7704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5344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4113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900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0927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154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38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148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4581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9393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164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3856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1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087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148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370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354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37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409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695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57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526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1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0417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9704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7635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996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4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354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0318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7385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7514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0292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3283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5998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665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63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766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1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766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577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091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62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927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2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896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449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4087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2321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87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409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58233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5101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4290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013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370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4948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2376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0253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13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695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92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23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08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16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1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12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171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585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30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90EA6B-1EBE-4444-8371-03D0EEF3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76687F-4661-4AF8-A33B-E868FF60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E125B2-3A01-44CA-90CF-23DF22CA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8912A8-CAE3-4E2A-9047-256228FF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950EDA-3D66-49CC-A012-483F6CA8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1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576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787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86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462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949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97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017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97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3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24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73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5261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35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39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01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61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18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788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84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33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42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31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1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12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34840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4630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45633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03889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96121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2046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671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170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74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04172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7238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3076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97047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76359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37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5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791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895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562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9969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564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0043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39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138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663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4427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151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39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008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4374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5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8148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021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38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749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874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810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74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21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6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03184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66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765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826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44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272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0853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515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73851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898E8-AA56-4FF9-A267-34BC2672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3F26CE-AA4B-4EBC-B2AC-9AC5A885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BBE987-F8FA-49E6-9368-2C0C39C4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BAD3BD-A6C0-47A0-AB2B-F91CBC96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493AC3-94C6-4A9F-9609-884E5ED1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31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7514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02923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328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599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66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6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76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17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57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0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35A57A-C228-4972-9197-F6CD48FF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0B6FF7-C516-4482-A6F2-F165105BB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26EDDC-581A-40D8-A785-B577170A5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B9E4A1-65AB-446A-B768-98CBC63E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141138-2DCD-43BE-8232-DBFAEBD7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196F6D1-8AC2-4EE4-96E0-7B0A371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53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6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92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2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89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44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408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232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876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582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51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2DB119-CD3E-4D94-9EB1-D05B2517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DC541D-CFEF-4D4B-845F-EAC61A7D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6F4256-89BA-4E8E-90F3-7B76A67B8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4A2D6F3-12D8-435E-BEDB-B8138986F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ED44D7A-6B2F-4EAC-8B3F-9B871850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B40D518-1793-4169-9208-2A02A98E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902320C-F75D-4EC9-A845-22FD2D14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45FB6E2-1433-47F6-BD55-91A51981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55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429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01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3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494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237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025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1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9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9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F65B81-8C55-42A8-9F51-51AFE186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27CFFF-EE56-4671-924E-4BF6D624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4540EE-76FE-4B94-8DCE-AF54E20E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EAB73B-C8C3-49B5-A6D1-26756050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78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0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1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1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1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1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58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3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1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787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0737E46-3B6C-4677-878E-ADE861ED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8D8394C-7123-4EAF-90CC-E2E5ACC6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95CA57-500E-4C3B-93EB-58DADC9A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482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462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94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97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01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9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2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73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35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78355-7884-4A5A-AB96-A2998E5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03F7A8-2E21-40DF-B481-5F3C653D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1C0816-508A-4F28-8733-269781EFC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138C5F-6405-415A-9EB2-B0788B4A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76C18B-437A-4E0B-9ECE-148E5DE3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8A5B6D-D5DE-4A5B-9A5C-09E3B51B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001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61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1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78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84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33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4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311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12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805391-BA9B-444B-8CC7-D8664D1F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92206B-84E3-40D0-AACA-196808692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23C9A26-7BAE-4F4A-8E96-149F32E24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6A852B-4BFD-442A-8F4F-D8803D2B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179070-C4AB-481D-AA76-17151622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E0D833-57DF-452D-B8E6-C4B88640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47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4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13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0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2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4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41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581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393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164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049F-15F7-455A-847C-12F79F7F2D2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C8F-0308-450F-80A1-8360F349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74AF65-E6E9-45AF-8C94-71246D40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6A9F61-A0BD-4EFA-BCB6-37DC9ABD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696AB2-66DD-43F3-8FC0-E11E5EB01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56E5E6-3B52-4C06-8A2E-6D9079280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7576B0-2DEB-4989-B6A7-D2478E1C7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42B1B43-E379-4BEF-997C-5F8A0953659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F1A6CF-EEDD-49C0-91A9-58B9C382E717}"/>
              </a:ext>
            </a:extLst>
          </p:cNvPr>
          <p:cNvSpPr/>
          <p:nvPr/>
        </p:nvSpPr>
        <p:spPr>
          <a:xfrm>
            <a:off x="239272" y="306264"/>
            <a:ext cx="8665456" cy="624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20AE7E8-5AE1-4D66-A93A-D8FD5FD2DA12}"/>
              </a:ext>
            </a:extLst>
          </p:cNvPr>
          <p:cNvSpPr/>
          <p:nvPr/>
        </p:nvSpPr>
        <p:spPr>
          <a:xfrm flipV="1">
            <a:off x="239272" y="306264"/>
            <a:ext cx="8665456" cy="6245472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264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50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5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5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5"/>
          <a:stretch/>
        </p:blipFill>
        <p:spPr>
          <a:xfrm flipH="1">
            <a:off x="3200399" y="0"/>
            <a:ext cx="59435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/>
          <a:stretch/>
        </p:blipFill>
        <p:spPr>
          <a:xfrm flipH="1">
            <a:off x="-16137" y="0"/>
            <a:ext cx="321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 r="13647"/>
          <a:stretch/>
        </p:blipFill>
        <p:spPr>
          <a:xfrm rot="16200000" flipH="1">
            <a:off x="3352801" y="1066802"/>
            <a:ext cx="2438400" cy="9144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5"/>
          <a:stretch/>
        </p:blipFill>
        <p:spPr>
          <a:xfrm rot="16200000" flipH="1">
            <a:off x="2361303" y="-2363097"/>
            <a:ext cx="4419602" cy="91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50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5"/>
          <a:stretch/>
        </p:blipFill>
        <p:spPr>
          <a:xfrm flipH="1">
            <a:off x="3200399" y="0"/>
            <a:ext cx="59435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/>
          <a:stretch/>
        </p:blipFill>
        <p:spPr>
          <a:xfrm flipH="1">
            <a:off x="-16137" y="0"/>
            <a:ext cx="321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5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 r="13647"/>
          <a:stretch/>
        </p:blipFill>
        <p:spPr>
          <a:xfrm rot="16200000" flipH="1">
            <a:off x="3352801" y="1066802"/>
            <a:ext cx="2438400" cy="9144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5"/>
          <a:stretch/>
        </p:blipFill>
        <p:spPr>
          <a:xfrm rot="16200000" flipH="1">
            <a:off x="2361303" y="-2363097"/>
            <a:ext cx="4419602" cy="91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5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29.04.2025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5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3A1C-8EBC-46BB-A025-2EF105F2FA8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2CE4-6611-4BC5-84EB-C1CFA3CF0E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5"/>
          <a:stretch/>
        </p:blipFill>
        <p:spPr>
          <a:xfrm flipH="1">
            <a:off x="3200399" y="0"/>
            <a:ext cx="59435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/>
          <a:stretch/>
        </p:blipFill>
        <p:spPr>
          <a:xfrm flipH="1">
            <a:off x="-16137" y="0"/>
            <a:ext cx="321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38E6-B980-42DB-987B-F643CD21FAE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54E4-9183-40EC-95AF-D17DF0010E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 r="13647"/>
          <a:stretch/>
        </p:blipFill>
        <p:spPr>
          <a:xfrm rot="16200000" flipH="1">
            <a:off x="3352801" y="1066802"/>
            <a:ext cx="2438400" cy="9144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5"/>
          <a:stretch/>
        </p:blipFill>
        <p:spPr>
          <a:xfrm rot="16200000" flipH="1">
            <a:off x="2361303" y="-2363097"/>
            <a:ext cx="4419602" cy="91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FAA2-0C1A-47FE-9EDE-E2B3401FF802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70D-35D5-445E-BBAA-BBE473B01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7704856" cy="3672408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педагога-психолога в рамках КЦ(П)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реализации индивидуально 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разного уровня трудности в развитии и социализации ребенка раннего и дошкольного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786742" cy="107157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психолого-педагогической помощи родителям (законным представителям) в процессе всестороннего развития личности ребенка.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42976" y="1357298"/>
            <a:ext cx="7786742" cy="40005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 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диагностирование особенностей психического развития ребенка, его актуального состояния и резервных возможностей, степени отклонений в развитии, а так же различного рода нарушений социального развития;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осуществление необходимых коррекционных и развивающих мероприятий в рамках родительского запроса и на основании результатов диагностического обследования ребенка (разработка системы коррекционно-развивающих занятий для работы с детьми по конкретной проблеме, развитие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дефицитарных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составляющих психологического развития ребенка, коррекция нарушений);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оказание консультативной и методической помощи родителям (законным представителям)  по оптимальному взаимодействию, вопросам воспитания, обучения и развития, социализации детей раннего и дошкольного возраста.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просвещение родителям (законным представителям) по актуальным вопросам образования, детского развития с точки зрения психологической науки;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содействие в социализации детей дошкольного возраста, не посещающих образовательные учреждения.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785926"/>
            <a:ext cx="7786742" cy="4143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5569" name="Rectangle 1"/>
          <p:cNvSpPr>
            <a:spLocks noChangeArrowheads="1"/>
          </p:cNvSpPr>
          <p:nvPr/>
        </p:nvSpPr>
        <p:spPr bwMode="auto">
          <a:xfrm>
            <a:off x="1142976" y="5500702"/>
            <a:ext cx="7786742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психологическая диагностика;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психологическое консультирование;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психологическое просвещение;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коррекционно-развивающая работа.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33" y="220231"/>
            <a:ext cx="7786800" cy="9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Психологическая диагностика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468" y="1785926"/>
            <a:ext cx="7786742" cy="21431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Диагностика развития ребёнка: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диагностику психологической готовности ребёнка к школьному обучению;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уровня развития психических процессов: внимания, памяти, мышления, воображения;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особенности психомоторного развития;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уровня развития коммуникативных навыков, эмоционально-волевой регуляции;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уровень развития речи;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уровень развития игровых навыков.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42976" y="1183635"/>
            <a:ext cx="7786742" cy="6438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диагностических мероприятий, с целью своевременного выявления трудностей и проблем в развитии ребенка, оказания квалифицированной помощи семье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142976" y="4143380"/>
            <a:ext cx="7786800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Диагностика семейных взаимоотношений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8900" marR="0" lvl="0" indent="2698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процессе общения психолог помогает родителю (педагогу или ребёнку) осознать свою проблему, понять её причины и найти решение.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42976" y="5286388"/>
            <a:ext cx="7786800" cy="1357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Составление индивидуальной образовательной программы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88900" marR="0" lvl="0" indent="2698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основе диагностики педагог-психолог подбирает наиболее эффективный метод оказания помощи, рекомендует необходимую литературу, полезные упражнения, игры и игрушки для ребёнка, проводит обучение коррекционным и развивающим технологиям.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0011"/>
            <a:ext cx="7786800" cy="900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Психологическое консультирование 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62714"/>
            <a:ext cx="7786800" cy="785818"/>
          </a:xfrm>
          <a:noFill/>
        </p:spPr>
        <p:txBody>
          <a:bodyPr>
            <a:noAutofit/>
          </a:bodyPr>
          <a:lstStyle/>
          <a:p>
            <a:pPr marL="358775" indent="-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оказание родителям помощи в выборе оптимальных путей развития ребенка, разрешения возникающих конфликтов, выявление трудностей, адаптации при поступлении в школу или детский сад, социализации, укрепления физического и психического здоровья ребенка.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42976" y="2203461"/>
            <a:ext cx="7786800" cy="2143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Консультирование включает в себя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рекомендации по следующим направлениям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обучения, воспитания и развития детей в возрасте от 2 до 7 лет;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детско-родительских отношений, преодоления трудностей в поведении и общении со сверстниками;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речевого развития;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игрового сопровождения ребенка и создания предметно-развивающей среды дома (знакомство  с дидактическими играми, наборами для прикладного творчества, оборудованием и атрибутами для проведения различного вида игр, познавательной литературой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42976" y="4572008"/>
            <a:ext cx="7786800" cy="2000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Также осуществляется консультирование родителей (законных представителей), направленное на предотвращение возникающих семейных проблем и формирование педагогической культуры родителей с целью объединения требований к ребенку в воспитании со стороны всех членов семьи, формирование положительных взаимоотношений в семье.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(законным представителям) предоставляются рекомендации о проведении коррекционной и развивающей деятельности на основе индивидуальных особенностей развития ребенка, направленных на обучение родителей организации воспитательного процесса в условиях семьи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0176"/>
            <a:ext cx="7786800" cy="900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Психологическое просвещение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5426"/>
            <a:ext cx="7786800" cy="4095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направлено на приобщение родителей к психологическим знаниям.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42976" y="2000240"/>
            <a:ext cx="7786800" cy="144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Основной смысл такого просвещения – знакомить родителей с основными закономерностями и условиями благоприятного психического развития ребёнка, формировать потребность в психологических знаниях и желание использовать их в работе с ребёнком или в интересах развития собственной личности.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47" y="312771"/>
            <a:ext cx="7786800" cy="900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Коррекционно-развивающая работа 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9847" y="1455779"/>
            <a:ext cx="7786800" cy="1000132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по вопросам организации коррекционной и развивающей деятельности на основе индивидуальных особенностей развития ребенка; проведение психолого-педагогических мероприятий с ребенком (бесед, игр, развивающих мероприятий), направленных на обеспечение коррекции нарушений развития.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76290" y="2625005"/>
            <a:ext cx="7786800" cy="16240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Детям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разработка внешнего образовательного маршрута; - совместные игровые обучающие сеансы с детьми и родителями; - подгрупповые развивающие занятия с детьми; - индивидуальное психотерапевтическое сопровождение детей с ОВЗ, не посещающих дошкольное учреждение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76290" y="4581128"/>
            <a:ext cx="7786800" cy="144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Родителям: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проведение тренинга родительской эффективности; - совместные игровые обучающие сеансы с детьми и родителями; - практические занятия с родителями по различным направлениям развития ребенка.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6800" cy="8683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Формы работы педагога-психолога с родителями в рамках консультационного центра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69200"/>
            <a:ext cx="7786800" cy="57150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Наглядно-информационные формы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Информационные проспекты для родителей, памятки, буклеты, презентации, информационный стенд педагога-психолога, страница на сайте.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0859" y="1744662"/>
            <a:ext cx="7786800" cy="85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Индивидуальные формы.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Индивидуальные психологические консультации и беседы, во время которых родители получают рекомендации по вопросам воспитания и обучения, в организации в семье коррекционно-развивающей среды.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42976" y="2689938"/>
            <a:ext cx="7786800" cy="106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Групповые формы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Совместные мероприятия педагога-психолога, педагогов и родителей, в некоторых из них участвуют и дети. Это дни открытых дверей, родительские собрания, анкетирование, групповые беседы, лекции и консультации, психологические игры, упражнения, занятия для родителей с элементами тренинга. 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42976" y="3840141"/>
            <a:ext cx="7786800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Практическая деятельность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мастер-классов, тренингов, тематических встреч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142976" y="4405248"/>
            <a:ext cx="7786800" cy="2286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очно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(очная консультация) - в помещении детского учреждения, по месту проживания ребенка, а также в рамках проведения мероприятий, связанных с вопросами образования детей и обеспечения психолого-педагогического сопровождения их обучения и воспитания, в случае участия в них консультационного центра (выездная очная консультация);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дистанционно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(дистанционная консультация) - с применением информационно-телекоммуникационных сетей при опосредованном (на расстоянии) взаимодействии (по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видео-конференц-связи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телефону);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письменный ответ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запрос родителей (законных представителей) (по электронной почте, в мессенджеры, по итогам опроса/анкетирования/тестирования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428868"/>
            <a:ext cx="7498080" cy="17202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7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35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3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5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5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 2024 и</Template>
  <TotalTime>146</TotalTime>
  <Words>751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29</vt:i4>
      </vt:variant>
      <vt:variant>
        <vt:lpstr>Заголовки слайдов</vt:lpstr>
      </vt:variant>
      <vt:variant>
        <vt:i4>8</vt:i4>
      </vt:variant>
    </vt:vector>
  </HeadingPairs>
  <TitlesOfParts>
    <vt:vector size="45" baseType="lpstr">
      <vt:lpstr>Arial</vt:lpstr>
      <vt:lpstr>Calibri</vt:lpstr>
      <vt:lpstr>Calibri Light</vt:lpstr>
      <vt:lpstr>Corbel</vt:lpstr>
      <vt:lpstr>Gill Sans MT</vt:lpstr>
      <vt:lpstr>Times New Roman</vt:lpstr>
      <vt:lpstr>Verdana</vt:lpstr>
      <vt:lpstr>Wingdings 2</vt:lpstr>
      <vt:lpstr>2_Тема Office</vt:lpstr>
      <vt:lpstr>352</vt:lpstr>
      <vt:lpstr>Специальное оформление</vt:lpstr>
      <vt:lpstr>363</vt:lpstr>
      <vt:lpstr>1_Специальное оформление</vt:lpstr>
      <vt:lpstr>Тема Office</vt:lpstr>
      <vt:lpstr>Custom Design</vt:lpstr>
      <vt:lpstr>1_Custom Design</vt:lpstr>
      <vt:lpstr>1_Тема Office</vt:lpstr>
      <vt:lpstr>2_Специальное оформление</vt:lpstr>
      <vt:lpstr>376</vt:lpstr>
      <vt:lpstr>3_Специальное оформление</vt:lpstr>
      <vt:lpstr>3_Тема Office</vt:lpstr>
      <vt:lpstr>1_352</vt:lpstr>
      <vt:lpstr>4_Специальное оформление</vt:lpstr>
      <vt:lpstr>1_363</vt:lpstr>
      <vt:lpstr>5_Специальное оформление</vt:lpstr>
      <vt:lpstr>4_Тема Office</vt:lpstr>
      <vt:lpstr>2_Custom Design</vt:lpstr>
      <vt:lpstr>3_Custom Design</vt:lpstr>
      <vt:lpstr>6_Специальное оформление</vt:lpstr>
      <vt:lpstr>359</vt:lpstr>
      <vt:lpstr>7_Специальное оформление</vt:lpstr>
      <vt:lpstr>5_Тема Office</vt:lpstr>
      <vt:lpstr>4_Custom Design</vt:lpstr>
      <vt:lpstr>5_Custom Design</vt:lpstr>
      <vt:lpstr>366</vt:lpstr>
      <vt:lpstr>8_Специальное оформление</vt:lpstr>
      <vt:lpstr>Солнцестояние</vt:lpstr>
      <vt:lpstr>Деятельность педагога-психолога в рамках КЦ(П)   по реализации индивидуально 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разного уровня трудности в развитии и социализации ребенка раннего и дошкольного возраста</vt:lpstr>
      <vt:lpstr>Презентация PowerPoint</vt:lpstr>
      <vt:lpstr>Психологическая диагностика</vt:lpstr>
      <vt:lpstr>Психологическое консультирование </vt:lpstr>
      <vt:lpstr>Психологическое просвещение </vt:lpstr>
      <vt:lpstr>Коррекционно-развивающая работа </vt:lpstr>
      <vt:lpstr>Формы работы педагога-психолога с родителями в рамках консультационного центра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педагога-психолога в рамках КЦ(П)   по реализации индивидуально 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разного уровня трудности в развитии и социализации ребенка раннего и дошкольного возраста. </dc:title>
  <dc:creator>Пользователь</dc:creator>
  <cp:lastModifiedBy>Анастасия</cp:lastModifiedBy>
  <cp:revision>17</cp:revision>
  <dcterms:created xsi:type="dcterms:W3CDTF">2025-04-29T15:08:08Z</dcterms:created>
  <dcterms:modified xsi:type="dcterms:W3CDTF">2025-04-29T15:59:32Z</dcterms:modified>
</cp:coreProperties>
</file>