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1" r:id="rId11"/>
    <p:sldId id="272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B32"/>
    <a:srgbClr val="CC0000"/>
    <a:srgbClr val="005000"/>
    <a:srgbClr val="007A00"/>
    <a:srgbClr val="006600"/>
    <a:srgbClr val="6C0000"/>
    <a:srgbClr val="753805"/>
    <a:srgbClr val="7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88632" cy="31683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ru-RU" sz="4000" kern="0" dirty="0" smtClean="0">
                <a:solidFill>
                  <a:srgbClr val="CC0000"/>
                </a:solidFill>
                <a:latin typeface="AcademyC" pitchFamily="50" charset="0"/>
              </a:rPr>
              <a:t>Презентация </a:t>
            </a:r>
            <a:r>
              <a:rPr kumimoji="1" lang="ru-RU" sz="4000" kern="0" dirty="0">
                <a:solidFill>
                  <a:srgbClr val="CC0000"/>
                </a:solidFill>
                <a:latin typeface="AcademyC" pitchFamily="50" charset="0"/>
              </a:rPr>
              <a:t>дидактического пособия </a:t>
            </a:r>
            <a:br>
              <a:rPr kumimoji="1" lang="ru-RU" sz="4000" kern="0" dirty="0">
                <a:solidFill>
                  <a:srgbClr val="CC0000"/>
                </a:solidFill>
                <a:latin typeface="AcademyC" pitchFamily="50" charset="0"/>
              </a:rPr>
            </a:br>
            <a:r>
              <a:rPr kumimoji="1" lang="ru-RU" sz="4000" kern="0" dirty="0">
                <a:solidFill>
                  <a:srgbClr val="CC0000"/>
                </a:solidFill>
                <a:latin typeface="AcademyC" pitchFamily="50" charset="0"/>
              </a:rPr>
              <a:t>по экологии: </a:t>
            </a:r>
            <a:br>
              <a:rPr kumimoji="1" lang="ru-RU" sz="4000" kern="0" dirty="0">
                <a:solidFill>
                  <a:srgbClr val="CC0000"/>
                </a:solidFill>
                <a:latin typeface="AcademyC" pitchFamily="50" charset="0"/>
              </a:rPr>
            </a:br>
            <a:r>
              <a:rPr kumimoji="1" lang="ru-RU" sz="4000" kern="0" dirty="0">
                <a:solidFill>
                  <a:srgbClr val="CC0000"/>
                </a:solidFill>
                <a:latin typeface="AcademyC" pitchFamily="50" charset="0"/>
              </a:rPr>
              <a:t>«Времена года».</a:t>
            </a:r>
            <a:br>
              <a:rPr kumimoji="1" lang="ru-RU" sz="4000" kern="0" dirty="0">
                <a:solidFill>
                  <a:srgbClr val="CC0000"/>
                </a:solidFill>
                <a:latin typeface="AcademyC" pitchFamily="50" charset="0"/>
              </a:rPr>
            </a:br>
            <a:endParaRPr lang="ru-RU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643578"/>
            <a:ext cx="5534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ru-RU" b="1" kern="0" dirty="0" smtClean="0">
                <a:solidFill>
                  <a:srgbClr val="194B32"/>
                </a:solidFill>
                <a:latin typeface="Arial"/>
              </a:rPr>
              <a:t>Выполнила </a:t>
            </a:r>
            <a:r>
              <a:rPr kumimoji="1" lang="ru-RU" b="1" kern="0" dirty="0" smtClean="0">
                <a:solidFill>
                  <a:srgbClr val="194B32"/>
                </a:solidFill>
                <a:latin typeface="Arial"/>
              </a:rPr>
              <a:t>воспитатель </a:t>
            </a:r>
            <a:r>
              <a:rPr kumimoji="1" lang="ru-RU" b="1" kern="0" dirty="0">
                <a:solidFill>
                  <a:srgbClr val="194B32"/>
                </a:solidFill>
                <a:latin typeface="Arial"/>
              </a:rPr>
              <a:t>МДОАУ </a:t>
            </a:r>
            <a:r>
              <a:rPr kumimoji="1" lang="ru-RU" b="1" kern="0" dirty="0" smtClean="0">
                <a:solidFill>
                  <a:srgbClr val="194B32"/>
                </a:solidFill>
                <a:latin typeface="Arial"/>
              </a:rPr>
              <a:t>«</a:t>
            </a:r>
            <a:r>
              <a:rPr kumimoji="1" lang="ru-RU" b="1" kern="0" dirty="0" err="1" smtClean="0">
                <a:solidFill>
                  <a:srgbClr val="194B32"/>
                </a:solidFill>
                <a:latin typeface="Arial"/>
              </a:rPr>
              <a:t>Црр</a:t>
            </a:r>
            <a:r>
              <a:rPr kumimoji="1" lang="ru-RU" b="1" kern="0" dirty="0" smtClean="0">
                <a:solidFill>
                  <a:srgbClr val="194B32"/>
                </a:solidFill>
                <a:latin typeface="Arial"/>
              </a:rPr>
              <a:t> - Детский </a:t>
            </a:r>
            <a:r>
              <a:rPr kumimoji="1" lang="ru-RU" b="1" kern="0" dirty="0">
                <a:solidFill>
                  <a:srgbClr val="194B32"/>
                </a:solidFill>
                <a:latin typeface="Arial"/>
              </a:rPr>
              <a:t>сад </a:t>
            </a:r>
            <a:r>
              <a:rPr kumimoji="1" lang="ru-RU" b="1" kern="0" dirty="0" smtClean="0">
                <a:solidFill>
                  <a:srgbClr val="194B32"/>
                </a:solidFill>
                <a:latin typeface="Arial"/>
              </a:rPr>
              <a:t>№</a:t>
            </a:r>
            <a:r>
              <a:rPr kumimoji="1" lang="ru-RU" b="1" kern="0" dirty="0" smtClean="0">
                <a:solidFill>
                  <a:srgbClr val="194B32"/>
                </a:solidFill>
                <a:latin typeface="Arial"/>
              </a:rPr>
              <a:t>56</a:t>
            </a:r>
            <a:r>
              <a:rPr kumimoji="1" lang="ru-RU" b="1" kern="0" dirty="0" smtClean="0">
                <a:solidFill>
                  <a:srgbClr val="194B32"/>
                </a:solidFill>
                <a:latin typeface="Arial"/>
              </a:rPr>
              <a:t> «</a:t>
            </a:r>
            <a:r>
              <a:rPr kumimoji="1" lang="ru-RU" b="1" kern="0" dirty="0" smtClean="0">
                <a:solidFill>
                  <a:srgbClr val="194B32"/>
                </a:solidFill>
                <a:latin typeface="Arial"/>
              </a:rPr>
              <a:t>Надежда</a:t>
            </a:r>
            <a:r>
              <a:rPr kumimoji="1" lang="ru-RU" b="1" kern="0" dirty="0" smtClean="0">
                <a:solidFill>
                  <a:srgbClr val="194B32"/>
                </a:solidFill>
                <a:latin typeface="Arial"/>
              </a:rPr>
              <a:t>» </a:t>
            </a:r>
            <a:r>
              <a:rPr kumimoji="1" lang="ru-RU" b="1" kern="0" dirty="0">
                <a:solidFill>
                  <a:srgbClr val="194B32"/>
                </a:solidFill>
                <a:latin typeface="Arial"/>
              </a:rPr>
              <a:t>г.Орска  </a:t>
            </a:r>
            <a:r>
              <a:rPr kumimoji="1" lang="ru-RU" b="1" kern="0" dirty="0" err="1">
                <a:solidFill>
                  <a:srgbClr val="194B32"/>
                </a:solidFill>
                <a:latin typeface="Arial"/>
              </a:rPr>
              <a:t>Шумова.О.С</a:t>
            </a:r>
            <a:r>
              <a:rPr kumimoji="1" lang="ru-RU" sz="1600" kern="0" dirty="0">
                <a:solidFill>
                  <a:srgbClr val="194B32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082651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33" y="388209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85" y="433722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5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735445"/>
            <a:ext cx="1321879" cy="176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18" y="4377571"/>
            <a:ext cx="1262766" cy="168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67036"/>
            <a:ext cx="1145610" cy="152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09" y="4504467"/>
            <a:ext cx="1167594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224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357298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94B32"/>
                </a:solidFill>
              </a:rPr>
              <a:t>Список использованных источников:</a:t>
            </a:r>
            <a:endParaRPr lang="ru-RU" sz="2400" dirty="0" smtClean="0">
              <a:solidFill>
                <a:srgbClr val="194B32"/>
              </a:solidFill>
            </a:endParaRPr>
          </a:p>
          <a:p>
            <a:pPr algn="just"/>
            <a:r>
              <a:rPr lang="ru-RU" sz="2400" dirty="0" smtClean="0">
                <a:solidFill>
                  <a:srgbClr val="194B32"/>
                </a:solidFill>
              </a:rPr>
              <a:t>1. Рыжикова Д.С. Развитие временных представлений у младших школьников. – М.: ТЦ Сфера, 2015. – 64 с.</a:t>
            </a:r>
          </a:p>
          <a:p>
            <a:pPr algn="just"/>
            <a:r>
              <a:rPr lang="ru-RU" sz="2400" dirty="0" smtClean="0">
                <a:solidFill>
                  <a:srgbClr val="194B32"/>
                </a:solidFill>
              </a:rPr>
              <a:t>2. Коломина Н.В. Воспитание основ экологической культуры в детском саду. – М.: ТЦ Сфера, 2003. – 144 с.</a:t>
            </a:r>
            <a:endParaRPr lang="ru-RU" sz="2400" dirty="0">
              <a:solidFill>
                <a:srgbClr val="194B3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894312" cy="1470025"/>
          </a:xfrm>
        </p:spPr>
        <p:txBody>
          <a:bodyPr>
            <a:noAutofit/>
          </a:bodyPr>
          <a:lstStyle/>
          <a:p>
            <a:r>
              <a:rPr kumimoji="1" lang="ru-RU" sz="6000" b="1" kern="0" dirty="0">
                <a:solidFill>
                  <a:srgbClr val="CC0000"/>
                </a:solidFill>
                <a:latin typeface="AcademyC"/>
              </a:rPr>
              <a:t>Спасибо за внимание!</a:t>
            </a:r>
            <a:endParaRPr lang="ru-RU" sz="60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5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80920" cy="72008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ru-RU" sz="2700" b="1" i="1" kern="0" dirty="0" smtClean="0">
                <a:solidFill>
                  <a:srgbClr val="CC0000"/>
                </a:solidFill>
                <a:latin typeface="AcademyC"/>
                <a:cs typeface="+mn-cs"/>
              </a:rPr>
              <a:t/>
            </a:r>
            <a:br>
              <a:rPr kumimoji="1" lang="ru-RU" sz="2700" b="1" i="1" kern="0" dirty="0" smtClean="0">
                <a:solidFill>
                  <a:srgbClr val="CC0000"/>
                </a:solidFill>
                <a:latin typeface="AcademyC"/>
                <a:cs typeface="+mn-cs"/>
              </a:rPr>
            </a:br>
            <a:r>
              <a:rPr kumimoji="1" lang="ru-RU" sz="2700" b="1" i="1" kern="0" dirty="0" smtClean="0">
                <a:solidFill>
                  <a:srgbClr val="CC0000"/>
                </a:solidFill>
                <a:latin typeface="AcademyC"/>
                <a:cs typeface="+mn-cs"/>
              </a:rPr>
              <a:t/>
            </a:r>
            <a:br>
              <a:rPr kumimoji="1" lang="ru-RU" sz="2700" b="1" i="1" kern="0" dirty="0" smtClean="0">
                <a:solidFill>
                  <a:srgbClr val="CC0000"/>
                </a:solidFill>
                <a:latin typeface="AcademyC"/>
                <a:cs typeface="+mn-cs"/>
              </a:rPr>
            </a:br>
            <a:r>
              <a:rPr kumimoji="1" lang="ru-RU" sz="2700" b="1" i="1" kern="0" dirty="0" smtClean="0">
                <a:solidFill>
                  <a:srgbClr val="CC0000"/>
                </a:solidFill>
                <a:latin typeface="AcademyC"/>
                <a:cs typeface="+mn-cs"/>
              </a:rPr>
              <a:t>Экологическое </a:t>
            </a:r>
            <a:r>
              <a:rPr kumimoji="1" lang="ru-RU" sz="2700" b="1" i="1" kern="0" dirty="0">
                <a:solidFill>
                  <a:srgbClr val="CC0000"/>
                </a:solidFill>
                <a:latin typeface="AcademyC"/>
                <a:cs typeface="+mn-cs"/>
              </a:rPr>
              <a:t>воспитание </a:t>
            </a:r>
            <a:r>
              <a:rPr kumimoji="1" lang="ru-RU" sz="2400" b="1" kern="0" dirty="0">
                <a:solidFill>
                  <a:srgbClr val="CC0000"/>
                </a:solidFill>
                <a:latin typeface="AcademyC"/>
                <a:cs typeface="+mn-cs"/>
              </a:rPr>
              <a:t>– новое направление в дошкольной педагогике, которое в последнее время стало актуально в связи </a:t>
            </a:r>
            <a:r>
              <a:rPr kumimoji="1" lang="ru-RU" sz="2400" b="1" kern="0" dirty="0" smtClean="0">
                <a:solidFill>
                  <a:srgbClr val="CC0000"/>
                </a:solidFill>
                <a:latin typeface="AcademyC"/>
                <a:cs typeface="+mn-cs"/>
              </a:rPr>
              <a:t/>
            </a:r>
            <a:br>
              <a:rPr kumimoji="1" lang="ru-RU" sz="2400" b="1" kern="0" dirty="0" smtClean="0">
                <a:solidFill>
                  <a:srgbClr val="CC0000"/>
                </a:solidFill>
                <a:latin typeface="AcademyC"/>
                <a:cs typeface="+mn-cs"/>
              </a:rPr>
            </a:br>
            <a:r>
              <a:rPr kumimoji="1" lang="ru-RU" sz="2400" b="1" kern="0" dirty="0" smtClean="0">
                <a:solidFill>
                  <a:srgbClr val="CC0000"/>
                </a:solidFill>
                <a:latin typeface="AcademyC"/>
                <a:cs typeface="+mn-cs"/>
              </a:rPr>
              <a:t>с </a:t>
            </a:r>
            <a:r>
              <a:rPr kumimoji="1" lang="ru-RU" sz="2400" b="1" kern="0" dirty="0">
                <a:solidFill>
                  <a:srgbClr val="CC0000"/>
                </a:solidFill>
                <a:latin typeface="AcademyC"/>
                <a:cs typeface="+mn-cs"/>
              </a:rPr>
              <a:t>возросшей деятельностью человека в мире природы .</a:t>
            </a:r>
            <a:br>
              <a:rPr kumimoji="1" lang="ru-RU" sz="2400" b="1" kern="0" dirty="0">
                <a:solidFill>
                  <a:srgbClr val="CC0000"/>
                </a:solidFill>
                <a:latin typeface="AcademyC"/>
                <a:cs typeface="+mn-cs"/>
              </a:rPr>
            </a:br>
            <a:r>
              <a:rPr kumimoji="1" lang="ru-RU" sz="2400" kern="0" dirty="0">
                <a:solidFill>
                  <a:srgbClr val="CC0000"/>
                </a:solidFill>
                <a:latin typeface="AcademyC"/>
                <a:cs typeface="+mn-cs"/>
              </a:rPr>
              <a:t> </a:t>
            </a:r>
            <a:br>
              <a:rPr kumimoji="1" lang="ru-RU" sz="2400" kern="0" dirty="0">
                <a:solidFill>
                  <a:srgbClr val="CC0000"/>
                </a:solidFill>
                <a:latin typeface="AcademyC"/>
                <a:cs typeface="+mn-cs"/>
              </a:rPr>
            </a:b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539552" y="1556792"/>
            <a:ext cx="7920880" cy="4896544"/>
          </a:xfrm>
        </p:spPr>
        <p:txBody>
          <a:bodyPr/>
          <a:lstStyle/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endParaRPr kumimoji="1" lang="ru-RU" sz="2000" b="1" i="1" kern="0" dirty="0" smtClean="0">
              <a:solidFill>
                <a:srgbClr val="005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endParaRPr kumimoji="1" lang="ru-RU" sz="2000" b="1" i="1" kern="0" dirty="0" smtClean="0">
              <a:solidFill>
                <a:srgbClr val="005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kumimoji="1" lang="ru-RU" sz="2000" b="1" i="1" kern="0" dirty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из эффективных и наиболее интересных для детей средством экологического воспитания является дидактическая игра экологического содержания. Игры доставляют детям много радости, и содействуют их всестороннему развитию. В процессе игр формируются знания об окружающем мире, воспитываются познавательные интересы, любовь к природе, бережное и заботливое отношение к ней, а так же эколого-целесообразное поведение в природе. Они расширяют кругозор детей, создают благоприятные условия для решения задач сенсорного воспитания. Играя в игры по экологии, дети знакомятся со свойствами и качествами, состояниями объектов природы, усваивают способы установления этих свойств.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ru-RU" sz="3600" b="1" kern="0" dirty="0">
                <a:solidFill>
                  <a:srgbClr val="CC0000"/>
                </a:solidFill>
                <a:latin typeface="AcademyC"/>
              </a:rPr>
              <a:t>Дидактическое </a:t>
            </a:r>
            <a:r>
              <a:rPr kumimoji="1" lang="ru-RU" sz="3200" b="1" kern="0" dirty="0" smtClean="0">
                <a:solidFill>
                  <a:srgbClr val="CC0000"/>
                </a:solidFill>
                <a:latin typeface="AcademyC"/>
              </a:rPr>
              <a:t>пособие</a:t>
            </a:r>
            <a:r>
              <a:rPr kumimoji="1" lang="ru-RU" sz="3600" b="1" kern="0" dirty="0" smtClean="0">
                <a:solidFill>
                  <a:srgbClr val="CC0000"/>
                </a:solidFill>
                <a:latin typeface="AcademyC"/>
              </a:rPr>
              <a:t> «Времена </a:t>
            </a:r>
            <a:r>
              <a:rPr kumimoji="1" lang="ru-RU" sz="3600" b="1" kern="0" dirty="0">
                <a:solidFill>
                  <a:srgbClr val="CC0000"/>
                </a:solidFill>
                <a:latin typeface="AcademyC"/>
              </a:rPr>
              <a:t>года</a:t>
            </a:r>
            <a:r>
              <a:rPr kumimoji="1" lang="ru-RU" sz="3600" b="1" kern="0" dirty="0" smtClean="0">
                <a:solidFill>
                  <a:srgbClr val="CC0000"/>
                </a:solidFill>
                <a:latin typeface="AcademyC"/>
              </a:rPr>
              <a:t>».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«Времена года» — это совокупность дидактической и словесной игры, оно охватывает многообразие различных игр, и имеет наглядность. Пособие предназначено для использования в детском саду с детьми дошкольного возраста от 2 до 7 лет и в помощь педагогам.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 smtClean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kumimoji="1" lang="ru-RU" sz="2000" b="1" i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многофункциональное, мобильное и очень легкое в использовании. Используются различные варианты игровых заданий и упражнений с учетом возрастных и индивидуальных особенностей детей. Ознакомившись с играми и усвоив их правила, дети могут под руководством педагога проводить игры и вне занятия.</a:t>
            </a:r>
          </a:p>
          <a:p>
            <a:pPr lvl="0" algn="just" fontAlgn="base">
              <a:spcBef>
                <a:spcPts val="0"/>
              </a:spcBef>
              <a:spcAft>
                <a:spcPct val="0"/>
              </a:spcAft>
              <a:buNone/>
            </a:pPr>
            <a:endParaRPr kumimoji="1" lang="ru-RU" sz="2400" b="1" i="1" kern="0" dirty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98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ru-RU" sz="4000" b="1" kern="0" dirty="0" smtClean="0">
                <a:solidFill>
                  <a:srgbClr val="CC0000"/>
                </a:solidFill>
                <a:latin typeface="AcademyC"/>
              </a:rPr>
              <a:t>Цель: </a:t>
            </a:r>
            <a:r>
              <a:rPr kumimoji="1" lang="ru-RU" sz="2400" b="1" i="1" kern="0" dirty="0" smtClean="0">
                <a:solidFill>
                  <a:srgbClr val="CC0000"/>
                </a:solidFill>
                <a:latin typeface="Arial"/>
                <a:cs typeface="+mn-cs"/>
              </a:rPr>
              <a:t>формирование </a:t>
            </a:r>
            <a:r>
              <a:rPr kumimoji="1" lang="ru-RU" sz="2400" b="1" i="1" kern="0" dirty="0">
                <a:solidFill>
                  <a:srgbClr val="CC0000"/>
                </a:solidFill>
                <a:latin typeface="Arial"/>
                <a:cs typeface="+mn-cs"/>
              </a:rPr>
              <a:t>и закрепление элементарных экологических представлений у детей дошкольного возраста.</a:t>
            </a:r>
            <a:br>
              <a:rPr kumimoji="1" lang="ru-RU" sz="2400" b="1" i="1" kern="0" dirty="0">
                <a:solidFill>
                  <a:srgbClr val="CC0000"/>
                </a:solidFill>
                <a:latin typeface="Arial"/>
                <a:cs typeface="+mn-cs"/>
              </a:rPr>
            </a:br>
            <a:r>
              <a:rPr kumimoji="1" lang="ru-RU" sz="2400" b="1" i="1" kern="0" dirty="0">
                <a:solidFill>
                  <a:srgbClr val="2D2D8A">
                    <a:lumMod val="75000"/>
                  </a:srgbClr>
                </a:solidFill>
                <a:latin typeface="Arial"/>
                <a:cs typeface="+mn-cs"/>
              </a:rPr>
              <a:t/>
            </a:r>
            <a:br>
              <a:rPr kumimoji="1" lang="ru-RU" sz="2400" b="1" i="1" kern="0" dirty="0">
                <a:solidFill>
                  <a:srgbClr val="2D2D8A">
                    <a:lumMod val="75000"/>
                  </a:srgbClr>
                </a:solidFill>
                <a:latin typeface="Arial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3600" b="1" kern="0" dirty="0">
                <a:solidFill>
                  <a:srgbClr val="005000"/>
                </a:solidFill>
                <a:latin typeface="AcademyC"/>
                <a:cs typeface="+mj-cs"/>
              </a:rPr>
              <a:t>Задачи</a:t>
            </a:r>
            <a:r>
              <a:rPr kumimoji="1" lang="ru-RU" sz="3600" b="1" kern="0" dirty="0" smtClean="0">
                <a:solidFill>
                  <a:srgbClr val="005000"/>
                </a:solidFill>
                <a:latin typeface="AcademyC"/>
                <a:cs typeface="+mj-cs"/>
              </a:rPr>
              <a:t>: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1" lang="ru-RU" sz="2000" b="1" i="1" kern="0" dirty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формировать знания об особенностях времен года, их основных признаках, сменяемости, периодичности и цикличности;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- формировать осознанное понимание взаимосвязей всего живого и неживого в природе;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- воспитывать любовь и бережное отношение к природе;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- развивать кругозор, внимание и зрительную память;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- обогащать словарный запас, развивать речь, логическое мышление; 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- закреплять у детей умение различать и называть цвет;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- стимулировать творческую активность;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- формировать элементарные математические представления -много, один, по одному, ни одного;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- развивать сенсорное восприятие;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мелкой моторики рук;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- воспитывать усидчивость, терпение, старание.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57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ru-RU" sz="4000" b="1" kern="0" dirty="0">
                <a:solidFill>
                  <a:srgbClr val="CC0000"/>
                </a:solidFill>
                <a:latin typeface="AcademyC"/>
              </a:rPr>
              <a:t>Формы </a:t>
            </a:r>
            <a:r>
              <a:rPr kumimoji="1" lang="ru-RU" sz="4000" b="1" kern="0" dirty="0" smtClean="0">
                <a:solidFill>
                  <a:srgbClr val="CC0000"/>
                </a:solidFill>
                <a:latin typeface="AcademyC"/>
              </a:rPr>
              <a:t>работы: </a:t>
            </a:r>
            <a:br>
              <a:rPr kumimoji="1" lang="ru-RU" sz="4000" b="1" kern="0" dirty="0" smtClean="0">
                <a:solidFill>
                  <a:srgbClr val="CC0000"/>
                </a:solidFill>
                <a:latin typeface="AcademyC"/>
              </a:rPr>
            </a:br>
            <a:r>
              <a:rPr kumimoji="1" lang="ru-RU" sz="2400" b="1" i="1" kern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коллективная </a:t>
            </a:r>
            <a:r>
              <a:rPr kumimoji="1" lang="ru-RU" sz="2400" b="1" i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работа; работа в парах; индивидуальная работа.</a:t>
            </a:r>
            <a:br>
              <a:rPr kumimoji="1" lang="ru-RU" sz="2400" b="1" i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ru-RU" sz="2400" b="1" i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ru-RU" sz="2400" b="1" i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/>
          <a:lstStyle/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 smtClean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kumimoji="1" lang="ru-RU" sz="2000" b="1" i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представлено в виде панно. На одной стороне изображено дерево из фетра. Другая сторона состоит из пяти карманов, в которых находятся  4-е времени года (картинки-символы из фетра на липучке, характеризующие то или иное время года) и дикие животные из фетра на липучке. Дети с удовольствием выбирают и размещают на дереве детали по сезонам: цветочки, листочки, тучки, капельки, снежинки, солнышко и т.д. </a:t>
            </a:r>
            <a:endParaRPr kumimoji="1" lang="ru-RU" sz="2000" b="1" i="1" kern="0" dirty="0" smtClean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 smtClean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kumimoji="1" lang="ru-RU" sz="2000" b="1" i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свои композиции, </a:t>
            </a:r>
            <a:endParaRPr kumimoji="1" lang="ru-RU" sz="2000" b="1" i="1" kern="0" dirty="0" smtClean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 smtClean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располагая </a:t>
            </a:r>
            <a:r>
              <a:rPr kumimoji="1" lang="ru-RU" sz="2000" b="1" i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элементы  </a:t>
            </a:r>
            <a:endParaRPr kumimoji="1" lang="ru-RU" sz="2000" b="1" i="1" kern="0" dirty="0" smtClean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 smtClean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соответствующего </a:t>
            </a:r>
            <a:r>
              <a:rPr kumimoji="1" lang="ru-RU" sz="2000" b="1" i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сезона  </a:t>
            </a:r>
            <a:endParaRPr kumimoji="1" lang="ru-RU" sz="2000" b="1" i="1" kern="0" dirty="0" smtClean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 smtClean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kumimoji="1" lang="ru-RU" sz="2000" b="1" i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животных на дереве  </a:t>
            </a:r>
            <a:endParaRPr kumimoji="1" lang="ru-RU" sz="2000" b="1" i="1" kern="0" dirty="0" smtClean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 smtClean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или вокруг </a:t>
            </a:r>
            <a:r>
              <a:rPr kumimoji="1" lang="ru-RU" sz="2000" b="1" i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него.  Моделируя </a:t>
            </a:r>
            <a:endParaRPr kumimoji="1" lang="ru-RU" sz="2000" b="1" i="1" kern="0" dirty="0" smtClean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 smtClean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времена </a:t>
            </a:r>
            <a:r>
              <a:rPr kumimoji="1" lang="ru-RU" sz="2000" b="1" i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года, они закрепляют </a:t>
            </a:r>
            <a:endParaRPr kumimoji="1" lang="ru-RU" sz="2000" b="1" i="1" kern="0" dirty="0" smtClean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 smtClean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сезонные признаки</a:t>
            </a:r>
            <a:r>
              <a:rPr kumimoji="1" lang="ru-RU" sz="2000" b="1" i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, особенности  </a:t>
            </a:r>
            <a:endParaRPr kumimoji="1" lang="ru-RU" sz="2000" b="1" i="1" kern="0" dirty="0" smtClean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2000" b="1" i="1" kern="0" dirty="0" smtClean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погодных </a:t>
            </a:r>
            <a:r>
              <a:rPr kumimoji="1" lang="ru-RU" sz="2000" b="1" i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условий.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54130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16518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"/>
          </a:xfrm>
        </p:spPr>
        <p:txBody>
          <a:bodyPr>
            <a:normAutofit fontScale="90000"/>
          </a:bodyPr>
          <a:lstStyle/>
          <a:p>
            <a:r>
              <a:rPr kumimoji="1" lang="ru-RU" sz="3600" b="1" kern="0" dirty="0">
                <a:solidFill>
                  <a:srgbClr val="CC0000"/>
                </a:solidFill>
                <a:latin typeface="AcademyC"/>
              </a:rPr>
              <a:t>Примеры игр:</a:t>
            </a:r>
            <a:br>
              <a:rPr kumimoji="1" lang="ru-RU" sz="3600" b="1" kern="0" dirty="0">
                <a:solidFill>
                  <a:srgbClr val="CC0000"/>
                </a:solidFill>
                <a:latin typeface="AcademyC"/>
              </a:rPr>
            </a:b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3960440" cy="5616624"/>
          </a:xfrm>
        </p:spPr>
        <p:txBody>
          <a:bodyPr>
            <a:normAutofit fontScale="92500" lnSpcReduction="10000"/>
          </a:bodyPr>
          <a:lstStyle/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Игра: « Составь и объясни» (4-5лет)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закрепление знаний о временах года. 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упражнять детей в составлении короткого рассказа о времени года, историй по сюжету («весна в лесу», «кто живет в лесу?» и др.).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воспитывать бережное отношение к природе.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учить наблюдать и видеть взаимосвязь явлений в природе.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обогащение активного словаря; формирование грамматического строя речи; развитие связной речи.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дидактическое панно «времена года».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дети делятся на две команды по 3-4 человека. Первая команда задумывает время года или сюжет и составляет его на панно. Вторая команда отгадывает задуманный сюжет и составляет по нему рассказ. Первая команда проверяет правильность ответа, дополняет рассказ.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764704"/>
            <a:ext cx="4104456" cy="5040560"/>
          </a:xfrm>
        </p:spPr>
        <p:txBody>
          <a:bodyPr>
            <a:noAutofit/>
          </a:bodyPr>
          <a:lstStyle/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Игра: «что не так?»  (4 – 5 лет)</a:t>
            </a:r>
            <a:endParaRPr kumimoji="1" lang="ru-RU" sz="1600" kern="0" dirty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закрепление знаний о временах года. Развитие зрительной памяти, внимания, речи.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учить определять время года по его характерным признакам; закреплять знания детей и представления об особенностях каждого времени года; находить соответствующие данному времени года предметы и оживлять композицию различными фигурками.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дидактическое панно «времена года».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одна группа детей размещает несколько несоответствующих фигурок в разных секторах панно и предлагает другим детям поставить их туда, где они должны находиться, объяснив свой выбор. Для усвоения материала и более интересного проведения развивающей игры, возможно присутствие воспитателя в игре, для активизации речевой деятельности, использование загадок.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969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60648"/>
            <a:ext cx="4038600" cy="6192688"/>
          </a:xfrm>
        </p:spPr>
        <p:txBody>
          <a:bodyPr>
            <a:normAutofit/>
          </a:bodyPr>
          <a:lstStyle/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Игра «какой, какая?» (4 – 5 лет)</a:t>
            </a:r>
            <a:endParaRPr kumimoji="1" lang="ru-RU" sz="1600" kern="0" dirty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учить детей находить отличительные признаки.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закрепление знаний о диких животных. Обогащение словарного запаса.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дидактическое панно «времена года».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воспитатель выкладывает на панно фигуру животного, а играющие называют как можно больше признаков, соответствующих данному животному.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Белка – рыжая, шустрая, маленькая, красивая …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Заяц – белый, быстрый, мягкий …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Волк – серый, злой, лохматый …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Медведь – бурый, большой, сильный, косолапый … 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Лиса – рыжая, хитрая, красивая …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Ёжик – маленький, ушастый, колючий …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038600" cy="6192688"/>
          </a:xfrm>
        </p:spPr>
        <p:txBody>
          <a:bodyPr>
            <a:normAutofit/>
          </a:bodyPr>
          <a:lstStyle/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Игра «выбери нужное» (4 – 5 лет)</a:t>
            </a:r>
            <a:endParaRPr kumimoji="1" lang="ru-RU" sz="1600" kern="0" dirty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закреплять знания о природе.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развивать мышление, познавательную активность.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дидактическое панно «времена года».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на столе рассыпаны предметы из панно. Воспитатель, называет какие либо свойства или признак, а дети должны выбрать как можно больше предметов, которые этим свойством обладают.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Например: «зеленый» - это могут быть листочки, травка. Или «влажный» - капли дождя, облако, снег и т.д.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02" y="3717032"/>
            <a:ext cx="2520280" cy="281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033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Игра «Картина» (3-4года)</a:t>
            </a:r>
            <a:endParaRPr kumimoji="1" lang="ru-RU" sz="1700" kern="0" dirty="0">
              <a:solidFill>
                <a:srgbClr val="194B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формирование элементарных представлений о временах года.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учить располагать предметы на панно (вверху, внизу, по сторонам); развивать внимание, подражание; закреплять восприятие целостных предметов и различать их между собой.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дидактическое панно «времена года».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7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kumimoji="1" lang="ru-RU" sz="17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Педагог говорит детям, что они будут делать красивую картину: он – на магнитной доске, а они на панно. Нужно только внимательно смотреть и делать все так, как делает педагог. Сначала он ставит наверху яркое солнце, а внизу траву и цветы. Педагог делает все медленно, фиксируя свои действия на каждом моменте и давая возможность детям выбрать каждый элемент и правильно расположить его на панно. По окончании педагог сравнивает детские работы со своей, обсуждая пространственное расположение предметов, хвалит их, вызывая положительное отношение к результату работы. Затем кратко описывает содержание получившегося изображения, закрепляя пространственное расположение предметов: Какое время года получилось на картине? Посмотрите – внизу трава и цветы, наверху яркое солнце. Вверху на дереве зеленые листочки. Ежик стоит около дерева с одной стороны, а лиса с другой. 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630" y="980729"/>
            <a:ext cx="3045884" cy="489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9" y="980728"/>
            <a:ext cx="30963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752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038600" cy="6048672"/>
          </a:xfrm>
        </p:spPr>
        <p:txBody>
          <a:bodyPr>
            <a:normAutofit/>
          </a:bodyPr>
          <a:lstStyle/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Игра: «Много-мало» </a:t>
            </a:r>
            <a:r>
              <a:rPr kumimoji="1" lang="ru-RU" sz="1600" b="1" kern="0" dirty="0" smtClean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(3-4лет</a:t>
            </a: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закрепление знаний о природе; формирование</a:t>
            </a: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количественных представлений 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помочь усвоить понятия «много», «мало», «один», «несколько», «больше», «меньше», «поровну».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 дидактическое панно «времена года».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b="1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: попросить ребенка назвать одиночные предметы или предметы, которых мало.</a:t>
            </a:r>
          </a:p>
          <a:p>
            <a:pPr marL="0"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kumimoji="1" lang="ru-RU" sz="1600" kern="0" dirty="0">
                <a:solidFill>
                  <a:srgbClr val="194B32"/>
                </a:solidFill>
                <a:latin typeface="Times New Roman" pitchFamily="18" charset="0"/>
                <a:cs typeface="Times New Roman" pitchFamily="18" charset="0"/>
              </a:rPr>
              <a:t>Например: листочков много, дерево одно, капелек дождя много, тучек мало. Положить перед ребенком листочки разного цвета. Пусть зеленых листочков будет 7, а красных 5.Спросить каких листочков больше, каких меньше. Добавить еще 2 красных листочка. Что теперь можно сказать?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340237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330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1293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дидактического пособия  по экологии:  «Времена года». </vt:lpstr>
      <vt:lpstr>  Экологическое воспитание – новое направление в дошкольной педагогике, которое в последнее время стало актуально в связи  с возросшей деятельностью человека в мире природы .   </vt:lpstr>
      <vt:lpstr>Дидактическое пособие «Времена года».</vt:lpstr>
      <vt:lpstr>Цель: формирование и закрепление элементарных экологических представлений у детей дошкольного возраста.  </vt:lpstr>
      <vt:lpstr>Формы работы:  коллективная работа; работа в парах; индивидуальная работа.  </vt:lpstr>
      <vt:lpstr>Примеры игр: 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Zver</cp:lastModifiedBy>
  <cp:revision>36</cp:revision>
  <dcterms:created xsi:type="dcterms:W3CDTF">2014-08-08T16:01:14Z</dcterms:created>
  <dcterms:modified xsi:type="dcterms:W3CDTF">2020-06-29T09:32:17Z</dcterms:modified>
</cp:coreProperties>
</file>