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379" r:id="rId5"/>
    <p:sldId id="380" r:id="rId6"/>
    <p:sldId id="382" r:id="rId7"/>
    <p:sldId id="383" r:id="rId8"/>
    <p:sldId id="384" r:id="rId9"/>
    <p:sldId id="386" r:id="rId1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52" y="12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36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6" r:id="rId3"/>
    <p:sldLayoutId id="214748375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duregion.ru/k-zhurnal/molodym-pomogau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9">
            <a:extLst>
              <a:ext uri="{FF2B5EF4-FFF2-40B4-BE49-F238E27FC236}">
                <a16:creationId xmlns:a16="http://schemas.microsoft.com/office/drawing/2014/main" id="{3A45E61C-F808-425A-9F13-0900B2E12B3B}"/>
              </a:ext>
            </a:extLst>
          </p:cNvPr>
          <p:cNvGrpSpPr/>
          <p:nvPr/>
        </p:nvGrpSpPr>
        <p:grpSpPr>
          <a:xfrm>
            <a:off x="2406460" y="872837"/>
            <a:ext cx="2525757" cy="2729346"/>
            <a:chOff x="10255665" y="4623530"/>
            <a:chExt cx="1780099" cy="2031315"/>
          </a:xfrm>
        </p:grpSpPr>
        <p:sp>
          <p:nvSpPr>
            <p:cNvPr id="52" name="Freeform: Shape 70">
              <a:extLst>
                <a:ext uri="{FF2B5EF4-FFF2-40B4-BE49-F238E27FC236}">
                  <a16:creationId xmlns:a16="http://schemas.microsoft.com/office/drawing/2014/main" id="{DDF254EE-370D-4AF9-A6CD-733488433D0F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1">
              <a:extLst>
                <a:ext uri="{FF2B5EF4-FFF2-40B4-BE49-F238E27FC236}">
                  <a16:creationId xmlns:a16="http://schemas.microsoft.com/office/drawing/2014/main" id="{9DF1895F-2859-4200-8A44-7C2B30A085CD}"/>
                </a:ext>
              </a:extLst>
            </p:cNvPr>
            <p:cNvSpPr/>
            <p:nvPr/>
          </p:nvSpPr>
          <p:spPr>
            <a:xfrm>
              <a:off x="10447883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C092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54" name="Freeform: Shape 72">
              <a:extLst>
                <a:ext uri="{FF2B5EF4-FFF2-40B4-BE49-F238E27FC236}">
                  <a16:creationId xmlns:a16="http://schemas.microsoft.com/office/drawing/2014/main" id="{EAA9AB87-5156-498F-B586-981AA7660CA2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73">
              <a:extLst>
                <a:ext uri="{FF2B5EF4-FFF2-40B4-BE49-F238E27FC236}">
                  <a16:creationId xmlns:a16="http://schemas.microsoft.com/office/drawing/2014/main" id="{3F1CF31C-20F0-44B7-9E9B-83EB9EB93DB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112328" y="702118"/>
            <a:ext cx="67056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«Детский сад  ждет вас» 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студентов,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получающих 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359237" y="5649662"/>
            <a:ext cx="54400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ko-KR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8" name="Group 55">
            <a:extLst>
              <a:ext uri="{FF2B5EF4-FFF2-40B4-BE49-F238E27FC236}">
                <a16:creationId xmlns:a16="http://schemas.microsoft.com/office/drawing/2014/main" id="{0860F569-A72E-47A4-8B4D-A9225102F893}"/>
              </a:ext>
            </a:extLst>
          </p:cNvPr>
          <p:cNvGrpSpPr/>
          <p:nvPr/>
        </p:nvGrpSpPr>
        <p:grpSpPr>
          <a:xfrm>
            <a:off x="997528" y="2313709"/>
            <a:ext cx="2452254" cy="2812473"/>
            <a:chOff x="2188248" y="2034620"/>
            <a:chExt cx="1577994" cy="1861674"/>
          </a:xfrm>
        </p:grpSpPr>
        <p:sp>
          <p:nvSpPr>
            <p:cNvPr id="29" name="Freeform: Shape 56">
              <a:extLst>
                <a:ext uri="{FF2B5EF4-FFF2-40B4-BE49-F238E27FC236}">
                  <a16:creationId xmlns:a16="http://schemas.microsoft.com/office/drawing/2014/main" id="{3704B695-F9AF-4498-BA7F-B1F588E5079B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7">
              <a:extLst>
                <a:ext uri="{FF2B5EF4-FFF2-40B4-BE49-F238E27FC236}">
                  <a16:creationId xmlns:a16="http://schemas.microsoft.com/office/drawing/2014/main" id="{317472CE-FFA5-4DE2-BC93-65B917EACB73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8">
              <a:extLst>
                <a:ext uri="{FF2B5EF4-FFF2-40B4-BE49-F238E27FC236}">
                  <a16:creationId xmlns:a16="http://schemas.microsoft.com/office/drawing/2014/main" id="{6D97A938-3C7D-490C-A795-58A6952E878E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61">
            <a:extLst>
              <a:ext uri="{FF2B5EF4-FFF2-40B4-BE49-F238E27FC236}">
                <a16:creationId xmlns:a16="http://schemas.microsoft.com/office/drawing/2014/main" id="{FEA457B6-931E-4831-A696-F9D9BF03FAB5}"/>
              </a:ext>
            </a:extLst>
          </p:cNvPr>
          <p:cNvGrpSpPr/>
          <p:nvPr/>
        </p:nvGrpSpPr>
        <p:grpSpPr>
          <a:xfrm>
            <a:off x="2635266" y="2937164"/>
            <a:ext cx="2795715" cy="2673928"/>
            <a:chOff x="2392394" y="4513768"/>
            <a:chExt cx="1651276" cy="2142834"/>
          </a:xfrm>
        </p:grpSpPr>
        <p:sp>
          <p:nvSpPr>
            <p:cNvPr id="57" name="Freeform: Shape 62">
              <a:extLst>
                <a:ext uri="{FF2B5EF4-FFF2-40B4-BE49-F238E27FC236}">
                  <a16:creationId xmlns:a16="http://schemas.microsoft.com/office/drawing/2014/main" id="{62138584-FF62-46D5-8D79-33C816935F85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63">
              <a:extLst>
                <a:ext uri="{FF2B5EF4-FFF2-40B4-BE49-F238E27FC236}">
                  <a16:creationId xmlns:a16="http://schemas.microsoft.com/office/drawing/2014/main" id="{31402D6B-FBB1-4762-AE82-ECC86FAF8CD5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64">
              <a:extLst>
                <a:ext uri="{FF2B5EF4-FFF2-40B4-BE49-F238E27FC236}">
                  <a16:creationId xmlns:a16="http://schemas.microsoft.com/office/drawing/2014/main" id="{A7E47CDA-47E8-4CD8-989D-FCE7C1B7656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5">
              <a:extLst>
                <a:ext uri="{FF2B5EF4-FFF2-40B4-BE49-F238E27FC236}">
                  <a16:creationId xmlns:a16="http://schemas.microsoft.com/office/drawing/2014/main" id="{C9A3D2BD-48D2-474A-80FE-594316E5031C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6">
              <a:extLst>
                <a:ext uri="{FF2B5EF4-FFF2-40B4-BE49-F238E27FC236}">
                  <a16:creationId xmlns:a16="http://schemas.microsoft.com/office/drawing/2014/main" id="{3A4F97BC-7A65-4C0E-967E-1D08A7BD44E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TextBox 61">
            <a:hlinkClick r:id="rId2"/>
          </p:cNvPr>
          <p:cNvSpPr txBox="1"/>
          <p:nvPr/>
        </p:nvSpPr>
        <p:spPr>
          <a:xfrm>
            <a:off x="120073" y="6394654"/>
            <a:ext cx="11693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hlinkClick r:id="rId2"/>
          </p:cNvPr>
          <p:cNvSpPr txBox="1"/>
          <p:nvPr/>
        </p:nvSpPr>
        <p:spPr>
          <a:xfrm>
            <a:off x="272473" y="6547054"/>
            <a:ext cx="11693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Аспекты, делающие профессию ВОСПИТАТЕЛЯ привлекательной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797D45-097D-4FDE-B1BC-FE241FC06B8D}"/>
              </a:ext>
            </a:extLst>
          </p:cNvPr>
          <p:cNvSpPr/>
          <p:nvPr/>
        </p:nvSpPr>
        <p:spPr>
          <a:xfrm>
            <a:off x="5604346" y="1532587"/>
            <a:ext cx="1072711" cy="984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70D948-C13A-4B03-A33F-E139DCF26739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724B2-CB4F-4097-BB1B-C4FBBF39BDC0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938DE-9135-4A5A-A9C4-791A00BA0176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18F8D-D977-4900-99F2-94CAE24109E6}"/>
              </a:ext>
            </a:extLst>
          </p:cNvPr>
          <p:cNvSpPr/>
          <p:nvPr/>
        </p:nvSpPr>
        <p:spPr>
          <a:xfrm>
            <a:off x="6757618" y="965915"/>
            <a:ext cx="3408692" cy="2988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878B4E-3A5A-4ADB-970F-7226A4886592}"/>
              </a:ext>
            </a:extLst>
          </p:cNvPr>
          <p:cNvSpPr/>
          <p:nvPr/>
        </p:nvSpPr>
        <p:spPr>
          <a:xfrm>
            <a:off x="1759528" y="1171977"/>
            <a:ext cx="3447976" cy="27765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68825D-6B12-4645-81DA-C303DF55F25F}"/>
              </a:ext>
            </a:extLst>
          </p:cNvPr>
          <p:cNvSpPr/>
          <p:nvPr/>
        </p:nvSpPr>
        <p:spPr>
          <a:xfrm>
            <a:off x="2673927" y="4017818"/>
            <a:ext cx="3103932" cy="20781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C2D9E-0C71-496C-985C-B6237D1B8D50}"/>
              </a:ext>
            </a:extLst>
          </p:cNvPr>
          <p:cNvSpPr/>
          <p:nvPr/>
        </p:nvSpPr>
        <p:spPr>
          <a:xfrm>
            <a:off x="6221733" y="3492294"/>
            <a:ext cx="810132" cy="736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22266C-88C4-4AC9-A330-60527AD4F6CB}"/>
              </a:ext>
            </a:extLst>
          </p:cNvPr>
          <p:cNvSpPr/>
          <p:nvPr/>
        </p:nvSpPr>
        <p:spPr>
          <a:xfrm>
            <a:off x="6914404" y="1159080"/>
            <a:ext cx="2985102" cy="25116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1" dirty="0"/>
              <a:t>мм</a:t>
            </a:r>
            <a:endParaRPr lang="ko-KR" altLang="en-US" sz="27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3E423D-1D4F-4858-B681-A38E669C006C}"/>
              </a:ext>
            </a:extLst>
          </p:cNvPr>
          <p:cNvSpPr/>
          <p:nvPr/>
        </p:nvSpPr>
        <p:spPr>
          <a:xfrm>
            <a:off x="1967346" y="1357746"/>
            <a:ext cx="3089563" cy="22998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1" dirty="0" err="1"/>
              <a:t>ппп</a:t>
            </a:r>
            <a:endParaRPr lang="ko-KR" altLang="en-US" sz="27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C3C9A3-5CB0-489A-B0E0-676A05FDF162}"/>
              </a:ext>
            </a:extLst>
          </p:cNvPr>
          <p:cNvSpPr/>
          <p:nvPr/>
        </p:nvSpPr>
        <p:spPr>
          <a:xfrm>
            <a:off x="2840182" y="4239492"/>
            <a:ext cx="2737837" cy="16071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1A1B5F-8A05-4C47-B50A-6601F1C15992}"/>
              </a:ext>
            </a:extLst>
          </p:cNvPr>
          <p:cNvSpPr/>
          <p:nvPr/>
        </p:nvSpPr>
        <p:spPr>
          <a:xfrm>
            <a:off x="7489726" y="411162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90186" y="4199199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888664" y="173173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2244436" y="1995054"/>
            <a:ext cx="277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Морально-этические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2692" y="1801092"/>
            <a:ext cx="290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Материально-финансовые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81746" y="4572000"/>
            <a:ext cx="277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Социальные</a:t>
            </a:r>
          </a:p>
        </p:txBody>
      </p:sp>
    </p:spTree>
    <p:extLst>
      <p:ext uri="{BB962C8B-B14F-4D97-AF65-F5344CB8AC3E}">
        <p14:creationId xmlns:p14="http://schemas.microsoft.com/office/powerpoint/2010/main" val="159916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Морально-этический стимул</a:t>
            </a:r>
            <a:endParaRPr lang="en-US" dirty="0"/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945DA869-3993-4172-8787-E0C42ED750F7}"/>
              </a:ext>
            </a:extLst>
          </p:cNvPr>
          <p:cNvSpPr>
            <a:spLocks noChangeAspect="1"/>
          </p:cNvSpPr>
          <p:nvPr/>
        </p:nvSpPr>
        <p:spPr>
          <a:xfrm>
            <a:off x="2618818" y="3154377"/>
            <a:ext cx="3657291" cy="1970489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0394F48B-CE22-4108-9E9A-D6104970DA38}"/>
              </a:ext>
            </a:extLst>
          </p:cNvPr>
          <p:cNvSpPr>
            <a:spLocks noChangeAspect="1"/>
          </p:cNvSpPr>
          <p:nvPr/>
        </p:nvSpPr>
        <p:spPr>
          <a:xfrm>
            <a:off x="2214974" y="855341"/>
            <a:ext cx="3426785" cy="184629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A6672A3-DD9B-4265-8D85-B766372D85C9}"/>
              </a:ext>
            </a:extLst>
          </p:cNvPr>
          <p:cNvSpPr>
            <a:spLocks noChangeAspect="1"/>
          </p:cNvSpPr>
          <p:nvPr/>
        </p:nvSpPr>
        <p:spPr>
          <a:xfrm>
            <a:off x="6936694" y="1482436"/>
            <a:ext cx="3608462" cy="1944181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4CBB9DAC-4689-4533-891D-26306AEAE974}"/>
              </a:ext>
            </a:extLst>
          </p:cNvPr>
          <p:cNvSpPr>
            <a:spLocks noChangeAspect="1"/>
          </p:cNvSpPr>
          <p:nvPr/>
        </p:nvSpPr>
        <p:spPr>
          <a:xfrm>
            <a:off x="6289965" y="4332012"/>
            <a:ext cx="3367964" cy="1814605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640834" y="2693942"/>
            <a:ext cx="225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err="1"/>
              <a:t>WorldSkills</a:t>
            </a:r>
            <a:r>
              <a:rPr lang="ru-RU" sz="1200" dirty="0"/>
              <a:t> – это международное некоммерческое движение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807088" y="5049215"/>
            <a:ext cx="210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День </a:t>
            </a:r>
            <a:r>
              <a:rPr lang="ru-RU" sz="1200" dirty="0" err="1"/>
              <a:t>воспита́теля</a:t>
            </a:r>
            <a:r>
              <a:rPr lang="ru-RU" sz="1200" dirty="0"/>
              <a:t> и всех </a:t>
            </a:r>
            <a:r>
              <a:rPr lang="ru-RU" sz="1200" dirty="0" err="1"/>
              <a:t>дошко́льных</a:t>
            </a:r>
            <a:r>
              <a:rPr lang="ru-RU" sz="1200" dirty="0"/>
              <a:t> работников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8981270" y="1779542"/>
            <a:ext cx="253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Всероссийский конкурс </a:t>
            </a:r>
            <a:r>
              <a:rPr lang="ru-RU" sz="1200" b="1" dirty="0"/>
              <a:t>«Воспитатель года»</a:t>
            </a:r>
            <a:r>
              <a:rPr lang="ru-RU" sz="1200" dirty="0"/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9119816" y="4647433"/>
            <a:ext cx="253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Ежегодный форум  педагогов России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0961" name="Picture 1" descr="C:\Users\UeerAsus\Desktop\uploads_pics_1E8A174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699" y="1253836"/>
            <a:ext cx="1901537" cy="1267691"/>
          </a:xfrm>
          <a:prstGeom prst="rect">
            <a:avLst/>
          </a:prstGeom>
          <a:noFill/>
        </p:spPr>
      </p:pic>
      <p:pic>
        <p:nvPicPr>
          <p:cNvPr id="40962" name="Picture 2" descr="C:\Users\UeerAsus\Desktop\s-dn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837" y="3948546"/>
            <a:ext cx="1331447" cy="869084"/>
          </a:xfrm>
          <a:prstGeom prst="rect">
            <a:avLst/>
          </a:prstGeom>
          <a:noFill/>
        </p:spPr>
      </p:pic>
      <p:pic>
        <p:nvPicPr>
          <p:cNvPr id="40963" name="Picture 3" descr="C:\Users\UeerAsus\Desktop\002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126" y="4606637"/>
            <a:ext cx="2202873" cy="1468582"/>
          </a:xfrm>
          <a:prstGeom prst="rect">
            <a:avLst/>
          </a:prstGeom>
          <a:noFill/>
        </p:spPr>
      </p:pic>
      <p:pic>
        <p:nvPicPr>
          <p:cNvPr id="52" name="Рисунок 51" descr="C:\Users\UeerAsus\Desktop\IMG_3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2286" y="2033155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Материально-финансовый аспект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46B8C-CC45-4F86-8B8E-7F04B1BB3329}"/>
              </a:ext>
            </a:extLst>
          </p:cNvPr>
          <p:cNvGrpSpPr/>
          <p:nvPr/>
        </p:nvGrpSpPr>
        <p:grpSpPr>
          <a:xfrm>
            <a:off x="512618" y="1358950"/>
            <a:ext cx="5902037" cy="2423341"/>
            <a:chOff x="2311956" y="1422324"/>
            <a:chExt cx="8221277" cy="2912758"/>
          </a:xfrm>
        </p:grpSpPr>
        <p:sp>
          <p:nvSpPr>
            <p:cNvPr id="3" name="Graphic 14">
              <a:extLst>
                <a:ext uri="{FF2B5EF4-FFF2-40B4-BE49-F238E27FC236}">
                  <a16:creationId xmlns:a16="http://schemas.microsoft.com/office/drawing/2014/main" id="{11D9F07D-03C2-44C0-B59C-8EA1CEAA623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6960C9CE-37B9-49FE-B299-DAE4763C59B6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E1F281DC-62AD-45F9-B067-B62E0F84D6AF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1">
              <a:extLst>
                <a:ext uri="{FF2B5EF4-FFF2-40B4-BE49-F238E27FC236}">
                  <a16:creationId xmlns:a16="http://schemas.microsoft.com/office/drawing/2014/main" id="{6539898D-7B8B-488C-903B-8697D971C17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F5440467-EA77-4E24-BAF8-26A834959DA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2">
              <a:extLst>
                <a:ext uri="{FF2B5EF4-FFF2-40B4-BE49-F238E27FC236}">
                  <a16:creationId xmlns:a16="http://schemas.microsoft.com/office/drawing/2014/main" id="{2913BFB0-A26F-42BE-A375-B4B7A39C6CE3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1">
              <a:extLst>
                <a:ext uri="{FF2B5EF4-FFF2-40B4-BE49-F238E27FC236}">
                  <a16:creationId xmlns:a16="http://schemas.microsoft.com/office/drawing/2014/main" id="{BC8EC0AC-29D0-497A-A20C-3AE7A99E2095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A227B1-88D2-46D8-B182-5099793AFE6E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8E55BB-533E-4432-B9BC-C708AC932E1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2A570C-2C01-4039-B628-A608862E7F34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313321" y="3945011"/>
            <a:ext cx="6239879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Предпочтение субъектов социального заказа по профессиям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54981" y="1010612"/>
          <a:ext cx="4890656" cy="531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Предпочтения абитуриентов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Предпочтения работодателей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Инженер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Менеджер по продажам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Экономист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Инженер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Бухгалтер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Продавцы-консультанты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Врач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Врачи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Юрист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Архитектор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Химик и нефтехимик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Дизайнер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Швеи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Программист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Текстильщики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Психолог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Слесари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– Журналист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Пильщики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Материально-финансовый аспект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46B8C-CC45-4F86-8B8E-7F04B1BB3329}"/>
              </a:ext>
            </a:extLst>
          </p:cNvPr>
          <p:cNvGrpSpPr/>
          <p:nvPr/>
        </p:nvGrpSpPr>
        <p:grpSpPr>
          <a:xfrm>
            <a:off x="512618" y="1358950"/>
            <a:ext cx="5902037" cy="2423341"/>
            <a:chOff x="2311956" y="1422324"/>
            <a:chExt cx="8221277" cy="2912758"/>
          </a:xfrm>
        </p:grpSpPr>
        <p:sp>
          <p:nvSpPr>
            <p:cNvPr id="3" name="Graphic 14">
              <a:extLst>
                <a:ext uri="{FF2B5EF4-FFF2-40B4-BE49-F238E27FC236}">
                  <a16:creationId xmlns:a16="http://schemas.microsoft.com/office/drawing/2014/main" id="{11D9F07D-03C2-44C0-B59C-8EA1CEAA623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6960C9CE-37B9-49FE-B299-DAE4763C59B6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E1F281DC-62AD-45F9-B067-B62E0F84D6AF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1">
              <a:extLst>
                <a:ext uri="{FF2B5EF4-FFF2-40B4-BE49-F238E27FC236}">
                  <a16:creationId xmlns:a16="http://schemas.microsoft.com/office/drawing/2014/main" id="{6539898D-7B8B-488C-903B-8697D971C17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F5440467-EA77-4E24-BAF8-26A834959DA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2">
              <a:extLst>
                <a:ext uri="{FF2B5EF4-FFF2-40B4-BE49-F238E27FC236}">
                  <a16:creationId xmlns:a16="http://schemas.microsoft.com/office/drawing/2014/main" id="{2913BFB0-A26F-42BE-A375-B4B7A39C6CE3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1">
              <a:extLst>
                <a:ext uri="{FF2B5EF4-FFF2-40B4-BE49-F238E27FC236}">
                  <a16:creationId xmlns:a16="http://schemas.microsoft.com/office/drawing/2014/main" id="{BC8EC0AC-29D0-497A-A20C-3AE7A99E2095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A227B1-88D2-46D8-B182-5099793AFE6E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8E55BB-533E-4432-B9BC-C708AC932E1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2A570C-2C01-4039-B628-A608862E7F34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313321" y="3945011"/>
            <a:ext cx="623987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Заработная плата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30291" y="1467812"/>
          <a:ext cx="4738254" cy="407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2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заработная плата воспитателя по субъектам РФ в 2022 году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Российская Федерация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заработная плата воспитателя Оренбургская область 	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064">
                <a:tc>
                  <a:txBody>
                    <a:bodyPr/>
                    <a:lstStyle/>
                    <a:p>
                      <a:r>
                        <a:rPr lang="ru-RU" sz="4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38 761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31 915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ПРИЯТНЫЙ  ФАКТ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797D45-097D-4FDE-B1BC-FE241FC06B8D}"/>
              </a:ext>
            </a:extLst>
          </p:cNvPr>
          <p:cNvSpPr/>
          <p:nvPr/>
        </p:nvSpPr>
        <p:spPr>
          <a:xfrm>
            <a:off x="5604346" y="1532587"/>
            <a:ext cx="1072711" cy="984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70D948-C13A-4B03-A33F-E139DCF26739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724B2-CB4F-4097-BB1B-C4FBBF39BDC0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938DE-9135-4A5A-A9C4-791A00BA0176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18F8D-D977-4900-99F2-94CAE24109E6}"/>
              </a:ext>
            </a:extLst>
          </p:cNvPr>
          <p:cNvSpPr/>
          <p:nvPr/>
        </p:nvSpPr>
        <p:spPr>
          <a:xfrm>
            <a:off x="6757618" y="965915"/>
            <a:ext cx="3408692" cy="2988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878B4E-3A5A-4ADB-970F-7226A4886592}"/>
              </a:ext>
            </a:extLst>
          </p:cNvPr>
          <p:cNvSpPr/>
          <p:nvPr/>
        </p:nvSpPr>
        <p:spPr>
          <a:xfrm>
            <a:off x="1759528" y="1171977"/>
            <a:ext cx="3447976" cy="27765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68825D-6B12-4645-81DA-C303DF55F25F}"/>
              </a:ext>
            </a:extLst>
          </p:cNvPr>
          <p:cNvSpPr/>
          <p:nvPr/>
        </p:nvSpPr>
        <p:spPr>
          <a:xfrm>
            <a:off x="1870364" y="4017818"/>
            <a:ext cx="3907495" cy="2424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C2D9E-0C71-496C-985C-B6237D1B8D50}"/>
              </a:ext>
            </a:extLst>
          </p:cNvPr>
          <p:cNvSpPr/>
          <p:nvPr/>
        </p:nvSpPr>
        <p:spPr>
          <a:xfrm>
            <a:off x="6221733" y="3492294"/>
            <a:ext cx="810132" cy="736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22266C-88C4-4AC9-A330-60527AD4F6CB}"/>
              </a:ext>
            </a:extLst>
          </p:cNvPr>
          <p:cNvSpPr/>
          <p:nvPr/>
        </p:nvSpPr>
        <p:spPr>
          <a:xfrm>
            <a:off x="6914404" y="1159080"/>
            <a:ext cx="2985102" cy="25116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1" dirty="0"/>
              <a:t>мм</a:t>
            </a:r>
            <a:endParaRPr lang="ko-KR" altLang="en-US" sz="27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3E423D-1D4F-4858-B681-A38E669C006C}"/>
              </a:ext>
            </a:extLst>
          </p:cNvPr>
          <p:cNvSpPr/>
          <p:nvPr/>
        </p:nvSpPr>
        <p:spPr>
          <a:xfrm>
            <a:off x="1967346" y="1357746"/>
            <a:ext cx="3089563" cy="22998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1" dirty="0" err="1"/>
              <a:t>ппп</a:t>
            </a:r>
            <a:endParaRPr lang="ko-KR" altLang="en-US" sz="27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C3C9A3-5CB0-489A-B0E0-676A05FDF162}"/>
              </a:ext>
            </a:extLst>
          </p:cNvPr>
          <p:cNvSpPr/>
          <p:nvPr/>
        </p:nvSpPr>
        <p:spPr>
          <a:xfrm>
            <a:off x="2092036" y="4433454"/>
            <a:ext cx="3555255" cy="18565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1A1B5F-8A05-4C47-B50A-6601F1C15992}"/>
              </a:ext>
            </a:extLst>
          </p:cNvPr>
          <p:cNvSpPr/>
          <p:nvPr/>
        </p:nvSpPr>
        <p:spPr>
          <a:xfrm>
            <a:off x="7489726" y="411162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90186" y="4199199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888664" y="173173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2244436" y="1717963"/>
            <a:ext cx="2770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Повышение зарплаты воспитателям в 2023-2025 годах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2692" y="1801092"/>
            <a:ext cx="2909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9,9% в 2023 году,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На 7,7% в 2024 году.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На 6,5% в 2025 году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163" y="4585854"/>
            <a:ext cx="36021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Оклады работников федеральных госучреждений (учителя, соцработники, младший и средний медицинский персонал) вырастут на планируемый темп роста средней номинальной зарплаты по России:</a:t>
            </a:r>
          </a:p>
        </p:txBody>
      </p:sp>
    </p:spTree>
    <p:extLst>
      <p:ext uri="{BB962C8B-B14F-4D97-AF65-F5344CB8AC3E}">
        <p14:creationId xmlns:p14="http://schemas.microsoft.com/office/powerpoint/2010/main" val="159916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Социальные стимулы</a:t>
            </a:r>
            <a:endParaRPr lang="en-US" dirty="0"/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945DA869-3993-4172-8787-E0C42ED750F7}"/>
              </a:ext>
            </a:extLst>
          </p:cNvPr>
          <p:cNvSpPr>
            <a:spLocks noChangeAspect="1"/>
          </p:cNvSpPr>
          <p:nvPr/>
        </p:nvSpPr>
        <p:spPr>
          <a:xfrm>
            <a:off x="2618818" y="3154377"/>
            <a:ext cx="3657291" cy="1970489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0394F48B-CE22-4108-9E9A-D6104970DA38}"/>
              </a:ext>
            </a:extLst>
          </p:cNvPr>
          <p:cNvSpPr>
            <a:spLocks noChangeAspect="1"/>
          </p:cNvSpPr>
          <p:nvPr/>
        </p:nvSpPr>
        <p:spPr>
          <a:xfrm>
            <a:off x="2214974" y="855341"/>
            <a:ext cx="3426785" cy="184629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A6672A3-DD9B-4265-8D85-B766372D85C9}"/>
              </a:ext>
            </a:extLst>
          </p:cNvPr>
          <p:cNvSpPr>
            <a:spLocks noChangeAspect="1"/>
          </p:cNvSpPr>
          <p:nvPr/>
        </p:nvSpPr>
        <p:spPr>
          <a:xfrm>
            <a:off x="5814476" y="1704108"/>
            <a:ext cx="3608462" cy="1944181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4CBB9DAC-4689-4533-891D-26306AEAE974}"/>
              </a:ext>
            </a:extLst>
          </p:cNvPr>
          <p:cNvSpPr>
            <a:spLocks noChangeAspect="1"/>
          </p:cNvSpPr>
          <p:nvPr/>
        </p:nvSpPr>
        <p:spPr>
          <a:xfrm>
            <a:off x="6289965" y="4332012"/>
            <a:ext cx="3367964" cy="1814605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640834" y="2693942"/>
            <a:ext cx="225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Увеличенный отпуск</a:t>
            </a:r>
          </a:p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 42 до 56 календарных дней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571561" y="4675142"/>
            <a:ext cx="210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Право на пенсию по выслуге лет.</a:t>
            </a:r>
            <a:r>
              <a:rPr lang="ru-RU" sz="1200" dirty="0"/>
              <a:t> Педагоги имеют право на льготную пенсию. Для этого необходимо отработать 25 лет в образовательных организациях, причем работать с детьми до 18 лет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9383051" y="754306"/>
            <a:ext cx="2532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hlinkClick r:id="rId2"/>
              </a:rPr>
              <a:t>Выплаты молодым педагогам</a:t>
            </a:r>
            <a:r>
              <a:rPr lang="ru-RU" sz="1200" b="1" dirty="0"/>
              <a:t>.</a:t>
            </a:r>
            <a:r>
              <a:rPr lang="ru-RU" sz="1200" dirty="0"/>
              <a:t> Выпускники педвузов и колледжей, пришедшие в детский сад, получают единовременные и ежемесячные выплаты от государства. Точные размеры выплат зависят от регионов и колеблются от 10 000 до 80 000 рублей. Чтобы получить выплаты, нужно закончить университет или колледж и в том же году устроиться на работу по специальности. 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9393381" y="4059382"/>
            <a:ext cx="243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Льготы на ЖКХ.</a:t>
            </a:r>
            <a:r>
              <a:rPr lang="ru-RU" sz="1200" dirty="0"/>
              <a:t> Сейчас педагоги, работающие в сельской местности, могут получить компенсацию за расходы на ЖКХ. Компенсация на федеральном уровне составляет 1200 рублей, в некоторых регионах она увеличена до 3000 рублей.  </a:t>
            </a:r>
          </a:p>
        </p:txBody>
      </p:sp>
      <p:pic>
        <p:nvPicPr>
          <p:cNvPr id="40961" name="Picture 1" descr="C:\Users\UeerAsus\Desktop\uploads_pics_1E8A174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699" y="1253836"/>
            <a:ext cx="1901537" cy="1267691"/>
          </a:xfrm>
          <a:prstGeom prst="rect">
            <a:avLst/>
          </a:prstGeom>
          <a:noFill/>
        </p:spPr>
      </p:pic>
      <p:pic>
        <p:nvPicPr>
          <p:cNvPr id="40962" name="Picture 2" descr="C:\Users\UeerAsus\Desktop\s-dn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0837" y="3948546"/>
            <a:ext cx="1331447" cy="869084"/>
          </a:xfrm>
          <a:prstGeom prst="rect">
            <a:avLst/>
          </a:prstGeom>
          <a:noFill/>
        </p:spPr>
      </p:pic>
      <p:pic>
        <p:nvPicPr>
          <p:cNvPr id="40963" name="Picture 3" descr="C:\Users\UeerAsus\Desktop\002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7162" y="4551219"/>
            <a:ext cx="2202873" cy="1468582"/>
          </a:xfrm>
          <a:prstGeom prst="rect">
            <a:avLst/>
          </a:prstGeom>
          <a:noFill/>
        </p:spPr>
      </p:pic>
      <p:pic>
        <p:nvPicPr>
          <p:cNvPr id="52" name="Рисунок 51" descr="C:\Users\UeerAsus\Desktop\IMG_3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7668" y="2337955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354</Words>
  <Application>Microsoft Office PowerPoint</Application>
  <PresentationFormat>Широкоэкранный</PresentationFormat>
  <Paragraphs>71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Наталья</cp:lastModifiedBy>
  <cp:revision>128</cp:revision>
  <dcterms:created xsi:type="dcterms:W3CDTF">2018-04-24T17:14:44Z</dcterms:created>
  <dcterms:modified xsi:type="dcterms:W3CDTF">2026-03-25T04:45:03Z</dcterms:modified>
</cp:coreProperties>
</file>