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84" r:id="rId7"/>
    <p:sldId id="287" r:id="rId8"/>
    <p:sldId id="260" r:id="rId9"/>
    <p:sldId id="261" r:id="rId10"/>
    <p:sldId id="262" r:id="rId11"/>
    <p:sldId id="285" r:id="rId12"/>
    <p:sldId id="264" r:id="rId13"/>
    <p:sldId id="286" r:id="rId14"/>
    <p:sldId id="282" r:id="rId15"/>
  </p:sldIdLst>
  <p:sldSz cx="9144000" cy="6858000" type="screen4x3"/>
  <p:notesSz cx="6858000" cy="9144000"/>
  <p:defaultTextStyle>
    <a:defPPr>
      <a:defRPr lang="en-GB"/>
    </a:defPPr>
    <a:lvl1pPr marL="0" lvl="0" indent="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lvl="1" indent="-28575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lvl="2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lvl="3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lvl="4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lvl="5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lvl="6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lvl="7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lvl="8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5842"/>
  </p:normalViewPr>
  <p:slideViewPr>
    <p:cSldViewPr showGuides="1">
      <p:cViewPr varScale="1">
        <p:scale>
          <a:sx n="90" d="100"/>
          <a:sy n="90" d="100"/>
        </p:scale>
        <p:origin x="-59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6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68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69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0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1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2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3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4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5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6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7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8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79" name="Text Box 14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80" name="Text Box 15"/>
          <p:cNvSpPr txBox="1">
            <a:spLocks noChangeArrowheads="1"/>
          </p:cNvSpPr>
          <p:nvPr/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281" name="Rectangle 16"/>
          <p:cNvSpPr>
            <a:spLocks noGrp="1"/>
          </p:cNvSpPr>
          <p:nvPr>
            <p:ph type="sldImg"/>
          </p:nvPr>
        </p:nvSpPr>
        <p:spPr>
          <a:xfrm>
            <a:off x="1143000" y="658813"/>
            <a:ext cx="4551363" cy="3443287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65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0" tIns="0" rIns="0" bIns="0" numCol="1" anchor="t" anchorCtr="0" compatLnSpc="1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83" name="Text Box 18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51163" cy="43656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b" anchorCtr="0" compatLnSpc="1"/>
          <a:p>
            <a:pPr lvl="0" algn="r" defTabSz="449580" eaLnBrk="1" hangingPunct="1"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91" name="Text Box 1"/>
          <p:cNvSpPr txBox="1"/>
          <p:nvPr/>
        </p:nvSpPr>
        <p:spPr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92" name="Rectangle 2"/>
          <p:cNvSpPr>
            <a:spLocks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3" name="Rectangle 3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p>
            <a:pPr lvl="0"/>
            <a:endParaRPr lang="ru-RU" altLang="x-non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4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315" name="Text Box 1"/>
          <p:cNvSpPr txBox="1"/>
          <p:nvPr/>
        </p:nvSpPr>
        <p:spPr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316" name="Rectangle 2"/>
          <p:cNvSpPr>
            <a:spLocks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7" name="Rectangle 3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p>
            <a:pPr lvl="0"/>
            <a:endParaRPr lang="ru-RU" altLang="x-non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8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339" name="Text Box 1"/>
          <p:cNvSpPr txBox="1"/>
          <p:nvPr/>
        </p:nvSpPr>
        <p:spPr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340" name="Rectangle 2"/>
          <p:cNvSpPr>
            <a:spLocks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341" name="Rectangle 3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p>
            <a:pPr lvl="0"/>
            <a:endParaRPr lang="ru-RU" altLang="x-non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2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363" name="Text Box 1"/>
          <p:cNvSpPr txBox="1"/>
          <p:nvPr/>
        </p:nvSpPr>
        <p:spPr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364" name="Rectangle 2"/>
          <p:cNvSpPr>
            <a:spLocks noTextEdit="1"/>
          </p:cNvSpPr>
          <p:nvPr>
            <p:ph type="sldImg"/>
          </p:nvPr>
        </p:nvSpPr>
        <p:spPr>
          <a:xfrm>
            <a:off x="1131888" y="674688"/>
            <a:ext cx="4591050" cy="3444875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5" name="Rectangle 3"/>
          <p:cNvSpPr/>
          <p:nvPr>
            <p:ph type="body" idx="1"/>
          </p:nvPr>
        </p:nvSpPr>
        <p:spPr>
          <a:xfrm>
            <a:off x="685800" y="4343400"/>
            <a:ext cx="5483225" cy="4111625"/>
          </a:xfrm>
        </p:spPr>
        <p:txBody>
          <a:bodyPr wrap="none" lIns="0" tIns="0" rIns="0" bIns="0" anchor="ctr" anchorCtr="0"/>
          <a:p>
            <a:pPr lvl="0"/>
            <a:endParaRPr lang="ru-RU" altLang="x-non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6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387" name="Text Box 1"/>
          <p:cNvSpPr txBox="1"/>
          <p:nvPr/>
        </p:nvSpPr>
        <p:spPr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388" name="Rectangle 2"/>
          <p:cNvSpPr>
            <a:spLocks noTextEdit="1"/>
          </p:cNvSpPr>
          <p:nvPr>
            <p:ph type="sldImg"/>
          </p:nvPr>
        </p:nvSpPr>
        <p:spPr>
          <a:xfrm>
            <a:off x="1130300" y="671513"/>
            <a:ext cx="4591050" cy="3444875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9" name="Rectangle 3"/>
          <p:cNvSpPr/>
          <p:nvPr>
            <p:ph type="body" idx="1"/>
          </p:nvPr>
        </p:nvSpPr>
        <p:spPr>
          <a:xfrm>
            <a:off x="685800" y="4343400"/>
            <a:ext cx="5480050" cy="4108450"/>
          </a:xfrm>
        </p:spPr>
        <p:txBody>
          <a:bodyPr wrap="none" lIns="0" tIns="0" rIns="0" bIns="0" anchor="ctr" anchorCtr="0"/>
          <a:p>
            <a:pPr lvl="0"/>
            <a:endParaRPr lang="ru-RU" altLang="x-non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10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411" name="Text Box 1"/>
          <p:cNvSpPr txBox="1"/>
          <p:nvPr/>
        </p:nvSpPr>
        <p:spPr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412" name="Rectangle 2"/>
          <p:cNvSpPr>
            <a:spLocks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3" name="Rectangle 3"/>
          <p:cNvSpPr/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p>
            <a:pPr lvl="0"/>
            <a:endParaRPr lang="ru-RU" altLang="x-non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4" name="Rectangle 19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51162" cy="4365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b" anchorCtr="0"/>
          <a:p>
            <a:pPr lvl="0" algn="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x-none" sz="1200" dirty="0">
                <a:solidFill>
                  <a:srgbClr val="000000"/>
                </a:solidFill>
                <a:cs typeface="Segoe UI" panose="020B0502040204020203" pitchFamily="34" charset="0"/>
              </a:rPr>
            </a:fld>
            <a:endParaRPr lang="ru-RU" altLang="x-none" sz="1200" dirty="0">
              <a:solidFill>
                <a:srgbClr val="00000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435" name="Rectangle 1"/>
          <p:cNvSpPr>
            <a:spLocks noTextEdit="1"/>
          </p:cNvSpPr>
          <p:nvPr>
            <p:ph type="sldImg"/>
          </p:nvPr>
        </p:nvSpPr>
        <p:spPr>
          <a:xfrm>
            <a:off x="1127125" y="666750"/>
            <a:ext cx="4592638" cy="3444875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436" name="Rectangle 2"/>
          <p:cNvSpPr/>
          <p:nvPr>
            <p:ph type="body" idx="1"/>
          </p:nvPr>
        </p:nvSpPr>
        <p:spPr>
          <a:xfrm>
            <a:off x="685800" y="4343400"/>
            <a:ext cx="5475288" cy="4103688"/>
          </a:xfrm>
        </p:spPr>
        <p:txBody>
          <a:bodyPr wrap="none" lIns="0" tIns="0" rIns="0" bIns="0" anchor="ctr" anchorCtr="0"/>
          <a:p>
            <a:pPr lvl="0"/>
            <a:endParaRPr lang="ru-RU" altLang="x-non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5848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5848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0000" tIns="46800" rIns="90000" bIns="4680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ctr" anchorCtr="0"/>
          <a:p>
            <a:pPr lvl="0"/>
            <a:r>
              <a:rPr dirty="0"/>
              <a:t>Для правки текста заголовка щелкните мышью</a:t>
            </a:r>
            <a:endParaRPr dirty="0"/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08963" cy="4113213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p>
            <a:pPr lvl="0"/>
            <a:r>
              <a:rPr dirty="0"/>
              <a:t>Для правки структуры щелкните мышью</a:t>
            </a:r>
            <a:endParaRPr dirty="0"/>
          </a:p>
          <a:p>
            <a:pPr lvl="1"/>
            <a:r>
              <a:rPr dirty="0"/>
              <a:t>Второй уровень структуры</a:t>
            </a:r>
            <a:endParaRPr dirty="0"/>
          </a:p>
          <a:p>
            <a:pPr lvl="2"/>
            <a:r>
              <a:rPr dirty="0"/>
              <a:t>Третий уровень структуры</a:t>
            </a:r>
            <a:endParaRPr dirty="0"/>
          </a:p>
          <a:p>
            <a:pPr lvl="3"/>
            <a:r>
              <a:rPr dirty="0"/>
              <a:t>Четвёртый уровень структуры</a:t>
            </a:r>
            <a:endParaRPr dirty="0"/>
          </a:p>
          <a:p>
            <a:pPr lvl="4"/>
            <a:r>
              <a:rPr dirty="0"/>
              <a:t>Пятый уровень структуры</a:t>
            </a:r>
            <a:endParaRPr dirty="0"/>
          </a:p>
          <a:p>
            <a:pPr lvl="4"/>
            <a:r>
              <a:rPr dirty="0"/>
              <a:t>Шестой уровень структуры</a:t>
            </a:r>
            <a:endParaRPr dirty="0"/>
          </a:p>
          <a:p>
            <a:pPr lvl="4"/>
            <a:r>
              <a:rPr dirty="0"/>
              <a:t>Седьмой уровень структуры</a:t>
            </a:r>
            <a:endParaRPr dirty="0"/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anchor="ctr"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t" anchorCtr="0" compatLnSpc="1"/>
          <a:lstStyle>
            <a:lvl1pPr>
              <a:buFontTx/>
              <a:defRPr>
                <a:solidFill>
                  <a:srgbClr val="FFFFFF"/>
                </a:solidFill>
              </a:defRPr>
            </a:lvl1pPr>
          </a:lstStyle>
          <a:p>
            <a:pPr lvl="0" eaLnBrk="1" hangingPunct="1">
              <a:buClrTx/>
              <a:buNone/>
            </a:pPr>
            <a:fld id="{9A0DB2DC-4C9A-4742-B13C-FB6460FD3503}" type="slidenum">
              <a:rPr lang="ru-RU" altLang="x-none" dirty="0">
                <a:latin typeface="Arial" panose="020B0604020202020204" pitchFamily="34" charset="0"/>
              </a:rPr>
            </a:fld>
            <a:endParaRPr lang="ru-RU" altLang="x-none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58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0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714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Text Box 2"/>
          <p:cNvSpPr txBox="1"/>
          <p:nvPr/>
        </p:nvSpPr>
        <p:spPr>
          <a:xfrm>
            <a:off x="503238" y="4857750"/>
            <a:ext cx="8316912" cy="1697038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p>
            <a:pPr algn="ctr" defTabSz="449580">
              <a:lnSpc>
                <a:spcPct val="90000"/>
              </a:lnSpc>
              <a:spcBef>
                <a:spcPts val="70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x-none" sz="2400" b="1" i="1" dirty="0">
                <a:solidFill>
                  <a:srgbClr val="0047FF"/>
                </a:solidFill>
                <a:latin typeface="Constantia" panose="02030602050306030303" pitchFamily="18" charset="0"/>
              </a:rPr>
              <a:t> </a:t>
            </a:r>
            <a:endParaRPr lang="ru-RU" altLang="x-none" sz="2400" b="1" i="1" dirty="0">
              <a:solidFill>
                <a:srgbClr val="0047FF"/>
              </a:solidFill>
              <a:latin typeface="Constantia" panose="02030602050306030303" pitchFamily="18" charset="0"/>
            </a:endParaRPr>
          </a:p>
          <a:p>
            <a:pPr algn="ctr" defTabSz="449580">
              <a:spcBef>
                <a:spcPts val="60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x-none" sz="2400" b="1" i="1" dirty="0">
              <a:solidFill>
                <a:srgbClr val="0047FF"/>
              </a:solidFill>
              <a:latin typeface="Constantia" panose="02030602050306030303" pitchFamily="18" charset="0"/>
            </a:endParaRPr>
          </a:p>
        </p:txBody>
      </p:sp>
      <p:sp>
        <p:nvSpPr>
          <p:cNvPr id="3075" name="Text Box 3"/>
          <p:cNvSpPr txBox="1"/>
          <p:nvPr/>
        </p:nvSpPr>
        <p:spPr>
          <a:xfrm>
            <a:off x="323850" y="-357187"/>
            <a:ext cx="8640763" cy="2706687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ctr" anchorCtr="0"/>
          <a:p>
            <a:pPr algn="ctr"/>
            <a:r>
              <a:rPr lang="ru-RU" altLang="x-none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br>
              <a:rPr lang="ru-RU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«Предметы народного быта»</a:t>
            </a:r>
            <a:br>
              <a:rPr lang="ru-RU" alt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x-none" sz="2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3" name="Прямоугольник 5"/>
          <p:cNvSpPr/>
          <p:nvPr/>
        </p:nvSpPr>
        <p:spPr>
          <a:xfrm>
            <a:off x="107950" y="3143250"/>
            <a:ext cx="8856663" cy="3478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lang="ru-RU" altLang="x-none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altLang="x-none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altLang="x-none" sz="23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altLang="x-none" sz="23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altLang="x-none" sz="23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altLang="x-none" sz="23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altLang="x-none" sz="23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altLang="x-none" sz="23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altLang="x-none" sz="23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ru-RU" altLang="x-none" sz="2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воспитатель  МДОАУ «Детский сад № 1» г. Орска Макеева И.В.</a:t>
            </a:r>
            <a:endParaRPr lang="ru-RU" altLang="x-none" sz="2000" b="1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4" name="Рисунок 5" descr="https://polinka.top/uploads/posts/2023-05/1684869596_polinka-top-p-predmeti-bita-russkogo-naroda-v-kartinkakh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75" y="1268413"/>
            <a:ext cx="7199313" cy="4752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204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21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188" y="357188"/>
            <a:ext cx="8532812" cy="5976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Rectangle 4"/>
          <p:cNvSpPr/>
          <p:nvPr/>
        </p:nvSpPr>
        <p:spPr>
          <a:xfrm>
            <a:off x="179388" y="-811212"/>
            <a:ext cx="8713787" cy="1200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just" eaLnBrk="0" hangingPunct="0"/>
            <a:endParaRPr lang="ru-RU" altLang="x-none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altLang="x-none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altLang="x-none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altLang="x-none" b="1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0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88913"/>
            <a:ext cx="4356100" cy="444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2565400"/>
            <a:ext cx="4176713" cy="4129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Рисунок 8" descr="https://m.media-amazon.com/images/I/719n8YGvaLL._AC_SL1500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" y="5303838"/>
            <a:ext cx="1771650" cy="152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photo_2026-02-19_15-37-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915" y="634365"/>
            <a:ext cx="8383270" cy="58769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Содержимое 3" descr="https://ds05.infourok.ru/uploads/ex/0fd8/000036e7-704df8f6/img13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328613" y="274638"/>
            <a:ext cx="8577262" cy="6327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Содержимое 3" descr="https://ds05.infourok.ru/uploads/ex/0fd8/000036e7-704df8f6/img13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357188" y="285750"/>
            <a:ext cx="8577262" cy="6327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Содержимое 3" descr="https://ds05.infourok.ru/uploads/ex/0fd8/000036e7-704df8f6/img13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Text Box 1"/>
          <p:cNvSpPr txBox="1"/>
          <p:nvPr/>
        </p:nvSpPr>
        <p:spPr>
          <a:xfrm>
            <a:off x="500063" y="500063"/>
            <a:ext cx="8358187" cy="14652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x-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42887"/>
            <a:ext cx="9144000" cy="728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2" name="Rectangle 6"/>
          <p:cNvSpPr/>
          <p:nvPr/>
        </p:nvSpPr>
        <p:spPr>
          <a:xfrm>
            <a:off x="2000250" y="571500"/>
            <a:ext cx="6858000" cy="306388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x-none" sz="1400" b="1" i="1" dirty="0">
                <a:solidFill>
                  <a:srgbClr val="161645"/>
                </a:solidFill>
                <a:latin typeface="Arial" panose="020B0604020202020204" pitchFamily="34" charset="0"/>
              </a:rPr>
              <a:t> </a:t>
            </a:r>
            <a:endParaRPr lang="ru-RU" altLang="x-none" sz="1400" b="1" i="1" dirty="0">
              <a:solidFill>
                <a:srgbClr val="161645"/>
              </a:solidFill>
              <a:latin typeface="Arial" panose="020B0604020202020204" pitchFamily="34" charset="0"/>
            </a:endParaRPr>
          </a:p>
        </p:txBody>
      </p:sp>
      <p:sp>
        <p:nvSpPr>
          <p:cNvPr id="4103" name="Text Box 7"/>
          <p:cNvSpPr txBox="1"/>
          <p:nvPr/>
        </p:nvSpPr>
        <p:spPr>
          <a:xfrm>
            <a:off x="1698625" y="144463"/>
            <a:ext cx="7445375" cy="1008062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ctr" anchorCtr="0"/>
          <a:p>
            <a:pPr algn="ctr"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x-none" sz="2800" b="1" i="1" dirty="0">
              <a:solidFill>
                <a:srgbClr val="800080"/>
              </a:solidFill>
              <a:latin typeface="Constantia" panose="02030602050306030303" pitchFamily="18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00063" y="260350"/>
            <a:ext cx="8358188" cy="68757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Дидактическая игра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«Предметы народного быта»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(подготовительная группа)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Цель игры: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знакомить детей с предметами старинного быта и традициями русского народа.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Задачи: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закреплять знания детей о предметах старинного быта русского народа;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систематизировать сведения об окружающем мире по теме;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развивать память, внимание, речь;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воспитывать любознательность, интерес к истории и традициям своего народа, расширять кругозор детей.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Материалы: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карточка с предметами народного быта и 12 разрезных картинок с изображением предметов быта.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Правила игры: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 играют три - четыре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ребенка. У каждого ребенка по карточке с нарисованными на ней предметными картинками (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посуда, предметы быта, одежда и т. д.)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 Ведущий (воспитатель или ребенок) показывает картинку и спрашивает у детей:  «У кого такая картинка?». Ребенок, у которого есть такая картинка, забирает ее себе и рассказывает об этом предмете: что это, из чего сделан, для чего предназначен. Выигрывает тот, кто быстрее всех закроет картинками свою карточку и правильно расскажет о предметах.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449580" rtl="0" eaLnBrk="1" fontAlgn="base" latinLnBrk="0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449580" rtl="0" eaLnBrk="1" fontAlgn="base" latinLnBrk="0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449580" rtl="0" eaLnBrk="1" fontAlgn="base" latinLnBrk="0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ru-RU" sz="2600" b="1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79" name="Прямоугольник 6"/>
          <p:cNvSpPr/>
          <p:nvPr/>
        </p:nvSpPr>
        <p:spPr>
          <a:xfrm>
            <a:off x="3000375" y="0"/>
            <a:ext cx="55721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br>
              <a:rPr lang="ru-RU" altLang="x-none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x-none" sz="240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0" name="Рисунок 8" descr="https://www.artshop-rus.com/upload/iblock/800/80048200f91d1dc6d43871bc312697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988" y="5686425"/>
            <a:ext cx="1008062" cy="1171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Tm="3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410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charRg st="21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4104">
                                            <p:txEl>
                                              <p:charRg st="21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4104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charRg st="1012" end="10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"/>
                                        <p:tgtEl>
                                          <p:spTgt spid="4104">
                                            <p:txEl>
                                              <p:charRg st="1012" end="10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charRg st="1015" end="10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500"/>
                                        <p:tgtEl>
                                          <p:spTgt spid="4104">
                                            <p:txEl>
                                              <p:charRg st="1015" end="10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4102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15887"/>
            <a:ext cx="9144000" cy="6973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Rectangle 3"/>
          <p:cNvSpPr/>
          <p:nvPr/>
        </p:nvSpPr>
        <p:spPr>
          <a:xfrm flipV="1">
            <a:off x="611188" y="1152525"/>
            <a:ext cx="8208962" cy="6477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 algn="just" defTabSz="449580">
              <a:lnSpc>
                <a:spcPct val="150000"/>
              </a:lnSpc>
              <a:spcBef>
                <a:spcPts val="4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x-none" b="1" i="1" dirty="0">
                <a:solidFill>
                  <a:srgbClr val="4C1900"/>
                </a:solidFill>
                <a:latin typeface="Times New Roman" panose="02020603050405020304" pitchFamily="18" charset="0"/>
              </a:rPr>
              <a:t> </a:t>
            </a:r>
            <a:endParaRPr lang="ru-RU" altLang="x-none" sz="2400" b="1" i="1" dirty="0">
              <a:solidFill>
                <a:srgbClr val="66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258763"/>
            <a:ext cx="9144000" cy="46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01" name="Прямоугольник 6"/>
          <p:cNvSpPr/>
          <p:nvPr/>
        </p:nvSpPr>
        <p:spPr>
          <a:xfrm>
            <a:off x="323850" y="836613"/>
            <a:ext cx="84963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ru-RU" alt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258763"/>
            <a:ext cx="3887787" cy="5907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63" y="258763"/>
            <a:ext cx="4103687" cy="5907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313" y="333375"/>
            <a:ext cx="8351837" cy="6196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photo_2026-02-20_18-34-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630" y="417195"/>
            <a:ext cx="7928610" cy="6040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14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Text Box 6"/>
          <p:cNvSpPr txBox="1"/>
          <p:nvPr/>
        </p:nvSpPr>
        <p:spPr>
          <a:xfrm>
            <a:off x="250825" y="2232025"/>
            <a:ext cx="8642350" cy="2763838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/>
          <a:p>
            <a:pPr algn="ctr" defTabSz="449580">
              <a:spcBef>
                <a:spcPts val="550"/>
              </a:spcBef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x-none" sz="2400" b="1" i="1" dirty="0">
                <a:solidFill>
                  <a:srgbClr val="660066"/>
                </a:solidFill>
                <a:latin typeface="Constantia" panose="02030602050306030303" pitchFamily="18" charset="0"/>
              </a:rPr>
              <a:t> </a:t>
            </a:r>
            <a:endParaRPr lang="ru-RU" altLang="x-none" sz="2400" b="1" i="1" dirty="0">
              <a:solidFill>
                <a:srgbClr val="660066"/>
              </a:solidFill>
              <a:latin typeface="Constantia" panose="02030602050306030303" pitchFamily="18" charset="0"/>
            </a:endParaRPr>
          </a:p>
        </p:txBody>
      </p:sp>
      <p:sp>
        <p:nvSpPr>
          <p:cNvPr id="6148" name="Rectangle 9"/>
          <p:cNvSpPr/>
          <p:nvPr/>
        </p:nvSpPr>
        <p:spPr>
          <a:xfrm>
            <a:off x="250825" y="214313"/>
            <a:ext cx="8497888" cy="40941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eaLnBrk="0" hangingPunct="0"/>
            <a:endParaRPr lang="ru-RU" altLang="x-none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ru-RU" altLang="x-none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ru-RU" altLang="x-none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ru-RU" altLang="x-none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ru-RU" altLang="x-none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ru-RU" altLang="x-none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ru-RU" altLang="x-none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ru-RU" altLang="x-none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333375"/>
            <a:ext cx="8642350" cy="62468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Дидактическая игра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«В гостях у бабушки»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Цель: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познакомить детей с жизнью, бытом и творчеством русского народа, приобщать к народным традициям и обычаям.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Задачи: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познакомить детей с избой-жилищем крестьянской семьи, с предметами русского быта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(печь, прялка, и т.д.);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обогатить словарь детей народными пословицами, поговорками, загадками, новыми словами;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учить детей узнавать и называть предметы быта и посуду; рассказывать об их предназначении;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развивать воображение, мышление, формировать у детей интерес к предметам крестьянского быта;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воспитывать любознательность, интерес к истории и традициям своего народа, расширять кругозор детей.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Материалы: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макет русской избы, предметы старинного быта.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150" name="Рисунок 8" descr="https://www.present.ru/upload/iblock/d0b/IMG_56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4899025"/>
            <a:ext cx="2143125" cy="1933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0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ext Box 3"/>
          <p:cNvSpPr txBox="1"/>
          <p:nvPr/>
        </p:nvSpPr>
        <p:spPr>
          <a:xfrm>
            <a:off x="3384550" y="144463"/>
            <a:ext cx="5759450" cy="1728787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/>
          <a:p>
            <a:pPr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x-none" sz="2000" b="1" i="1" dirty="0">
              <a:solidFill>
                <a:srgbClr val="16164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6" name="Text Box 4"/>
          <p:cNvSpPr txBox="1"/>
          <p:nvPr/>
        </p:nvSpPr>
        <p:spPr>
          <a:xfrm>
            <a:off x="395288" y="2160588"/>
            <a:ext cx="8828087" cy="4437062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/>
          <a:p>
            <a:pPr defTabSz="449580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x-none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x-none" sz="2400" b="1" dirty="0">
              <a:solidFill>
                <a:srgbClr val="66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3" name="Прямоугольник 5"/>
          <p:cNvSpPr/>
          <p:nvPr/>
        </p:nvSpPr>
        <p:spPr>
          <a:xfrm>
            <a:off x="250825" y="188913"/>
            <a:ext cx="8713788" cy="5108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endParaRPr lang="ru-RU" altLang="x-none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x-none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</a:t>
            </a:r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x-none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x-none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1.</a:t>
            </a:r>
            <a:r>
              <a:rPr lang="ru-RU" alt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x-none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«Расставь предметы» </a:t>
            </a:r>
            <a:r>
              <a:rPr lang="ru-RU" alt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самостоятельно расставляет предметы в пустой горнице, свободно их перемещая. Все действия ребенка сопровождаются рассказом, уточнением воспитателя о значении и использовании предметов в старину.    </a:t>
            </a:r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x-none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2. «Отгадай загадку и найди предмет»</a:t>
            </a:r>
            <a:r>
              <a:rPr lang="ru-RU" alt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загадывает загадки, ребенок ищет отгадку в предметах интерьера и ставит их на место. Сначала загадки о старинных предметах быта, затем загадки о современных предметах.</a:t>
            </a:r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x-none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3. «Убери лишнее»  </a:t>
            </a:r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избе выставляются предметы современного и старинного быта. Детям предлагается убрать из избы лишние предметы.  </a:t>
            </a:r>
            <a:endParaRPr lang="ru-RU" alt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x-none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x-none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x-none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x-none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x-none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4" name="Рисунок 5" descr="https://papik.pro/uploads/posts/2021-11/1636590216_40-papik-pro-p-korzina-risunok-bez-fona-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4724718"/>
            <a:ext cx="1655763" cy="1436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Изображение 1" descr="photo_2026-02-19_15-37-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909695"/>
            <a:ext cx="4044950" cy="285750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charRg st="0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charRg st="0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charRg st="0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1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" to="" calcmode="lin" valueType="num">
                                      <p:cBhvr additive="repl">
                                        <p:cTn id="13" dur="500" de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 additive="repl">
                                        <p:cTn id="14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500" decel="10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19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0"/>
            <a:ext cx="8964613" cy="6048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50825" y="0"/>
            <a:ext cx="8893175" cy="68580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/>
          <a:lstStyle/>
          <a:p>
            <a:pPr marL="342900" marR="0" indent="-322580" algn="ctr" defTabSz="449580">
              <a:spcBef>
                <a:spcPts val="500"/>
              </a:spcBef>
              <a:buClrTx/>
              <a:buSzPct val="100000"/>
              <a:buFontTx/>
              <a:buNone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r>
              <a:rPr kumimoji="0" lang="ru-RU" sz="2000" b="1" kern="1200" cap="none" spc="0" normalizeH="0" baseline="0" noProof="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    </a:t>
            </a:r>
            <a:endParaRPr kumimoji="0" lang="ru-RU" b="1" i="1" kern="1200" cap="none" spc="0" normalizeH="0" baseline="0" noProof="0" dirty="0">
              <a:solidFill>
                <a:srgbClr val="660066"/>
              </a:solidFill>
              <a:latin typeface="Constantia" panose="02030602050306030303" pitchFamily="18" charset="0"/>
              <a:ea typeface="Microsoft YaHei" panose="020B0503020204020204" pitchFamily="34" charset="-122"/>
              <a:cs typeface="+mn-cs"/>
            </a:endParaRPr>
          </a:p>
          <a:p>
            <a:pPr marL="342900" marR="0" indent="-322580" defTabSz="449580">
              <a:spcBef>
                <a:spcPts val="450"/>
              </a:spcBef>
              <a:buClrTx/>
              <a:buSzPct val="100000"/>
              <a:buFontTx/>
              <a:buNone/>
              <a:tabLst>
                <a:tab pos="342900" algn="l"/>
                <a:tab pos="790575" algn="l"/>
                <a:tab pos="1239520" algn="l"/>
                <a:tab pos="1689100" algn="l"/>
                <a:tab pos="2138045" algn="l"/>
                <a:tab pos="2587625" algn="l"/>
                <a:tab pos="3036570" algn="l"/>
                <a:tab pos="3486150" algn="l"/>
                <a:tab pos="3935095" algn="l"/>
                <a:tab pos="4384675" algn="l"/>
                <a:tab pos="4833620" algn="l"/>
                <a:tab pos="5283200" algn="l"/>
                <a:tab pos="5732145" algn="l"/>
                <a:tab pos="6181725" algn="l"/>
                <a:tab pos="6630670" algn="l"/>
                <a:tab pos="7080250" algn="l"/>
                <a:tab pos="7529195" algn="l"/>
                <a:tab pos="7978775" algn="l"/>
                <a:tab pos="8427720" algn="l"/>
                <a:tab pos="8877300" algn="l"/>
                <a:tab pos="9326245" algn="l"/>
              </a:tabLst>
              <a:defRPr/>
            </a:pPr>
            <a:endParaRPr kumimoji="0" lang="ru-RU" b="1" i="1" kern="1200" cap="none" spc="0" normalizeH="0" baseline="0" noProof="0" dirty="0">
              <a:solidFill>
                <a:srgbClr val="660066"/>
              </a:solidFill>
              <a:latin typeface="Constantia" panose="02030602050306030303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220" name="Text Box 4"/>
          <p:cNvSpPr txBox="1"/>
          <p:nvPr/>
        </p:nvSpPr>
        <p:spPr>
          <a:xfrm>
            <a:off x="2071688" y="1500188"/>
            <a:ext cx="3070225" cy="51689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endParaRPr lang="ru-RU" altLang="x-none" dirty="0">
              <a:latin typeface="Arial" panose="020B0604020202020204" pitchFamily="34" charset="0"/>
            </a:endParaRPr>
          </a:p>
        </p:txBody>
      </p:sp>
      <p:pic>
        <p:nvPicPr>
          <p:cNvPr id="8197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60350"/>
            <a:ext cx="8569325" cy="6192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photo_2026-02-19_15-37-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885" y="393700"/>
            <a:ext cx="8306435" cy="5956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2468</Words>
  <Application>WPS Presentation</Application>
  <PresentationFormat>Экран (4:3)</PresentationFormat>
  <Paragraphs>99</Paragraphs>
  <Slides>12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Microsoft YaHei</vt:lpstr>
      <vt:lpstr>Segoe UI</vt:lpstr>
      <vt:lpstr>Constantia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Надежда</cp:lastModifiedBy>
  <cp:revision>281</cp:revision>
  <dcterms:created xsi:type="dcterms:W3CDTF">2011-02-16T07:13:00Z</dcterms:created>
  <dcterms:modified xsi:type="dcterms:W3CDTF">2026-02-20T13:39:52Z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D25EEA92BF434032BC15F10B111BC87C_12</vt:lpwstr>
  </property>
  <property fmtid="{D5CDD505-2E9C-101B-9397-08002B2CF9AE}" pid="3" name="KSOProductBuildVer">
    <vt:lpwstr>1049-12.2.0.23196</vt:lpwstr>
  </property>
</Properties>
</file>