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87" r:id="rId3"/>
    <p:sldId id="288" r:id="rId5"/>
    <p:sldId id="289" r:id="rId6"/>
    <p:sldId id="306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2" r:id="rId17"/>
    <p:sldId id="303" r:id="rId18"/>
    <p:sldId id="301" r:id="rId19"/>
    <p:sldId id="304" r:id="rId20"/>
    <p:sldId id="305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8"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500"/>
    <p:restoredTop sz="73146"/>
  </p:normalViewPr>
  <p:slideViewPr>
    <p:cSldViewPr snapToGrid="0" showGuides="1">
      <p:cViewPr varScale="1">
        <p:scale>
          <a:sx n="52" d="100"/>
          <a:sy n="52" d="100"/>
        </p:scale>
        <p:origin x="-16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zh-CN" sz="1200" dirty="0">
              <a:ea typeface="SimSun" panose="02010600030101010101" pitchFamily="2" charset="-122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None/>
            </a:pPr>
            <a:endParaRPr lang="en-US" altLang="zh-CN" sz="1200" dirty="0">
              <a:ea typeface="SimSun" panose="02010600030101010101" pitchFamily="2" charset="-122"/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endParaRPr lang="en-US" altLang="zh-CN" sz="1200" dirty="0">
              <a:ea typeface="SimSun" panose="02010600030101010101" pitchFamily="2" charset="-122"/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ea typeface="SimSun" panose="02010600030101010101" pitchFamily="2" charset="-122"/>
              </a:rPr>
            </a:fld>
            <a:endParaRPr lang="en-US" altLang="zh-CN" sz="1200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de-DE" altLang="zh-CN" sz="1200" dirty="0">
              <a:ea typeface="SimSun" panose="02010600030101010101" pitchFamily="2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None/>
            </a:pPr>
            <a:endParaRPr lang="de-DE" altLang="zh-CN" sz="1200" dirty="0">
              <a:ea typeface="SimSun" panose="02010600030101010101" pitchFamily="2" charset="-122"/>
            </a:endParaRPr>
          </a:p>
        </p:txBody>
      </p:sp>
      <p:sp>
        <p:nvSpPr>
          <p:cNvPr id="3379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Textmasterformate durch Klicken bearbeiten</a:t>
            </a:r>
            <a:endParaRPr kumimoji="0" lang="de-DE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Zweite Ebene</a:t>
            </a:r>
            <a:endParaRPr kumimoji="0" lang="de-DE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Dritte Ebene</a:t>
            </a:r>
            <a:endParaRPr kumimoji="0" lang="de-DE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Vierte Ebene</a:t>
            </a:r>
            <a:endParaRPr kumimoji="0" lang="de-DE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Fünfte Ebene</a:t>
            </a:r>
            <a:endParaRPr kumimoji="0" lang="de-DE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endParaRPr lang="de-DE" altLang="zh-CN" sz="1200" dirty="0">
              <a:ea typeface="SimSun" panose="02010600030101010101" pitchFamily="2" charset="-122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de-DE" altLang="zh-CN" sz="1200" dirty="0">
                <a:ea typeface="SimSun" panose="02010600030101010101" pitchFamily="2" charset="-122"/>
              </a:rPr>
            </a:fld>
            <a:endParaRPr lang="de-DE" altLang="zh-CN" sz="1200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de-DE" altLang="zh-CN" sz="1200" dirty="0">
                <a:ea typeface="SimSun" panose="02010600030101010101" pitchFamily="2" charset="-122"/>
              </a:rPr>
            </a:fld>
            <a:endParaRPr lang="de-DE" altLang="zh-CN" sz="1200" dirty="0">
              <a:ea typeface="SimSun" panose="02010600030101010101" pitchFamily="2" charset="-122"/>
            </a:endParaRPr>
          </a:p>
        </p:txBody>
      </p:sp>
      <p:sp>
        <p:nvSpPr>
          <p:cNvPr id="34819" name="Rectangle 7"/>
          <p:cNvSpPr txBox="1">
            <a:spLocks noGrp="1"/>
          </p:cNvSpPr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</a:ln>
        </p:spPr>
        <p:txBody>
          <a:bodyPr lIns="94824" tIns="47416" rIns="94824" bIns="47416" anchor="b" anchorCtr="0"/>
          <a:p>
            <a:pPr lvl="0" algn="r" defTabSz="948055" eaLnBrk="1" hangingPunct="1"/>
            <a:fld id="{9A0DB2DC-4C9A-4742-B13C-FB6460FD3503}" type="slidenum">
              <a:rPr lang="en-GB" altLang="zh-CN" sz="1300" dirty="0">
                <a:ea typeface="SimSun" panose="02010600030101010101" pitchFamily="2" charset="-122"/>
              </a:rPr>
            </a:fld>
            <a:endParaRPr lang="en-GB" altLang="zh-CN" sz="1300" dirty="0">
              <a:ea typeface="SimSun" panose="02010600030101010101" pitchFamily="2" charset="-122"/>
            </a:endParaRPr>
          </a:p>
        </p:txBody>
      </p:sp>
      <p:sp>
        <p:nvSpPr>
          <p:cNvPr id="34820" name="Rectangle 2"/>
          <p:cNvSpPr>
            <a:spLocks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82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4824" tIns="47416" rIns="94824" bIns="47416" anchor="t" anchorCtr="0"/>
          <a:p>
            <a:pPr lvl="0" eaLnBrk="1" hangingPunct="1"/>
            <a:endParaRPr lang="de-DE" altLang="zh-CN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r>
              <a:rPr lang="ru-RU" altLang="x-none" dirty="0"/>
              <a:t> </a:t>
            </a:r>
            <a:endParaRPr lang="ru-RU" altLang="x-none" dirty="0"/>
          </a:p>
        </p:txBody>
      </p:sp>
      <p:sp>
        <p:nvSpPr>
          <p:cNvPr id="3584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de-DE" altLang="zh-CN" sz="1200" dirty="0">
                <a:ea typeface="SimSun" panose="02010600030101010101" pitchFamily="2" charset="-122"/>
              </a:rPr>
            </a:fld>
            <a:endParaRPr lang="de-DE" altLang="zh-CN" sz="12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63613" y="3951288"/>
            <a:ext cx="7713662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60438" y="5075238"/>
            <a:ext cx="7740650" cy="757237"/>
          </a:xfrm>
        </p:spPr>
        <p:txBody>
          <a:bodyPr tIns="45720" bIns="45720"/>
          <a:lstStyle>
            <a:lvl1pPr marL="0" indent="0">
              <a:buFont typeface="Wingdings" panose="05000000000000000000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endParaRPr lang="" altLang="zh-CN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endParaRPr lang="" altLang="zh-CN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7663" y="271463"/>
            <a:ext cx="2133600" cy="5530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271463"/>
            <a:ext cx="6249988" cy="5530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endParaRPr lang="" altLang="zh-CN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endParaRPr lang="" altLang="zh-CN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endParaRPr lang="" altLang="zh-CN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endParaRPr lang="" altLang="zh-CN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endParaRPr lang="" altLang="zh-CN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endParaRPr lang="" altLang="zh-CN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endParaRPr lang="" altLang="zh-CN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endParaRPr lang="" altLang="zh-CN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endParaRPr lang="" altLang="zh-CN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 idx="1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lvl="0"/>
            <a:r>
              <a:rPr lang="de-DE" altLang="zh-CN" dirty="0"/>
              <a:t>Textmasterformate durch Klicken bearbeiten</a:t>
            </a:r>
            <a:endParaRPr lang="de-DE" altLang="zh-CN" dirty="0"/>
          </a:p>
          <a:p>
            <a:pPr lvl="1"/>
            <a:r>
              <a:rPr lang="de-DE" altLang="zh-CN" dirty="0"/>
              <a:t>Zweite Ebene</a:t>
            </a:r>
            <a:endParaRPr lang="de-DE" altLang="zh-CN" dirty="0"/>
          </a:p>
          <a:p>
            <a:pPr lvl="2"/>
            <a:r>
              <a:rPr lang="de-DE" altLang="zh-CN" dirty="0"/>
              <a:t>Dritte Ebene</a:t>
            </a:r>
            <a:endParaRPr lang="de-DE" altLang="zh-CN" dirty="0"/>
          </a:p>
          <a:p>
            <a:pPr lvl="3"/>
            <a:r>
              <a:rPr lang="de-DE" altLang="zh-CN" dirty="0"/>
              <a:t>Vierte Ebene</a:t>
            </a:r>
            <a:endParaRPr lang="de-DE" altLang="zh-CN" dirty="0"/>
          </a:p>
          <a:p>
            <a:pPr lvl="4"/>
            <a:r>
              <a:rPr lang="de-DE" altLang="zh-CN" dirty="0"/>
              <a:t>Fünfte Ebene</a:t>
            </a:r>
            <a:endParaRPr lang="de-DE" altLang="zh-CN" dirty="0"/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eaLnBrk="1" hangingPunct="1">
              <a:buNone/>
            </a:pPr>
            <a:endParaRPr lang="" altLang="zh-CN" dirty="0">
              <a:latin typeface="Arial" panose="020B0604020202020204" pitchFamily="34" charset="0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lvl="0" eaLnBrk="1" hangingPunct="1"/>
            <a:r>
              <a:rPr lang="de-DE" altLang="zh-CN" sz="1000" dirty="0">
                <a:latin typeface="Arial" panose="020B0604020202020204" pitchFamily="34" charset="0"/>
                <a:ea typeface="SimSun" panose="02010600030101010101" pitchFamily="2" charset="-122"/>
              </a:rPr>
              <a:t>Page </a:t>
            </a:r>
            <a:r>
              <a:rPr lang="de-DE" altLang="zh-CN" sz="1000" dirty="0"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</a:t>
            </a:r>
            <a:r>
              <a:rPr lang="de-DE" altLang="zh-CN" sz="10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fld id="{9A0DB2DC-4C9A-4742-B13C-FB6460FD3503}" type="slidenum">
              <a:rPr lang="de-DE" altLang="zh-CN" sz="1000" dirty="0"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de-DE" altLang="zh-CN" sz="10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29" name="Rectangle 7"/>
          <p:cNvSpPr>
            <a:spLocks noGrp="1"/>
          </p:cNvSpPr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p>
            <a:pPr lvl="0"/>
            <a:r>
              <a:rPr lang="de-DE" altLang="zh-CN" dirty="0"/>
              <a:t>Klicken Sie, um das Titelformat zu bearbeiten</a:t>
            </a:r>
            <a:endParaRPr lang="de-DE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2255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955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430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430" algn="l" rtl="0" fontAlgn="base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168525" indent="-265430" algn="l" rtl="0" fontAlgn="base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625725" indent="-265430" algn="l" rtl="0" fontAlgn="base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082925" indent="-265430" algn="l" rtl="0" fontAlgn="base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13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0" tIns="45720" rIns="0" bIns="45720" anchor="b" anchorCtr="0"/>
          <a:p>
            <a:pPr>
              <a:buClrTx/>
              <a:buSzTx/>
              <a:buFontTx/>
            </a:pPr>
            <a:r>
              <a:rPr lang="ru-RU" altLang="x-none" dirty="0">
                <a:latin typeface="+mj-lt"/>
                <a:ea typeface="+mj-ea"/>
                <a:cs typeface="+mj-cs"/>
              </a:rPr>
              <a:t> </a:t>
            </a:r>
            <a:br>
              <a:rPr lang="ru-RU" altLang="x-none" dirty="0">
                <a:latin typeface="+mj-lt"/>
                <a:ea typeface="+mj-ea"/>
                <a:cs typeface="+mj-cs"/>
              </a:rPr>
            </a:br>
            <a:br>
              <a:rPr lang="ru-RU" altLang="x-none" dirty="0">
                <a:latin typeface="+mj-lt"/>
                <a:ea typeface="+mj-ea"/>
                <a:cs typeface="+mj-cs"/>
              </a:rPr>
            </a:br>
            <a:br>
              <a:rPr lang="ru-RU" altLang="x-none" dirty="0">
                <a:latin typeface="+mj-lt"/>
                <a:ea typeface="+mj-ea"/>
                <a:cs typeface="+mj-cs"/>
              </a:rPr>
            </a:br>
            <a:br>
              <a:rPr lang="ru-RU" altLang="x-none" dirty="0">
                <a:latin typeface="+mj-lt"/>
                <a:ea typeface="+mj-ea"/>
                <a:cs typeface="+mj-cs"/>
              </a:rPr>
            </a:br>
            <a:br>
              <a:rPr lang="ru-RU" altLang="x-none" dirty="0">
                <a:latin typeface="+mj-lt"/>
                <a:ea typeface="+mj-ea"/>
                <a:cs typeface="+mj-cs"/>
              </a:rPr>
            </a:br>
            <a:br>
              <a:rPr lang="ru-RU" altLang="x-none" dirty="0">
                <a:latin typeface="+mj-lt"/>
                <a:ea typeface="+mj-ea"/>
                <a:cs typeface="+mj-cs"/>
              </a:rPr>
            </a:br>
            <a:r>
              <a:rPr lang="ru-RU" altLang="x-none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ru-RU" altLang="x-none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x-none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ru-RU" altLang="x-none" dirty="0">
                <a:latin typeface="+mj-lt"/>
                <a:ea typeface="+mj-ea"/>
                <a:cs typeface="+mj-cs"/>
              </a:rPr>
            </a:br>
            <a:br>
              <a:rPr lang="ru-RU" altLang="x-none" dirty="0">
                <a:latin typeface="+mj-lt"/>
                <a:ea typeface="+mj-ea"/>
                <a:cs typeface="+mj-cs"/>
              </a:rPr>
            </a:br>
            <a:endParaRPr lang="de-DE" altLang="zh-CN" dirty="0">
              <a:latin typeface="+mj-lt"/>
              <a:ea typeface="SimSun" panose="02010600030101010101" pitchFamily="2" charset="-122"/>
              <a:cs typeface="+mj-cs"/>
            </a:endParaRPr>
          </a:p>
        </p:txBody>
      </p:sp>
      <p:sp>
        <p:nvSpPr>
          <p:cNvPr id="13315" name="Rectangle 14"/>
          <p:cNvSpPr>
            <a:spLocks noGrp="1"/>
          </p:cNvSpPr>
          <p:nvPr>
            <p:ph type="subTitle" idx="1"/>
          </p:nvPr>
        </p:nvSpPr>
        <p:spPr>
          <a:xfrm>
            <a:off x="960438" y="3895725"/>
            <a:ext cx="7740650" cy="1936750"/>
          </a:xfrm>
          <a:ln/>
        </p:spPr>
        <p:txBody>
          <a:bodyPr vert="horz" wrap="square" lIns="0" tIns="45720" rIns="0" bIns="45720" anchor="t" anchorCtr="0"/>
          <a:p>
            <a:pPr>
              <a:buClrTx/>
              <a:buSzTx/>
            </a:pPr>
            <a:r>
              <a:rPr lang="ru-RU" altLang="zh-CN" dirty="0">
                <a:latin typeface="+mn-lt"/>
                <a:ea typeface="+mn-ea"/>
                <a:cs typeface="+mn-cs"/>
              </a:rPr>
              <a:t>                                                      </a:t>
            </a:r>
            <a:r>
              <a:rPr lang="ru-RU" altLang="zh-CN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Выполнил:</a:t>
            </a:r>
            <a:endParaRPr lang="ru-RU" altLang="zh-CN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ClrTx/>
              <a:buSzTx/>
            </a:pPr>
            <a:r>
              <a:rPr lang="ru-RU" altLang="zh-CN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учитель-дефектолог</a:t>
            </a:r>
            <a:endParaRPr lang="ru-RU" altLang="zh-CN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ClrTx/>
              <a:buSzTx/>
            </a:pPr>
            <a:r>
              <a:rPr lang="ru-RU" altLang="zh-CN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Рябчикова Н.Г</a:t>
            </a:r>
            <a:r>
              <a:rPr lang="ru-RU" altLang="zh-CN" dirty="0">
                <a:latin typeface="+mn-lt"/>
                <a:ea typeface="+mn-ea"/>
                <a:cs typeface="+mn-cs"/>
              </a:rPr>
              <a:t>.</a:t>
            </a:r>
            <a:endParaRPr lang="ru-RU" altLang="zh-CN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</a:pPr>
            <a:endParaRPr lang="ru-RU" altLang="zh-CN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</a:pPr>
            <a:r>
              <a:rPr lang="ru-RU" altLang="zh-CN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МДОАУ «Детский сад № 1»  г. Орска   </a:t>
            </a:r>
            <a:endParaRPr lang="ru-RU" altLang="zh-CN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ClrTx/>
              <a:buSzTx/>
            </a:pPr>
            <a:endParaRPr lang="ru-RU" altLang="zh-CN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</a:pPr>
            <a:endParaRPr lang="ru-RU" altLang="zh-CN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</a:pPr>
            <a:r>
              <a:rPr lang="ru-RU" altLang="zh-CN" dirty="0">
                <a:latin typeface="+mn-lt"/>
                <a:ea typeface="+mn-ea"/>
                <a:cs typeface="+mn-cs"/>
              </a:rPr>
              <a:t>МДОАУ «Детский сад № 1 г. Орска»</a:t>
            </a:r>
            <a:endParaRPr lang="de-DE" altLang="zh-CN" dirty="0">
              <a:latin typeface="+mn-lt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6" name="~PP2459.WAV">
            <a:hlinkClick r:id="" action="ppaction://media"/>
          </p:cNvPr>
          <p:cNvPicPr>
            <a:picLocks noRot="1" noChangeAspect="1"/>
          </p:cNvPicPr>
          <p:nvPr>
            <a:wavAudioFile r:embed="rId1" name="~PP2459.WAV"/>
          </p:nvPr>
        </p:nvPicPr>
        <p:blipFill>
          <a:blip r:embed="rId2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730625"/>
            <a:ext cx="2724150" cy="312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Прямоугольник 6"/>
          <p:cNvSpPr/>
          <p:nvPr/>
        </p:nvSpPr>
        <p:spPr>
          <a:xfrm>
            <a:off x="476250" y="914400"/>
            <a:ext cx="8393113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ru-RU" altLang="x-none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активных форм работы с родителями детей дошкольного возраста с ОВЗ (ЗПР), как средство формирования их педагогической компетентности </a:t>
            </a:r>
            <a:endParaRPr lang="ru-RU" altLang="x-none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84175" y="292100"/>
            <a:ext cx="8447088" cy="627063"/>
          </a:xfrm>
          <a:ln/>
        </p:spPr>
        <p:txBody>
          <a:bodyPr vert="horz" wrap="square" lIns="0" tIns="45720" rIns="0" bIns="45720" anchor="t" anchorCtr="0"/>
          <a:p>
            <a:pPr algn="ctr"/>
            <a:r>
              <a:rPr lang="ru-RU" altLang="x-none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Семинары-практикумы, мастер-классы</a:t>
            </a:r>
            <a:br>
              <a:rPr lang="ru-RU" alt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x-none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95275" y="1133475"/>
            <a:ext cx="8524875" cy="4668838"/>
          </a:xfrm>
        </p:spPr>
        <p:txBody>
          <a:bodyPr vert="horz" wrap="square" lIns="0" tIns="0" rIns="0" bIns="0" numCol="1" anchor="t" anchorCtr="0" compatLnSpc="1"/>
          <a:p>
            <a:pPr algn="ctr">
              <a:buNone/>
            </a:pPr>
            <a:r>
              <a:rPr lang="ru-RU" altLang="x-none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проведению:</a:t>
            </a:r>
            <a:endParaRPr lang="ru-RU" altLang="x-none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Рассылка приглашения родителям</a:t>
            </a: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x-none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Уважаемые родители! </a:t>
            </a:r>
            <a:endParaRPr lang="ru-RU" altLang="x-none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x-none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Ваши дети и специалисты детского сада приглашают Вас на семинар- практикум по теме «Готовность ребенка к школе». </a:t>
            </a:r>
            <a:endParaRPr lang="ru-RU" altLang="x-none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x-none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повестке дня: </a:t>
            </a:r>
            <a:endParaRPr lang="ru-RU" altLang="x-none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полезные советы и рекомендации (подготовили учитель- логопед, учитель- дефектолог, педагог-психолог); </a:t>
            </a:r>
            <a:endParaRPr lang="ru-RU" altLang="x-none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«круглый стол» вопросов и ответов; </a:t>
            </a:r>
            <a:endParaRPr lang="ru-RU" altLang="x-none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практикум по обучению детей речевым умениям и навыкам. </a:t>
            </a:r>
            <a:endParaRPr lang="ru-RU" altLang="x-none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Будем рады видеть вас у нас в гостях в ... часов. </a:t>
            </a:r>
            <a:endParaRPr lang="ru-RU" altLang="x-none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x-none" dirty="0"/>
          </a:p>
          <a:p>
            <a:pPr>
              <a:buNone/>
            </a:pPr>
            <a:endParaRPr lang="ru-RU" altLang="x-none" dirty="0"/>
          </a:p>
          <a:p>
            <a:pPr algn="ctr">
              <a:buNone/>
            </a:pPr>
            <a:r>
              <a:rPr lang="ru-RU" altLang="x-none" dirty="0"/>
              <a:t> </a:t>
            </a:r>
            <a:endParaRPr lang="ru-RU" altLang="x-none" sz="2800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85813" y="-238125"/>
            <a:ext cx="7789862" cy="1006475"/>
          </a:xfrm>
          <a:ln/>
        </p:spPr>
        <p:txBody>
          <a:bodyPr vert="horz" wrap="square" lIns="0" tIns="45720" rIns="0" bIns="45720" anchor="t" anchorCtr="0"/>
          <a:p>
            <a:pPr algn="ctr"/>
            <a:r>
              <a:rPr lang="ru-RU" altLang="x-none" sz="2800" i="1" dirty="0"/>
              <a:t>   </a:t>
            </a:r>
            <a:br>
              <a:rPr lang="ru-RU" altLang="x-none" sz="2800" i="1" dirty="0"/>
            </a:br>
            <a:r>
              <a:rPr lang="ru-RU" altLang="x-non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Семинары-практикумы, мастер-классы</a:t>
            </a:r>
            <a:br>
              <a:rPr lang="ru-RU" alt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x-none" sz="2800" i="1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95275" y="1006475"/>
            <a:ext cx="8524875" cy="5851525"/>
          </a:xfrm>
          <a:ln/>
        </p:spPr>
        <p:txBody>
          <a:bodyPr vert="horz" wrap="square" lIns="0" tIns="0" rIns="0" bIns="0" anchor="t" anchorCtr="0"/>
          <a:p>
            <a:pPr algn="ctr">
              <a:buNone/>
            </a:pPr>
            <a:r>
              <a:rPr lang="ru-RU" altLang="x-none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Рекомендации по проведению:</a:t>
            </a:r>
            <a:endParaRPr lang="ru-RU" altLang="x-none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Оформление буклетов, памяток для родителей «Советы учителя-дефектолога, учителя- логопеда, педагога-психолога».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Выставка методической литературы, пособий по подготовке детей к школе, развитию речевых умений и навыков</a:t>
            </a: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Выпуск номера газеты для родителей на определенную тему «Готовимся к школе: развиваем мышление, речь детей». </a:t>
            </a:r>
            <a:endParaRPr lang="ru-RU" alt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x-none" sz="2800" dirty="0"/>
          </a:p>
          <a:p>
            <a:endParaRPr lang="ru-RU" altLang="x-none" sz="2800" dirty="0"/>
          </a:p>
        </p:txBody>
      </p:sp>
      <p:pic>
        <p:nvPicPr>
          <p:cNvPr id="23558" name="Рисунок 5" descr="https://im0-tub-ru.yandex.net/i?id=da42e2c315447e3298839a52794f5828-l&amp;ref=rim&amp;n=13&amp;w=640&amp;h=6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0" y="5175250"/>
            <a:ext cx="2171700" cy="168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65125" y="0"/>
            <a:ext cx="8466138" cy="1116013"/>
          </a:xfrm>
          <a:ln/>
        </p:spPr>
        <p:txBody>
          <a:bodyPr vert="horz" wrap="square" lIns="0" tIns="45720" rIns="0" bIns="45720" anchor="t" anchorCtr="0"/>
          <a:p>
            <a:pPr algn="just"/>
            <a:r>
              <a:rPr lang="ru-RU" altLang="x-none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Мастер–класс </a:t>
            </a:r>
            <a:r>
              <a:rPr lang="ru-RU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- это одна из форм, которая помогает решать задачу ФГОС ДО, а именно, непосредственное вовлечение родителей в коррекционно-образовательный процесс. </a:t>
            </a:r>
            <a:r>
              <a:rPr lang="ru-RU" altLang="x-non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x-none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01638" y="1773238"/>
            <a:ext cx="8418512" cy="4029075"/>
          </a:xfrm>
          <a:ln/>
        </p:spPr>
        <p:txBody>
          <a:bodyPr vert="horz" wrap="square" lIns="0" tIns="0" rIns="0" bIns="0" anchor="t" anchorCtr="0"/>
          <a:p>
            <a:pPr>
              <a:buNone/>
            </a:pPr>
            <a:r>
              <a:rPr lang="ru-RU" altLang="x-none" sz="2800" dirty="0"/>
              <a:t>.</a:t>
            </a:r>
            <a:endParaRPr lang="ru-RU" altLang="x-none" sz="2800" dirty="0"/>
          </a:p>
          <a:p>
            <a:endParaRPr lang="ru-RU" altLang="x-none" dirty="0"/>
          </a:p>
        </p:txBody>
      </p:sp>
      <p:pic>
        <p:nvPicPr>
          <p:cNvPr id="24580" name="Рисунок 3" descr="C:\Users\User\Desktop\DSCN727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3475" y="1590993"/>
            <a:ext cx="4389438" cy="4040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38125" y="292100"/>
            <a:ext cx="8593138" cy="627063"/>
          </a:xfrm>
          <a:ln/>
        </p:spPr>
        <p:txBody>
          <a:bodyPr vert="horz" wrap="square" lIns="0" tIns="45720" rIns="0" bIns="45720" anchor="t" anchorCtr="0"/>
          <a:p>
            <a:pPr algn="ctr"/>
            <a:r>
              <a:rPr lang="ru-RU" altLang="x-non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</a:t>
            </a:r>
            <a:br>
              <a:rPr lang="ru-RU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x-none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01638" y="1225550"/>
            <a:ext cx="8418512" cy="4576763"/>
          </a:xfrm>
          <a:ln/>
        </p:spPr>
        <p:txBody>
          <a:bodyPr vert="horz" wrap="square" lIns="0" tIns="0" rIns="0" bIns="0" anchor="t" anchorCtr="0"/>
          <a:p>
            <a:pPr algn="just">
              <a:buNone/>
            </a:pPr>
            <a:r>
              <a:rPr lang="ru-RU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проектной деятельности позволяет привлекать родителей к работе над проектом. Работая над проектом с детьми, родители получают возможность не только стать источником информации своего ребенка и оказать помощь ему и педагогам группы, но и самим стать непосредственными участниками образовательного процесса для своего ребенка.</a:t>
            </a:r>
            <a:endParaRPr lang="ru-RU" altLang="x-none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5" name="Рисунок 4" descr="https://sch1151zg.mskobr.ru/images/cms/data/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0710" y="4295140"/>
            <a:ext cx="2505075" cy="1731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11150" y="0"/>
            <a:ext cx="8520113" cy="919163"/>
          </a:xfrm>
          <a:ln/>
        </p:spPr>
        <p:txBody>
          <a:bodyPr vert="horz" wrap="square" lIns="0" tIns="45720" rIns="0" bIns="45720" anchor="t" anchorCtr="0"/>
          <a:p>
            <a:pPr algn="ctr"/>
            <a:r>
              <a:rPr lang="ru-RU" altLang="x-none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своими руками </a:t>
            </a:r>
            <a:br>
              <a:rPr lang="ru-RU" altLang="x-none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x-non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(совместная работа детей и  родителей)</a:t>
            </a:r>
            <a:br>
              <a:rPr lang="ru-RU" altLang="x-none" sz="2800" dirty="0">
                <a:solidFill>
                  <a:srgbClr val="7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x-non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27527" y="1170432"/>
            <a:ext cx="3979881" cy="2508899"/>
          </a:xfrm>
          <a:solidFill>
            <a:srgbClr val="FFFFFF">
              <a:shade val="85000"/>
            </a:srgbClr>
          </a:solidFill>
          <a:ln w="88900" cap="sq">
            <a:solidFill>
              <a:srgbClr val="F99DE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48" y="4018269"/>
            <a:ext cx="4023360" cy="2520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99DE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/>
          <a:srcRect l="26032" r="6771"/>
          <a:stretch>
            <a:fillRect/>
          </a:stretch>
        </p:blipFill>
        <p:spPr bwMode="auto">
          <a:xfrm>
            <a:off x="4846320" y="1117638"/>
            <a:ext cx="4023360" cy="2653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99DE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6321" y="4041648"/>
            <a:ext cx="4125528" cy="2680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99DE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11150" y="0"/>
            <a:ext cx="8520113" cy="919163"/>
          </a:xfrm>
          <a:ln/>
        </p:spPr>
        <p:txBody>
          <a:bodyPr vert="horz" wrap="square" lIns="0" tIns="45720" rIns="0" bIns="45720" anchor="t" anchorCtr="0"/>
          <a:p>
            <a:pPr algn="ctr"/>
            <a:r>
              <a:rPr lang="ru-RU" altLang="x-none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своими руками </a:t>
            </a:r>
            <a:br>
              <a:rPr lang="ru-RU" altLang="x-none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x-non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(совместная работа детей и  родителей)</a:t>
            </a:r>
            <a:endParaRPr lang="ru-RU" altLang="x-none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9456" y="1188721"/>
            <a:ext cx="4297680" cy="2615184"/>
          </a:xfrm>
          <a:solidFill>
            <a:srgbClr val="FFFFFF">
              <a:shade val="85000"/>
            </a:srgbClr>
          </a:solidFill>
          <a:ln w="88900" cap="sq">
            <a:solidFill>
              <a:srgbClr val="F99DE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982" y="1133857"/>
            <a:ext cx="406056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99DE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4151376"/>
            <a:ext cx="4352544" cy="248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99DE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Рисунок 6" descr="https://i1.wp.com/senno-school1.belhost.by/wp-content/uploads/2020/03/8_iyulya_3.jpg?resize=768%2C7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650" y="4645025"/>
            <a:ext cx="2830513" cy="199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45720" anchor="t" anchorCtr="0"/>
          <a:p>
            <a:pPr algn="ctr"/>
            <a:r>
              <a:rPr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x-non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 - наглядно-информационный</a:t>
            </a:r>
            <a:endParaRPr lang="ru-RU" altLang="x-none" sz="2800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95275" y="1079500"/>
            <a:ext cx="8524875" cy="4722813"/>
          </a:xfrm>
          <a:ln/>
        </p:spPr>
        <p:txBody>
          <a:bodyPr vert="horz" wrap="square" lIns="0" tIns="0" rIns="0" bIns="0" anchor="t" anchorCtr="0"/>
          <a:p>
            <a:pPr>
              <a:buNone/>
            </a:pP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«Уголок учителя-дефектолога, воспитателей»:</a:t>
            </a:r>
            <a:endParaRPr lang="ru-RU" alt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информация по лексическим темам; 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информация по волнующим родителей вопросам;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рубрика «Объявления»;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рубрика «Домашняя игротека»;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перспективный план работы на месяц;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консультации по запросам родителей, по лексическим темам,  по годовым задачам ДОУ.</a:t>
            </a:r>
            <a:br>
              <a:rPr lang="ru-RU" altLang="x-none" dirty="0"/>
            </a:br>
            <a:endParaRPr lang="ru-RU" altLang="x-none" dirty="0"/>
          </a:p>
        </p:txBody>
      </p:sp>
      <p:pic>
        <p:nvPicPr>
          <p:cNvPr id="30724" name="Рисунок 3" descr="C:\Users\836D~1\AppData\Local\Temp\Rar$DIa0.783\20200217_12082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4937125"/>
            <a:ext cx="4168775" cy="1646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11150" y="0"/>
            <a:ext cx="8520113" cy="1225550"/>
          </a:xfrm>
          <a:ln/>
        </p:spPr>
        <p:txBody>
          <a:bodyPr vert="horz" wrap="square" lIns="0" tIns="45720" rIns="0" bIns="45720" anchor="t" anchorCtr="0"/>
          <a:p>
            <a:pPr algn="ctr"/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правильно построенное взаимодействие между педагогами и родителями позволило: </a:t>
            </a:r>
            <a:br>
              <a:rPr lang="ru-RU" altLang="x-none" dirty="0"/>
            </a:br>
            <a:endParaRPr lang="ru-RU" altLang="x-none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95275" y="1262063"/>
            <a:ext cx="8524875" cy="4540250"/>
          </a:xfrm>
          <a:ln/>
        </p:spPr>
        <p:txBody>
          <a:bodyPr vert="horz" wrap="square" lIns="0" tIns="0" rIns="0" bIns="0" anchor="t" anchorCtr="0"/>
          <a:p>
            <a:pPr>
              <a:buNone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  повысить эффективность коррекционно-развивающей работы;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  предупредить наиболее распространенные ошибки воспитания в семье;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  включить родителей в активную совместную деятельность с детьми и педагогами;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  обеспечить единство коррекционно-педагогических воздействий ДОУ и семьи;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  достичь положительных эмоционально-нравственных взаимоотношений родителей и детей;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  увидеть положительную динамику усвоения программы дошкольниками с ЗПР</a:t>
            </a:r>
            <a:r>
              <a:rPr lang="ru-RU" altLang="x-none" sz="2400" dirty="0"/>
              <a:t>.</a:t>
            </a:r>
            <a:endParaRPr lang="ru-RU" altLang="x-none" sz="2400" dirty="0"/>
          </a:p>
          <a:p>
            <a:endParaRPr lang="ru-RU" altLang="x-none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45720" anchor="t" anchorCtr="0"/>
          <a:p>
            <a:endParaRPr lang="ru-RU" altLang="x-none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0" tIns="0" rIns="0" bIns="0" anchor="t" anchorCtr="0"/>
          <a:p>
            <a:endParaRPr lang="ru-RU" altLang="x-none" dirty="0"/>
          </a:p>
        </p:txBody>
      </p:sp>
      <p:pic>
        <p:nvPicPr>
          <p:cNvPr id="32772" name="Содержимое 3" descr="https://ds05.infourok.ru/uploads/ex/0fd8/000036e7-704df8f6/img13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328613" y="274638"/>
            <a:ext cx="8577262" cy="632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68350" y="-1316037"/>
            <a:ext cx="8062913" cy="1077912"/>
          </a:xfrm>
          <a:ln/>
        </p:spPr>
        <p:txBody>
          <a:bodyPr vert="horz" wrap="square" lIns="0" tIns="45720" rIns="0" bIns="45720" anchor="t" anchorCtr="0"/>
          <a:p>
            <a:endParaRPr lang="ru-RU" altLang="x-none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5588" y="1079500"/>
            <a:ext cx="8528050" cy="5106988"/>
          </a:xfrm>
          <a:ln/>
        </p:spPr>
        <p:txBody>
          <a:bodyPr vert="horz" wrap="square" lIns="0" tIns="0" rIns="0" bIns="0" anchor="t" anchorCtr="0"/>
          <a:p>
            <a:pPr algn="ctr">
              <a:buNone/>
            </a:pPr>
            <a:endParaRPr lang="ru-RU" altLang="x-none" sz="2800" b="1" i="1" dirty="0"/>
          </a:p>
          <a:p>
            <a:pPr algn="ctr">
              <a:buNone/>
            </a:pPr>
            <a:r>
              <a:rPr lang="ru-RU" altLang="x-none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</a:t>
            </a:r>
            <a:endParaRPr lang="ru-RU" altLang="x-none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 </a:t>
            </a:r>
            <a:endParaRPr lang="ru-RU" altLang="x-none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0" name="Рисунок 4" descr="https://bipbap.ru/wp-content/uploads/2020/08/rask-papa-640x78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0" y="3876675"/>
            <a:ext cx="2689225" cy="298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~PP2045.WAV">
            <a:hlinkClick r:id="" action="ppaction://media"/>
          </p:cNvPr>
          <p:cNvPicPr>
            <a:picLocks noRot="1" noChangeAspect="1"/>
          </p:cNvPicPr>
          <p:nvPr>
            <a:wavAudioFile r:embed="rId2" name="~PP204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03225" y="-346075"/>
            <a:ext cx="8520113" cy="1389063"/>
          </a:xfrm>
          <a:ln/>
        </p:spPr>
        <p:txBody>
          <a:bodyPr vert="horz" wrap="square" lIns="0" tIns="45720" rIns="0" bIns="45720" anchor="t" anchorCtr="0"/>
          <a:p>
            <a:pPr algn="ctr"/>
            <a:r>
              <a:rPr lang="ru-RU" altLang="x-none" sz="2800" i="1" dirty="0"/>
              <a:t> </a:t>
            </a:r>
            <a:br>
              <a:rPr lang="ru-RU" altLang="x-none" dirty="0"/>
            </a:br>
            <a:r>
              <a:rPr lang="ru-RU" alt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правовые</a:t>
            </a:r>
            <a:r>
              <a:rPr lang="ru-RU" altLang="x-none" sz="2800" dirty="0"/>
              <a:t> </a:t>
            </a:r>
            <a:r>
              <a:rPr lang="ru-RU" alt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касающиеся защиты прав детей</a:t>
            </a:r>
            <a:endParaRPr lang="ru-RU" altLang="x-none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65125" y="1096963"/>
            <a:ext cx="8455025" cy="4467225"/>
          </a:xfrm>
          <a:ln/>
        </p:spPr>
        <p:txBody>
          <a:bodyPr vert="horz" wrap="square" lIns="0" tIns="0" rIns="0" bIns="0" anchor="t" anchorCtr="0"/>
          <a:p>
            <a:r>
              <a:rPr lang="ru-RU" alt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</a:t>
            </a:r>
            <a:r>
              <a:rPr lang="ru-RU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от 12.12.1993 г. (с учетом поправок, внесенных Законами РФ о поправках к Конституции РФ от 30.12.2008,  N 6-ФКЗ, от 30.12.2008 N 7-ФКЗ, от 05.02.2014 N 2-ФКЗ,  от 21.07.2014     N 11-ФКЗ).</a:t>
            </a:r>
            <a:endParaRPr lang="ru-RU" alt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Российской Федерации</a:t>
            </a:r>
            <a:r>
              <a:rPr lang="ru-RU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(СК РФ),   от 29.12.1995 N 223-ФЗ. N 223-ф3.</a:t>
            </a:r>
            <a:endParaRPr lang="ru-RU" alt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  «Об основных гарантиях прав ребёнка в Российской Федерации»,                          от 24 июля 1998г. N 124-ФЗ.</a:t>
            </a:r>
            <a:endParaRPr lang="ru-RU" alt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законодательства Российской Федерации об охране здоровья граждан</a:t>
            </a:r>
            <a:r>
              <a:rPr lang="ru-RU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от 22 июля 1993 г. N 5487-1.</a:t>
            </a:r>
            <a:endParaRPr lang="ru-RU" alt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Федерации»,</a:t>
            </a:r>
            <a:r>
              <a:rPr lang="ru-RU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endParaRPr lang="ru-RU" alt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 29.12.2012 г.,  N 273-ф3.</a:t>
            </a:r>
            <a:endParaRPr lang="ru-RU" alt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об основных гарантиях прав ребенка</a:t>
            </a:r>
            <a:r>
              <a:rPr lang="ru-RU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Российской Федерации,                                    от 24 июля 1998 г., N 124-ФЗ.</a:t>
            </a:r>
            <a:endParaRPr lang="ru-RU" alt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дополнительных гарантиях социальной защиты детей-сирот</a:t>
            </a:r>
            <a:r>
              <a:rPr lang="ru-RU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детей, оставшихся без попечения родителей,   от 21 декабря 1996 г.,  N 159-ФЗ.</a:t>
            </a:r>
            <a:endParaRPr lang="ru-RU" alt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социальной защите инвалидов</a:t>
            </a:r>
            <a:r>
              <a:rPr lang="ru-RU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Российской Федерации,                                                       от 24 ноября 1995 г.,  N 181-ФЗ.</a:t>
            </a:r>
            <a:endParaRPr lang="ru-RU" alt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 </a:t>
            </a:r>
            <a:r>
              <a:rPr lang="ru-RU" alt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защите детей от информации</a:t>
            </a:r>
            <a:r>
              <a:rPr lang="ru-RU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причиняющей вред их здоровью и развитию, от 29 декабря 2010 г., N 436-ФЗ.</a:t>
            </a:r>
            <a:endParaRPr lang="ru-RU" alt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x-none" sz="2800" dirty="0"/>
          </a:p>
          <a:p>
            <a:pPr algn="just"/>
            <a:endParaRPr lang="ru-RU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~PP483.WAV">
            <a:hlinkClick r:id="" action="ppaction://media"/>
          </p:cNvPr>
          <p:cNvPicPr>
            <a:picLocks noRot="1" noChangeAspect="1"/>
          </p:cNvPicPr>
          <p:nvPr>
            <a:wavAudioFile r:embed="rId1" name="~PP483.WAV"/>
          </p:nvPr>
        </p:nvPicPr>
        <p:blipFill>
          <a:blip r:embed="rId2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74638" y="0"/>
            <a:ext cx="8520112" cy="919163"/>
          </a:xfrm>
          <a:ln/>
        </p:spPr>
        <p:txBody>
          <a:bodyPr vert="horz" wrap="square" lIns="0" tIns="45720" rIns="0" bIns="45720" anchor="t" anchorCtr="0"/>
          <a:p>
            <a:pPr algn="ctr"/>
            <a:r>
              <a:rPr lang="ru-RU" altLang="x-non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 и принципы работы педагогов с семьей, воспитывающей ребенка с ОВЗ:</a:t>
            </a:r>
            <a:br>
              <a:rPr lang="ru-RU" altLang="x-none" sz="2800" dirty="0"/>
            </a:br>
            <a:endParaRPr lang="ru-RU" altLang="x-none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95275" y="1133475"/>
            <a:ext cx="8524875" cy="4668838"/>
          </a:xfrm>
          <a:ln/>
        </p:spPr>
        <p:txBody>
          <a:bodyPr vert="horz" wrap="square" lIns="0" tIns="0" rIns="0" bIns="0" anchor="t" anchorCtr="0"/>
          <a:p>
            <a:r>
              <a:rPr lang="ru-RU" altLang="x-none" sz="1800" dirty="0"/>
              <a:t>Заручиться поддержкой родителей, приобщить их к проблемам своих детей. </a:t>
            </a:r>
            <a:endParaRPr lang="ru-RU" altLang="x-none" sz="1800" dirty="0"/>
          </a:p>
          <a:p>
            <a:r>
              <a:rPr lang="ru-RU" altLang="x-none" sz="1800" dirty="0"/>
              <a:t>Оказать родителям квалифицированную помощь, повышать их компетентность в вопросах психического и речевого развития ребенка. </a:t>
            </a:r>
            <a:endParaRPr lang="ru-RU" altLang="x-none" sz="1800" dirty="0"/>
          </a:p>
          <a:p>
            <a:r>
              <a:rPr lang="ru-RU" altLang="x-none" sz="1800" dirty="0"/>
              <a:t>Помочь близким взрослым создать комфортную для развития ребенка семейную среду. </a:t>
            </a:r>
            <a:endParaRPr lang="ru-RU" altLang="x-none" sz="1800" dirty="0"/>
          </a:p>
          <a:p>
            <a:r>
              <a:rPr lang="ru-RU" altLang="x-none" sz="1800" dirty="0"/>
              <a:t>Создать условия для активного участия родителей в воспитании и обучении ребенка. </a:t>
            </a:r>
            <a:endParaRPr lang="ru-RU" altLang="x-none" sz="1800" dirty="0"/>
          </a:p>
          <a:p>
            <a:r>
              <a:rPr lang="ru-RU" alt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адекватные взаимоотношения между взрослыми и их детьми. </a:t>
            </a:r>
            <a:endParaRPr lang="ru-RU" alt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Принципы </a:t>
            </a:r>
            <a:r>
              <a:rPr lang="ru-RU" alt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работы с семьями:</a:t>
            </a:r>
            <a:endParaRPr lang="ru-RU" altLang="x-none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1800" dirty="0"/>
              <a:t>Систематичность проведения работы. </a:t>
            </a:r>
            <a:endParaRPr lang="ru-RU" altLang="x-none" sz="1800" dirty="0"/>
          </a:p>
          <a:p>
            <a:r>
              <a:rPr lang="ru-RU" altLang="x-none" sz="1800" dirty="0"/>
              <a:t>Целевое планирование.</a:t>
            </a:r>
            <a:endParaRPr lang="ru-RU" altLang="x-none" sz="1800" dirty="0"/>
          </a:p>
          <a:p>
            <a:r>
              <a:rPr lang="ru-RU" altLang="x-none" sz="1800" dirty="0"/>
              <a:t>Ориентированность на конечную цель. </a:t>
            </a:r>
            <a:endParaRPr lang="ru-RU" altLang="x-none" sz="1800" dirty="0"/>
          </a:p>
          <a:p>
            <a:r>
              <a:rPr lang="ru-RU" altLang="x-none" sz="1800" dirty="0"/>
              <a:t>Учет родительских социально- психологических установок и их коррекция в ходе взаимодействия.</a:t>
            </a:r>
            <a:endParaRPr lang="ru-RU" altLang="x-none" sz="1800" dirty="0"/>
          </a:p>
          <a:p>
            <a:r>
              <a:rPr lang="ru-RU" altLang="x-none" sz="1800" dirty="0"/>
              <a:t>Учет особенностей функционирования и знание типологии данной семьи. </a:t>
            </a:r>
            <a:endParaRPr lang="ru-RU" altLang="x-none" sz="1800" dirty="0"/>
          </a:p>
          <a:p>
            <a:endParaRPr lang="ru-RU" altLang="x-none" dirty="0"/>
          </a:p>
        </p:txBody>
      </p:sp>
      <p:pic>
        <p:nvPicPr>
          <p:cNvPr id="4" name="~PP3947.WAV">
            <a:hlinkClick r:id="" action="ppaction://media"/>
          </p:cNvPr>
          <p:cNvPicPr>
            <a:picLocks noRot="1" noChangeAspect="1"/>
          </p:cNvPicPr>
          <p:nvPr>
            <a:wavAudioFile r:embed="rId1" name="~PP3947.WAV"/>
          </p:nvPr>
        </p:nvPicPr>
        <p:blipFill>
          <a:blip r:embed="rId2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861300" cy="919163"/>
          </a:xfrm>
          <a:ln/>
        </p:spPr>
        <p:txBody>
          <a:bodyPr vert="horz" wrap="square" lIns="0" tIns="45720" rIns="0" bIns="45720" anchor="t" anchorCtr="0"/>
          <a:p>
            <a:pPr algn="ctr"/>
            <a:r>
              <a:rPr lang="ru-RU" altLang="x-none" sz="2800" dirty="0"/>
              <a:t> </a:t>
            </a:r>
            <a:r>
              <a:rPr lang="ru-RU" alt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педагогов с родителями состоит из 3-х блоков:</a:t>
            </a:r>
            <a:br>
              <a:rPr lang="ru-RU" altLang="x-none" sz="2800" dirty="0"/>
            </a:br>
            <a:br>
              <a:rPr lang="ru-RU" altLang="x-none" dirty="0"/>
            </a:br>
            <a:endParaRPr lang="ru-RU" altLang="x-none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92100" y="1023938"/>
            <a:ext cx="8528050" cy="5834062"/>
          </a:xfrm>
          <a:ln/>
        </p:spPr>
        <p:txBody>
          <a:bodyPr vert="horz" wrap="square" lIns="0" tIns="0" rIns="0" bIns="0" anchor="t" anchorCtr="0"/>
          <a:p>
            <a:pPr algn="ctr"/>
            <a:endParaRPr lang="ru-RU" altLang="x-none" sz="2400" dirty="0"/>
          </a:p>
          <a:p>
            <a:pPr algn="ctr"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Информационно-аналитический  </a:t>
            </a:r>
            <a:endParaRPr lang="ru-RU" alt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endParaRPr lang="ru-RU" alt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Наглядно-информационный </a:t>
            </a:r>
            <a:endParaRPr lang="ru-RU" alt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x-none" sz="2400" dirty="0"/>
          </a:p>
          <a:p>
            <a:pPr algn="ctr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 - </a:t>
            </a:r>
            <a:r>
              <a:rPr lang="ru-RU" altLang="x-none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информационно-аналитический:</a:t>
            </a:r>
            <a:r>
              <a:rPr lang="ru-RU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дошкольного учреждения; </a:t>
            </a:r>
            <a:endParaRPr lang="ru-RU" altLang="x-none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сведений о родителях; </a:t>
            </a:r>
            <a:endParaRPr lang="ru-RU" altLang="x-none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опросы, анкетирование </a:t>
            </a:r>
            <a:endParaRPr lang="ru-RU" altLang="x-none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x-none" sz="2400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38125" y="0"/>
            <a:ext cx="8593138" cy="919163"/>
          </a:xfrm>
          <a:ln/>
        </p:spPr>
        <p:txBody>
          <a:bodyPr vert="horz" wrap="square" lIns="0" tIns="45720" rIns="0" bIns="45720" anchor="t" anchorCtr="0"/>
          <a:p>
            <a:pPr algn="ctr"/>
            <a:r>
              <a:rPr lang="ru-RU" alt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взаимодействия                                               с семьями воспитанников с ЗПР </a:t>
            </a:r>
            <a:br>
              <a:rPr lang="ru-RU" altLang="x-none" sz="2800" dirty="0"/>
            </a:br>
            <a:r>
              <a:rPr lang="ru-RU" altLang="x-none" sz="3600" dirty="0"/>
              <a:t> </a:t>
            </a:r>
            <a:endParaRPr lang="ru-RU" altLang="x-none" sz="2800" i="1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28613" y="1682750"/>
            <a:ext cx="9107487" cy="4119563"/>
          </a:xfrm>
          <a:ln/>
        </p:spPr>
        <p:txBody>
          <a:bodyPr vert="horz" wrap="square" lIns="0" tIns="0" rIns="0" bIns="0" anchor="t" anchorCtr="0"/>
          <a:p>
            <a:pPr algn="ctr">
              <a:buNone/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Презентация дошкольного учреждения  </a:t>
            </a:r>
            <a:endParaRPr lang="ru-RU" altLang="x-none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800" dirty="0"/>
              <a:t> </a:t>
            </a:r>
            <a:r>
              <a:rPr lang="ru-RU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 родителей с дошкольным учреждением, его уставом, АОП ДО для детей с ЗПР и коллективом педагогов. </a:t>
            </a:r>
            <a:endParaRPr lang="ru-RU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Анкетирование</a:t>
            </a:r>
            <a:endParaRPr lang="ru-RU" altLang="x-none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полученных данных при организа-    ции помощи дошкольнику с нарушениями в развитии.</a:t>
            </a:r>
            <a:endParaRPr lang="ru-RU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25550" y="238125"/>
            <a:ext cx="8667750" cy="1138238"/>
          </a:xfrm>
          <a:ln/>
        </p:spPr>
        <p:txBody>
          <a:bodyPr vert="horz" wrap="square" lIns="0" tIns="45720" rIns="0" bIns="45720" anchor="t" anchorCtr="0"/>
          <a:p>
            <a:r>
              <a:rPr lang="ru-RU" altLang="x-none" sz="2800" dirty="0"/>
              <a:t> </a:t>
            </a:r>
            <a:r>
              <a:rPr lang="ru-RU" altLang="x-none" sz="2800" i="1" dirty="0"/>
              <a:t>Требования к составлению анкеты:</a:t>
            </a:r>
            <a:br>
              <a:rPr lang="ru-RU" altLang="x-none" sz="2800" dirty="0"/>
            </a:br>
            <a:endParaRPr lang="ru-RU" altLang="x-none" sz="2800" i="1" dirty="0"/>
          </a:p>
        </p:txBody>
      </p:sp>
      <p:sp>
        <p:nvSpPr>
          <p:cNvPr id="19459" name="Rectangle 4"/>
          <p:cNvSpPr>
            <a:spLocks noGrp="1"/>
          </p:cNvSpPr>
          <p:nvPr>
            <p:ph idx="1"/>
          </p:nvPr>
        </p:nvSpPr>
        <p:spPr>
          <a:xfrm>
            <a:off x="420688" y="1206500"/>
            <a:ext cx="14425612" cy="4895850"/>
          </a:xfrm>
          <a:ln/>
        </p:spPr>
        <p:txBody>
          <a:bodyPr vert="horz" wrap="square" lIns="90000" tIns="46800" rIns="90000" bIns="46800" anchor="ctr" anchorCtr="0">
            <a:spAutoFit/>
          </a:bodyPr>
          <a:p>
            <a:pPr marL="0" indent="0" algn="just">
              <a:spcAft>
                <a:spcPct val="0"/>
              </a:spcAft>
              <a:buFontTx/>
              <a:buChar char="•"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разрабатывать с учетом контингента детей;  </a:t>
            </a:r>
            <a:endParaRPr lang="ru-RU" altLang="x-none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FontTx/>
              <a:buChar char="•"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вопросы должны формулироваться с учетом образовательного </a:t>
            </a:r>
            <a:endParaRPr lang="ru-RU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уровня   родителей;</a:t>
            </a:r>
            <a:endParaRPr lang="ru-RU" altLang="x-none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FontTx/>
              <a:buChar char="•"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обязательно применять уважительное обращение «Вы»;</a:t>
            </a:r>
            <a:endParaRPr lang="ru-RU" altLang="x-none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FontTx/>
              <a:buChar char="•"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анкета должна быть компактной;</a:t>
            </a:r>
            <a:endParaRPr lang="ru-RU" altLang="x-none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FontTx/>
              <a:buChar char="•"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структура анкеты должна быть представлена тремя разделами: </a:t>
            </a:r>
            <a:endParaRPr lang="ru-RU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</a:pPr>
            <a:r>
              <a:rPr lang="ru-RU" altLang="x-none" sz="24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обращение к родителю, вопросы, благодарность за ответы;</a:t>
            </a:r>
            <a:endParaRPr lang="ru-RU" altLang="x-none" sz="2400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FontTx/>
              <a:buChar char="•"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располагать вопросы по принципу «от простого к сложному»;</a:t>
            </a:r>
            <a:endParaRPr lang="ru-RU" altLang="x-none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FontTx/>
              <a:buChar char="•"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формулировать вопросы предельно конкретно;</a:t>
            </a:r>
            <a:endParaRPr lang="ru-RU" altLang="x-none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FontTx/>
              <a:buChar char="•"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каждый вопрос должен быть самостоятельным и логически </a:t>
            </a:r>
            <a:endParaRPr lang="ru-RU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отдельным;</a:t>
            </a:r>
            <a:endParaRPr lang="ru-RU" altLang="x-none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FontTx/>
              <a:buChar char="•"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использовать при оформлении анкеты достаточно крупный</a:t>
            </a:r>
            <a:endParaRPr lang="ru-RU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шрифт, оставлять место для ответов родителей.</a:t>
            </a:r>
            <a:r>
              <a:rPr lang="ru-RU" altLang="x-none" sz="1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x-none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28613" y="950913"/>
            <a:ext cx="8491537" cy="5541962"/>
          </a:xfrm>
          <a:ln/>
        </p:spPr>
        <p:txBody>
          <a:bodyPr vert="horz" wrap="square" lIns="0" tIns="0" rIns="0" bIns="0" anchor="t" anchorCtr="0"/>
          <a:p>
            <a:pPr marL="0" indent="0">
              <a:spcAft>
                <a:spcPct val="0"/>
              </a:spcAft>
            </a:pPr>
            <a:r>
              <a:rPr lang="ru-RU" altLang="x-none" sz="28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педагогические беседы </a:t>
            </a:r>
            <a:r>
              <a:rPr lang="ru-RU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консультации;</a:t>
            </a:r>
            <a:endParaRPr lang="ru-RU" altLang="x-none" sz="2800" b="1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ct val="0"/>
              </a:spcAft>
            </a:pPr>
            <a:r>
              <a:rPr lang="ru-RU" altLang="x-none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совместные индивидуальные занятия,  </a:t>
            </a:r>
            <a:endParaRPr lang="ru-RU" altLang="x-none" sz="2800" b="1" i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ru-RU" altLang="x-none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ru-RU" altLang="x-none" sz="28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открытые занятия;</a:t>
            </a:r>
            <a:r>
              <a:rPr lang="ru-RU" altLang="x-none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</a:t>
            </a:r>
            <a:endParaRPr lang="ru-RU" altLang="x-none" sz="2800" b="1" i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Aft>
                <a:spcPct val="0"/>
              </a:spcAft>
            </a:pPr>
            <a:r>
              <a:rPr lang="ru-RU" altLang="x-none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родительские собрания;</a:t>
            </a:r>
            <a:endParaRPr lang="ru-RU" altLang="x-none" sz="2800" b="1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Aft>
                <a:spcPct val="0"/>
              </a:spcAft>
            </a:pPr>
            <a:r>
              <a:rPr lang="ru-RU" altLang="x-none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семинары-практикумы, мастер-классы,      </a:t>
            </a:r>
            <a:endParaRPr lang="ru-RU" altLang="x-none" sz="2800" b="1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Aft>
                <a:spcPct val="0"/>
              </a:spcAft>
            </a:pPr>
            <a:r>
              <a:rPr lang="ru-RU" altLang="x-none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совместные мероприятия </a:t>
            </a:r>
            <a:endParaRPr lang="ru-RU" altLang="x-none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ru-RU" altLang="x-none" b="1" i="1" dirty="0"/>
          </a:p>
        </p:txBody>
      </p:sp>
      <p:sp>
        <p:nvSpPr>
          <p:cNvPr id="20483" name="Rectangle 4"/>
          <p:cNvSpPr>
            <a:spLocks noGrp="1"/>
          </p:cNvSpPr>
          <p:nvPr>
            <p:ph type="title"/>
          </p:nvPr>
        </p:nvSpPr>
        <p:spPr>
          <a:xfrm>
            <a:off x="787400" y="0"/>
            <a:ext cx="8356600" cy="587375"/>
          </a:xfrm>
          <a:ln/>
        </p:spPr>
        <p:txBody>
          <a:bodyPr vert="horz" wrap="square" lIns="90000" tIns="46800" rIns="90000" bIns="46800" anchor="ctr" anchorCtr="0">
            <a:spAutoFit/>
          </a:bodyPr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 -</a:t>
            </a:r>
            <a:r>
              <a:rPr lang="ru-RU" altLang="x-none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</a:t>
            </a:r>
            <a:r>
              <a:rPr lang="ru-RU" altLang="x-none" sz="1400" i="1" dirty="0">
                <a:cs typeface="Times New Roman" panose="02020603050405020304" pitchFamily="18" charset="0"/>
              </a:rPr>
              <a:t>:</a:t>
            </a:r>
            <a:endParaRPr lang="ru-RU" altLang="x-none" sz="800" b="0" dirty="0"/>
          </a:p>
        </p:txBody>
      </p:sp>
      <p:pic>
        <p:nvPicPr>
          <p:cNvPr id="20484" name="Рисунок 5" descr="http://ds17.detkin-club.ru/images/groups/%20ds_5c0e7396c625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888" y="3548063"/>
            <a:ext cx="7954962" cy="309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11150" y="363538"/>
            <a:ext cx="8520113" cy="647700"/>
          </a:xfrm>
          <a:ln/>
        </p:spPr>
        <p:txBody>
          <a:bodyPr vert="horz" wrap="square" lIns="0" tIns="45720" rIns="0" bIns="45720" anchor="t" anchorCtr="0"/>
          <a:p>
            <a:pPr algn="ctr"/>
            <a:endParaRPr lang="ru-RU" altLang="x-none" sz="32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95275" y="1042988"/>
            <a:ext cx="8524875" cy="5815013"/>
          </a:xfrm>
        </p:spPr>
        <p:txBody>
          <a:bodyPr vert="horz" wrap="square" lIns="0" tIns="0" rIns="0" bIns="0" numCol="1" anchor="t" anchorCtr="0" compatLnSpc="1"/>
          <a:p>
            <a:pPr algn="ctr">
              <a:buNone/>
            </a:pPr>
            <a:r>
              <a:rPr lang="ru-RU" altLang="x-none" sz="2400" dirty="0"/>
              <a:t> </a:t>
            </a:r>
            <a:endParaRPr lang="ru-RU" altLang="x-none" sz="2400" dirty="0"/>
          </a:p>
          <a:p>
            <a:pPr algn="ctr">
              <a:buNone/>
            </a:pPr>
            <a:r>
              <a:rPr lang="ru-RU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проведению:</a:t>
            </a:r>
            <a:endParaRPr lang="ru-RU" altLang="x-none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                                           первого родительского собрания</a:t>
            </a:r>
            <a:endParaRPr lang="ru-RU" altLang="x-none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AutoNum type="arabicPeriod"/>
            </a:pP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организовать обстановку </a:t>
            </a:r>
            <a:endParaRPr lang="ru-RU" alt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Знакомство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Установление благоприятного рабочего микроклимата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Работа группы 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Дать возможность родителям задать вопросы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Окончание родительского собрания, подведение итогов </a:t>
            </a:r>
            <a:r>
              <a:rPr lang="ru-RU" altLang="x-none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рефлексия 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altLang="x-none" sz="2400" dirty="0"/>
          </a:p>
          <a:p>
            <a:pPr>
              <a:buFont typeface="Wingdings" panose="05000000000000000000" pitchFamily="2" charset="2"/>
              <a:buChar char="q"/>
            </a:pPr>
            <a:endParaRPr lang="ru-RU" altLang="x-none" dirty="0"/>
          </a:p>
        </p:txBody>
      </p:sp>
      <p:pic>
        <p:nvPicPr>
          <p:cNvPr id="21508" name="Рисунок 6" descr="http://ds393.ru/image/news/2021/roditelskie-sobraniya/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90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7034</Words>
  <Application>WPS Presentation</Application>
  <PresentationFormat>Экран (4:3)</PresentationFormat>
  <Paragraphs>168</Paragraphs>
  <Slides>18</Slides>
  <Notes>2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Standarddesign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/>
  <dc:description>PresentationLoad.com</dc:description>
  <cp:lastModifiedBy>Надежда</cp:lastModifiedBy>
  <cp:revision>169</cp:revision>
  <dcterms:created xsi:type="dcterms:W3CDTF">2007-11-27T23:54:21Z</dcterms:created>
  <dcterms:modified xsi:type="dcterms:W3CDTF">2026-02-28T08:52:21Z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A7921D75F1B9409BBD281B9CD5EE6726_12</vt:lpwstr>
  </property>
  <property fmtid="{D5CDD505-2E9C-101B-9397-08002B2CF9AE}" pid="3" name="KSOProductBuildVer">
    <vt:lpwstr>1049-12.2.0.23196</vt:lpwstr>
  </property>
</Properties>
</file>