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61" r:id="rId2"/>
    <p:sldId id="271" r:id="rId3"/>
    <p:sldId id="256" r:id="rId4"/>
    <p:sldId id="258" r:id="rId5"/>
    <p:sldId id="259" r:id="rId6"/>
    <p:sldId id="266" r:id="rId7"/>
    <p:sldId id="267" r:id="rId8"/>
    <p:sldId id="272" r:id="rId9"/>
    <p:sldId id="268" r:id="rId10"/>
    <p:sldId id="269" r:id="rId11"/>
    <p:sldId id="264" r:id="rId12"/>
    <p:sldId id="260" r:id="rId13"/>
    <p:sldId id="263" r:id="rId14"/>
    <p:sldId id="275" r:id="rId15"/>
    <p:sldId id="265" r:id="rId16"/>
    <p:sldId id="270" r:id="rId17"/>
    <p:sldId id="273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6" autoAdjust="0"/>
    <p:restoredTop sz="94660"/>
  </p:normalViewPr>
  <p:slideViewPr>
    <p:cSldViewPr>
      <p:cViewPr varScale="1">
        <p:scale>
          <a:sx n="107" d="100"/>
          <a:sy n="107" d="100"/>
        </p:scale>
        <p:origin x="175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0.pn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544216" y="1712000"/>
            <a:ext cx="622818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Мастер-класс для педагогов «Нейропсихологические игры 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упражнения в работе с детьми ЗПР дошкольного возраста»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rgbClr val="020C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 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3131840" y="776056"/>
            <a:ext cx="486003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«Руки учат голову, затем поумневшая голова учит руки, а умелые руки снова способствуют развитию мозга»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Павлов И.П.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 l="16537" t="37600" r="17313" b="7276"/>
          <a:stretch>
            <a:fillRect/>
          </a:stretch>
        </p:blipFill>
        <p:spPr bwMode="auto">
          <a:xfrm>
            <a:off x="2627784" y="3717032"/>
            <a:ext cx="3528392" cy="2205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https://sun9-46.userapi.com/s/v1/ig2/Jd4XKVUSPgX0uFnodjbDD_kS8MPqZs9MnlujU_m7_Ec682fiEysde0UjTpp7ndUJRJRdn35lwaOWhzsQGXz6lrp2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>
          <a:blip r:embed="rId3" cstate="print"/>
          <a:srcRect r="814" b="16279"/>
          <a:stretch>
            <a:fillRect/>
          </a:stretch>
        </p:blipFill>
        <p:spPr bwMode="auto">
          <a:xfrm>
            <a:off x="611560" y="548680"/>
            <a:ext cx="2448272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https://sun9-50.userapi.com/s/v1/ig2/B555i5Ew33SKTJ93AFkgBYGkrxMhGkspCqM9c_sNG-9YewTUZ0HN5agQTV7_lbYlkRWksft4w9qgsrqLO1VwBc-A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>
          <a:blip r:embed="rId4" cstate="print"/>
          <a:srcRect r="5222" b="17778"/>
          <a:stretch>
            <a:fillRect/>
          </a:stretch>
        </p:blipFill>
        <p:spPr bwMode="auto">
          <a:xfrm>
            <a:off x="6372200" y="620688"/>
            <a:ext cx="2491088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https://sun9-30.userapi.com/s/v1/ig2/OejAVoUDnemBFzezWNEV8M19_Kun0g1JGJgwZAAN91jFb6VJADuOSI4MwGt-u5Z5yN3jcDeN7vEmxOjQP-gYzoC-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5" cstate="print"/>
          <a:srcRect l="8721" t="18605" r="9302" b="16279"/>
          <a:stretch>
            <a:fillRect/>
          </a:stretch>
        </p:blipFill>
        <p:spPr bwMode="auto">
          <a:xfrm>
            <a:off x="2458052" y="3212976"/>
            <a:ext cx="3867858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https://sun9-82.userapi.com/s/v1/ig2/8ii5XvzFdATuJbGs5czab4SDa4oJQ8a8BOXNwXEpNp9zAT7Ow5h0duQ_QrTznL_jzoYMel5CKcmyUE2n8km2RShi.jpg?quality=95&amp;as=32x21,48x32,72x48,108x72,160x107,240x160,360x240,480x320,540x360,640x427,720x480,1080x720,1280x853,1440x960,1536x1024&amp;from=bu&amp;cs=1280x0"/>
          <p:cNvPicPr>
            <a:picLocks noChangeAspect="1" noChangeArrowheads="1"/>
          </p:cNvPicPr>
          <p:nvPr/>
        </p:nvPicPr>
        <p:blipFill>
          <a:blip r:embed="rId6" cstate="print"/>
          <a:srcRect t="8926" b="10739"/>
          <a:stretch>
            <a:fillRect/>
          </a:stretch>
        </p:blipFill>
        <p:spPr bwMode="auto">
          <a:xfrm rot="2074385">
            <a:off x="96445" y="4365421"/>
            <a:ext cx="323190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7" descr="https://sun9-36.userapi.com/s/v1/ig2/J4Zj0JjnXCFCwhD5Rha9J2NJAqTl-jqVcMBhPbAStFwg8IMoQBzAN5g3UkDVqj8J0qFfBHgIjmSr_LgYLtZDBLUL.jpg?quality=95&amp;as=32x21,48x32,72x48,108x72,160x107,240x160,360x240,480x320,540x360,640x427,720x480,1080x720,1280x853,1440x960,1536x1024&amp;from=bu&amp;cs=1280x0"/>
          <p:cNvPicPr>
            <a:picLocks noChangeAspect="1" noChangeArrowheads="1"/>
          </p:cNvPicPr>
          <p:nvPr/>
        </p:nvPicPr>
        <p:blipFill>
          <a:blip r:embed="rId7" cstate="print"/>
          <a:srcRect l="4437" t="10000" b="10000"/>
          <a:stretch>
            <a:fillRect/>
          </a:stretch>
        </p:blipFill>
        <p:spPr bwMode="auto">
          <a:xfrm>
            <a:off x="3203848" y="1412776"/>
            <a:ext cx="3101415" cy="1728192"/>
          </a:xfrm>
          <a:prstGeom prst="rect">
            <a:avLst/>
          </a:prstGeom>
          <a:noFill/>
        </p:spPr>
      </p:pic>
      <p:pic>
        <p:nvPicPr>
          <p:cNvPr id="10" name="Picture 5" descr="https://sun9-22.userapi.com/s/v1/ig2/ExcpbBWYW_xLeiweYoxKOjDUlzojVhdC4rTckJVcRF5qXzFlgHO15lBDuCd-voE3wpwDTuvhoHi6Y90ZJlYe8cRx.jpg?quality=95&amp;as=32x21,48x32,72x48,108x72,160x107,240x160,360x240,480x320,540x360,640x427,720x480,1080x720,1280x853,1440x960,1536x1024&amp;from=bu&amp;cs=1280x0"/>
          <p:cNvPicPr>
            <a:picLocks noChangeAspect="1" noChangeArrowheads="1"/>
          </p:cNvPicPr>
          <p:nvPr/>
        </p:nvPicPr>
        <p:blipFill>
          <a:blip r:embed="rId8" cstate="print"/>
          <a:srcRect l="4839" t="6419" b="11194"/>
          <a:stretch>
            <a:fillRect/>
          </a:stretch>
        </p:blipFill>
        <p:spPr bwMode="auto">
          <a:xfrm rot="19602122">
            <a:off x="5583337" y="4199448"/>
            <a:ext cx="3308866" cy="1906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4" name="Picture 4" descr="https://sun9-75.userapi.com/s/v1/ig2/xPzDYv7OPU5sFxyzAyMhgCGFmAQeaOV_ta1247CBZOx6oG_Xfcg5X46TbvpnW_LGcnKvDHLlNYcXQlUP1wnM71tK.jpg?quality=95&amp;as=32x21,48x32,72x48,108x72,160x107,240x160,360x240,480x320,540x360,640x427,720x480,1080x720,1280x853,1440x960,1536x1024&amp;from=bu&amp;cs=1280x0"/>
          <p:cNvPicPr>
            <a:picLocks noChangeAspect="1" noChangeArrowheads="1"/>
          </p:cNvPicPr>
          <p:nvPr/>
        </p:nvPicPr>
        <p:blipFill>
          <a:blip r:embed="rId3" cstate="print"/>
          <a:srcRect t="6571" r="2025" b="5376"/>
          <a:stretch>
            <a:fillRect/>
          </a:stretch>
        </p:blipFill>
        <p:spPr bwMode="auto">
          <a:xfrm>
            <a:off x="539552" y="620688"/>
            <a:ext cx="8064896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https://sun9-83.userapi.com/s/v1/ig2/PmeEYh45RWa7F6bjj79rM9T44l5ERaSFuwxPvqKuWiU4KmzIXEIkxHz4wmomECGLNeb6zKVZmvYgFQ11ZIyqiL0N.jpg?quality=95&amp;as=32x46,48x69,72x104,108x155,160x230,240x346,360x518,480x691,540x778,582x838&amp;from=bu&amp;cs=582x0"/>
          <p:cNvPicPr>
            <a:picLocks noChangeAspect="1" noChangeArrowheads="1"/>
          </p:cNvPicPr>
          <p:nvPr/>
        </p:nvPicPr>
        <p:blipFill>
          <a:blip r:embed="rId3" cstate="print"/>
          <a:srcRect l="7794" t="28868" r="6476" b="41361"/>
          <a:stretch>
            <a:fillRect/>
          </a:stretch>
        </p:blipFill>
        <p:spPr bwMode="auto">
          <a:xfrm>
            <a:off x="1979712" y="3877689"/>
            <a:ext cx="4752528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395536" y="492324"/>
            <a:ext cx="8136904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Нейроигры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являются доступным и эффективным средством, которое помогает создавать новые нейронные связи и тем самым улучшать работу головного мозга, отвечающего за развитие психических процессов и интеллектуальных способностей. Их ценность заключается ещё и в том, что они сочетают в себе развитие, коррекцию, двигательную активность и эмоциональную вовлечённость ребёнка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Известно, что правое полушарие мозга в большей степени связано с образным восприятием, творческим мышлением, интуицией, эмоциональностью. Люди с более выраженной активностью правого полушария чаще проявляют чувствительность, воображение, нестандартность мышления. Левое полушарие, в свою очередь, отвечает за логику, анализ, последовательность, речь, умение рассуждать и делать выводы. Его ведущая роль обычно говорит о более развитых аналитических способностях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91680" y="476672"/>
            <a:ext cx="511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ТЕСТ</a:t>
            </a:r>
          </a:p>
        </p:txBody>
      </p:sp>
      <p:pic>
        <p:nvPicPr>
          <p:cNvPr id="6148" name="Picture 4" descr="Picture background"/>
          <p:cNvPicPr>
            <a:picLocks noChangeAspect="1" noChangeArrowheads="1"/>
          </p:cNvPicPr>
          <p:nvPr/>
        </p:nvPicPr>
        <p:blipFill>
          <a:blip r:embed="rId3" cstate="print"/>
          <a:srcRect l="6046" t="18138" r="5280" b="21402"/>
          <a:stretch>
            <a:fillRect/>
          </a:stretch>
        </p:blipFill>
        <p:spPr bwMode="auto">
          <a:xfrm>
            <a:off x="1043608" y="1484784"/>
            <a:ext cx="844894" cy="576064"/>
          </a:xfrm>
          <a:prstGeom prst="rect">
            <a:avLst/>
          </a:prstGeom>
          <a:noFill/>
        </p:spPr>
      </p:pic>
      <p:sp>
        <p:nvSpPr>
          <p:cNvPr id="6150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2" name="AutoShape 8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4" name="Picture 10" descr="Picture background"/>
          <p:cNvPicPr>
            <a:picLocks noChangeAspect="1" noChangeArrowheads="1"/>
          </p:cNvPicPr>
          <p:nvPr/>
        </p:nvPicPr>
        <p:blipFill>
          <a:blip r:embed="rId4" cstate="print"/>
          <a:srcRect r="35044" b="18421"/>
          <a:stretch>
            <a:fillRect/>
          </a:stretch>
        </p:blipFill>
        <p:spPr bwMode="auto">
          <a:xfrm>
            <a:off x="1187624" y="4149080"/>
            <a:ext cx="2664296" cy="2232248"/>
          </a:xfrm>
          <a:prstGeom prst="rect">
            <a:avLst/>
          </a:prstGeom>
          <a:noFill/>
        </p:spPr>
      </p:pic>
      <p:pic>
        <p:nvPicPr>
          <p:cNvPr id="6156" name="Picture 12" descr="Pictur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556792"/>
            <a:ext cx="2808312" cy="2088116"/>
          </a:xfrm>
          <a:prstGeom prst="rect">
            <a:avLst/>
          </a:prstGeom>
          <a:noFill/>
        </p:spPr>
      </p:pic>
      <p:sp>
        <p:nvSpPr>
          <p:cNvPr id="6158" name="AutoShape 1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60" name="AutoShape 1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62" name="Picture 18" descr="Picture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1628800"/>
            <a:ext cx="3024336" cy="2009503"/>
          </a:xfrm>
          <a:prstGeom prst="rect">
            <a:avLst/>
          </a:prstGeom>
          <a:noFill/>
        </p:spPr>
      </p:pic>
      <p:pic>
        <p:nvPicPr>
          <p:cNvPr id="6164" name="Picture 20" descr="Picture background"/>
          <p:cNvPicPr>
            <a:picLocks noChangeAspect="1" noChangeArrowheads="1"/>
          </p:cNvPicPr>
          <p:nvPr/>
        </p:nvPicPr>
        <p:blipFill>
          <a:blip r:embed="rId7" cstate="print"/>
          <a:srcRect l="24806" t="6977" r="20930" b="11628"/>
          <a:stretch>
            <a:fillRect/>
          </a:stretch>
        </p:blipFill>
        <p:spPr bwMode="auto">
          <a:xfrm>
            <a:off x="5292080" y="4149080"/>
            <a:ext cx="2520280" cy="252028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395536" y="162880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788024" y="155679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11560" y="414908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860032" y="422108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1CB03-2B2D-45DD-45C0-B094BD286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407333-952F-989B-2B96-4A59039201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2A37D27-5FDE-D58C-3F82-66590B8D05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5E23AC6D-5817-684E-80FE-8B9FAA84B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FB39F1-0AFB-A789-861C-133E65920A7B}"/>
              </a:ext>
            </a:extLst>
          </p:cNvPr>
          <p:cNvSpPr txBox="1"/>
          <p:nvPr/>
        </p:nvSpPr>
        <p:spPr>
          <a:xfrm>
            <a:off x="1907704" y="404664"/>
            <a:ext cx="511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Давайте поиграем</a:t>
            </a:r>
          </a:p>
        </p:txBody>
      </p:sp>
      <p:pic>
        <p:nvPicPr>
          <p:cNvPr id="5122" name="Picture 2" descr="https://sun9-77.userapi.com/s/v1/ig2/fg4hY6MOq3NewdSBCARoiqUX6CDAIXe1wU91QsNO8zBpG-uMrnG004TcwAC1-d3KLHqLy1pNy6Y-lxEszdzMgV6j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268760"/>
            <a:ext cx="1728867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https://sun9-42.userapi.com/s/v1/ig2/CG1a_098cbr24tL1QkWAJkCYTJrleh-18Tu-Wt10nK6zjhg60EpVvtuBBgrAlDM4LQU3EZi7GIzeF5dNErdjg1TO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4" cstate="print"/>
          <a:srcRect t="11364" r="1136" b="9091"/>
          <a:stretch>
            <a:fillRect/>
          </a:stretch>
        </p:blipFill>
        <p:spPr bwMode="auto">
          <a:xfrm>
            <a:off x="4932040" y="1052736"/>
            <a:ext cx="3937809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https://sun9-73.userapi.com/s/v1/ig2/EHO4TI2KW3ym57O1aCvXdgX1BCHs7jI-Ic-tQPlaCqjOII1jAIiEKdZYgwM4q5-3GerHtXyP0rJSkg4gMuv4k3cm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5" cstate="print"/>
          <a:srcRect l="12903" r="4839"/>
          <a:stretch>
            <a:fillRect/>
          </a:stretch>
        </p:blipFill>
        <p:spPr bwMode="auto">
          <a:xfrm rot="10800000">
            <a:off x="683568" y="4221088"/>
            <a:ext cx="244827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8" name="Picture 8" descr="https://sun9-43.userapi.com/s/v1/ig2/zAl16ExxkqDTiJ9xfPvg-m_H1TmqVBTJGzLEzqlqt1CtxqsjjqhBohuhN3vneJepL7yjro6h-cNy0IxXJ9nYsr-y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6" cstate="print"/>
          <a:srcRect t="10000" b="3333"/>
          <a:stretch>
            <a:fillRect/>
          </a:stretch>
        </p:blipFill>
        <p:spPr bwMode="auto">
          <a:xfrm>
            <a:off x="5364088" y="4437112"/>
            <a:ext cx="2880319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0" name="Picture 10" descr="https://psv4.userapi.com/s/v1/d2/_bMBfuKJQhv1dM4yURk8hZyvw6XUQBOxi6-AeojKkjFtJdOpzk46otgbOFKEk0oOYKgAaqjKeBGsq43wc6rtkD2CRdnCGDVYevHf1gxMtF-VuDkai42iqAinAvrt_Bu_tKZdmS-rwgxW/IMG_1934.jpg"/>
          <p:cNvPicPr>
            <a:picLocks noChangeAspect="1" noChangeArrowheads="1"/>
          </p:cNvPicPr>
          <p:nvPr/>
        </p:nvPicPr>
        <p:blipFill>
          <a:blip r:embed="rId7" cstate="print"/>
          <a:srcRect l="5882" r="11765" b="5883"/>
          <a:stretch>
            <a:fillRect/>
          </a:stretch>
        </p:blipFill>
        <p:spPr bwMode="auto">
          <a:xfrm>
            <a:off x="2915816" y="2924944"/>
            <a:ext cx="2376264" cy="1810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8460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403648" y="836712"/>
            <a:ext cx="604867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Кинезиологическая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сказка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«Как зайчонок разбудил семечко весны»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772816"/>
            <a:ext cx="7010400" cy="4295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MOV_20260317_124039_40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267744" y="0"/>
            <a:ext cx="446449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9698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0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2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4" name="AutoShape 8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706" name="Picture 10" descr="Picture background"/>
          <p:cNvPicPr>
            <a:picLocks noChangeAspect="1" noChangeArrowheads="1"/>
          </p:cNvPicPr>
          <p:nvPr/>
        </p:nvPicPr>
        <p:blipFill>
          <a:blip r:embed="rId3" cstate="print"/>
          <a:srcRect l="77142" t="69418" r="2287" b="9662"/>
          <a:stretch>
            <a:fillRect/>
          </a:stretch>
        </p:blipFill>
        <p:spPr bwMode="auto">
          <a:xfrm rot="10800000">
            <a:off x="1547664" y="3573016"/>
            <a:ext cx="2225701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8" name="Picture 12" descr="Picture background"/>
          <p:cNvPicPr>
            <a:picLocks noChangeAspect="1" noChangeArrowheads="1"/>
          </p:cNvPicPr>
          <p:nvPr/>
        </p:nvPicPr>
        <p:blipFill>
          <a:blip r:embed="rId3" cstate="print"/>
          <a:srcRect l="77142" t="46159" r="230" b="31019"/>
          <a:stretch>
            <a:fillRect/>
          </a:stretch>
        </p:blipFill>
        <p:spPr bwMode="auto">
          <a:xfrm>
            <a:off x="2987824" y="692696"/>
            <a:ext cx="2520280" cy="2749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10" name="Picture 14" descr="Picture background"/>
          <p:cNvPicPr>
            <a:picLocks noChangeAspect="1" noChangeArrowheads="1"/>
          </p:cNvPicPr>
          <p:nvPr/>
        </p:nvPicPr>
        <p:blipFill>
          <a:blip r:embed="rId3" cstate="print"/>
          <a:srcRect l="24685" r="51658" b="78129"/>
          <a:stretch>
            <a:fillRect/>
          </a:stretch>
        </p:blipFill>
        <p:spPr bwMode="auto">
          <a:xfrm>
            <a:off x="5148064" y="3068960"/>
            <a:ext cx="288032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1052736"/>
            <a:ext cx="6907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Спасибо за внимание!</a:t>
            </a:r>
          </a:p>
        </p:txBody>
      </p:sp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2204864"/>
            <a:ext cx="4032448" cy="33147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https://sun9-68.userapi.com/s/v1/ig2/iWpixfKjxe1b1js9z6LvV-jXMqWrkbrkzV_vYpT_qXYeOuIifNcCaXrRP78WA-jdTTDqmxTKAj6gmhzEu1luE93B.jpg?quality=95&amp;as=32x52,48x78,72x118,108x176,160x261,240x392,360x588,480x784,540x883,640x1046,720x1177,979x1600&amp;from=bu&amp;cs=979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08720"/>
            <a:ext cx="2863893" cy="468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635896" y="980728"/>
            <a:ext cx="403244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Твердохлебова </a:t>
            </a:r>
          </a:p>
          <a:p>
            <a:pPr algn="ctr"/>
            <a:r>
              <a:rPr lang="ru-RU" sz="44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Ирина Яковлевна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707905" y="3212977"/>
            <a:ext cx="64807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8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63888" y="3212976"/>
            <a:ext cx="502118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Воспитатель высшей</a:t>
            </a:r>
          </a:p>
          <a:p>
            <a:pPr algn="ctr"/>
            <a:r>
              <a:rPr lang="ru-RU" sz="2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квалификационной категории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707904" y="4509120"/>
            <a:ext cx="47484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МДОАУ «Детский сад№1» г.Орска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971600" y="1135062"/>
            <a:ext cx="6984776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Цель: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повышение уровня знаний педагогов по использованию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нейроигр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применение которых возможно в образовательном процессе ДОУ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>
              <a:solidFill>
                <a:srgbClr val="020C22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Задачи: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20C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познакомить участников мастер-класса с эффективными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нейроиграми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способствующими умственному и физическому развитию детей с ЗПР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вовлечь педагогов в совместную игровую деятельность, вызывая интерес к данной проблеме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активизировать самостоятельную работу педагогов, дать им возможность заимствовать элементы педагогического опыта для улучшения собственного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побуждать педагогов использовать в своей работе новые формы и методы работы, воспитывать положительный настрой и интерес к занятию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 l="3226" t="3226" r="6452" b="9677"/>
          <a:stretch>
            <a:fillRect/>
          </a:stretch>
        </p:blipFill>
        <p:spPr bwMode="auto">
          <a:xfrm>
            <a:off x="4067944" y="5314235"/>
            <a:ext cx="1304445" cy="12578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55050" y="756452"/>
            <a:ext cx="77048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Нейроигры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- эффективнейшая методика, позволяющая улучшить у ребенка память, внимание, речь, пространственные представления, мыслительную деятельность, мелкую и крупную моторику. Это инструмент, который сможет скорректировать психические дисфункции у детей, которые возникают, по мнению психологов, вследствие недостаточного развития межполушарных связей</a:t>
            </a:r>
          </a:p>
          <a:p>
            <a:pPr algn="ctr"/>
            <a:r>
              <a:rPr lang="ru-RU" dirty="0"/>
              <a:t> </a:t>
            </a:r>
          </a:p>
        </p:txBody>
      </p:sp>
      <p:pic>
        <p:nvPicPr>
          <p:cNvPr id="10" name="Picture 7" descr="H:\Мастер класс нейро\QIpgg0KiNDFkPw2ZBoI4VqqAv7vAlUlnj7mhry3YoD-bHpyCBz0za9XT1diZgWhapsOiz5rmya7KgYOowFatyXpW.jpg"/>
          <p:cNvPicPr>
            <a:picLocks noChangeAspect="1" noChangeArrowheads="1"/>
          </p:cNvPicPr>
          <p:nvPr/>
        </p:nvPicPr>
        <p:blipFill>
          <a:blip r:embed="rId3" cstate="print"/>
          <a:srcRect l="5113" t="12141" r="3538" b="15691"/>
          <a:stretch>
            <a:fillRect/>
          </a:stretch>
        </p:blipFill>
        <p:spPr bwMode="auto">
          <a:xfrm>
            <a:off x="755050" y="2441170"/>
            <a:ext cx="7668262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685800" y="476672"/>
            <a:ext cx="763284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Межполушарное взаимодействие 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— это особый механизм, который объединяет левое и правое полушария мозга в единую, целостно работающую систему. Только при слаженной работе обоих полушарий возможно полноценное развитие многих познавательных процессов: восприятия, внимания, памяти, мышления, речи, координации движений. Именно поэтому развитие межполушарных связей является важным направлением в работе с детьми дошкольного и младшего школьного возраста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" descr="H:\Мастер класс нейро\iqnIW4eeCE2EtBAhzoVbcxoqnkxui5Df-I2hd0AjX5aRCnIhyYvQSFHs6zcIshBb9e8juYiaDCDF_zs5Di1dVP8q.jpg"/>
          <p:cNvPicPr>
            <a:picLocks noChangeAspect="1" noChangeArrowheads="1"/>
          </p:cNvPicPr>
          <p:nvPr/>
        </p:nvPicPr>
        <p:blipFill>
          <a:blip r:embed="rId3" cstate="print"/>
          <a:srcRect l="5113" t="12141" r="5113" b="16874"/>
          <a:stretch>
            <a:fillRect/>
          </a:stretch>
        </p:blipFill>
        <p:spPr bwMode="auto">
          <a:xfrm>
            <a:off x="467544" y="2420888"/>
            <a:ext cx="8208912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https://sun9-63.userapi.com/s/v1/ig2/8zxppZgHFcXw_Tzr3F7ic_LMQQyKkLbwZ-AlRNwej1Q8x0j7sxz9k5fjTaGbg2s-uCbmtdV8wsVzIgpE2K7EDg0f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>
          <a:blip r:embed="rId3" cstate="print"/>
          <a:srcRect l="3507" r="12315" b="2632"/>
          <a:stretch>
            <a:fillRect/>
          </a:stretch>
        </p:blipFill>
        <p:spPr bwMode="auto">
          <a:xfrm>
            <a:off x="3204137" y="551385"/>
            <a:ext cx="1728192" cy="2664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" descr="https://sun9-32.userapi.com/s/v1/ig2/3QHRMyeF3hwERP_OGQE3tz0JEB0BDEWMoO3gQjhf9Ta0aHOIN8T-77NGVI2U8e9T-S0jiNlC41nvzHdq3JIeRO2N.jpg?quality=95&amp;as=32x21,48x32,72x48,108x72,160x107,240x160,360x240,480x320,540x360,640x427,720x480,1080x720,1280x853,1440x960,1536x1024&amp;from=bu&amp;cs=1280x0"/>
          <p:cNvPicPr>
            <a:picLocks noChangeAspect="1" noChangeArrowheads="1"/>
          </p:cNvPicPr>
          <p:nvPr/>
        </p:nvPicPr>
        <p:blipFill>
          <a:blip r:embed="rId4" cstate="print"/>
          <a:srcRect l="3636" t="5463" r="1818" b="12591"/>
          <a:stretch>
            <a:fillRect/>
          </a:stretch>
        </p:blipFill>
        <p:spPr bwMode="auto">
          <a:xfrm>
            <a:off x="2698535" y="3707035"/>
            <a:ext cx="3278764" cy="1891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https://sun9-47.userapi.com/s/v1/ig2/-19wx-XtzTO4DY9SAkVRtgXmnOWoTHH6GBmEBbl3UGgzokArLd3XXvtoNAFVKjE7tdDkmrJLshlM216jd0ORWLVD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5" cstate="print"/>
          <a:srcRect l="24569" t="12069" r="10776" b="-1724"/>
          <a:stretch>
            <a:fillRect/>
          </a:stretch>
        </p:blipFill>
        <p:spPr bwMode="auto">
          <a:xfrm>
            <a:off x="5810311" y="3429000"/>
            <a:ext cx="2769538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https://sun9-53.userapi.com/s/v1/ig2/fuuceeoB2-1rtLKMUb2UZeUaQutH4nNLjlYSCUBLSe__vYqV32QWBTHw_JEcw8fXnJ7pCYV8R0PZIFEQXvvNdeBW.jpg?quality=95&amp;as=32x21,48x32,72x48,108x72,160x107,240x160,360x240,480x320,540x360,640x427,720x480,1080x720,1280x853,1440x960,1536x1024&amp;from=bu&amp;cs=1280x0"/>
          <p:cNvPicPr>
            <a:picLocks noChangeAspect="1" noChangeArrowheads="1"/>
          </p:cNvPicPr>
          <p:nvPr/>
        </p:nvPicPr>
        <p:blipFill>
          <a:blip r:embed="rId6" cstate="print"/>
          <a:srcRect t="6383" r="864" b="6383"/>
          <a:stretch>
            <a:fillRect/>
          </a:stretch>
        </p:blipFill>
        <p:spPr bwMode="auto">
          <a:xfrm rot="21214266">
            <a:off x="5106103" y="1023092"/>
            <a:ext cx="3442334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https://sun9-20.userapi.com/s/v1/ig2/yIf6XxteAWwg8eO78PEDhAAZQz8xN_NhVHkvYBC7beefyqKbvRri76B5oeUaqZ53hw8wL0jXorno1We9xbZz4zco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>
          <a:blip r:embed="rId7" cstate="print"/>
          <a:srcRect r="6955"/>
          <a:stretch>
            <a:fillRect/>
          </a:stretch>
        </p:blipFill>
        <p:spPr bwMode="auto">
          <a:xfrm>
            <a:off x="179512" y="1844824"/>
            <a:ext cx="2664296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https://sun9-67.userapi.com/s/v1/ig2/f80YYLvAJSClhzQ5xGGlptnobbpfMekTnKi1Ep38uzZNCGLygdQz88ln3xmLT-HsKJsW7qSky368yEev1wyl0flN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3" cstate="print"/>
          <a:srcRect l="8491"/>
          <a:stretch>
            <a:fillRect/>
          </a:stretch>
        </p:blipFill>
        <p:spPr bwMode="auto">
          <a:xfrm>
            <a:off x="539552" y="476672"/>
            <a:ext cx="4656517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https://sun9-20.userapi.com/s/v1/ig2/gvG97DppQrSaBufucr5dtBA3q2bBHXshsXuqeCCaN7WNRIEffTPW-QZ2DjYP0xdc3DE5OzHpd-cH-TQbo6qrg1w7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>
          <a:blip r:embed="rId4" cstate="print"/>
          <a:srcRect l="4299" r="1114" b="8065"/>
          <a:stretch>
            <a:fillRect/>
          </a:stretch>
        </p:blipFill>
        <p:spPr bwMode="auto">
          <a:xfrm>
            <a:off x="5724128" y="2924944"/>
            <a:ext cx="2779256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 descr="https://sun9-19.userapi.com/s/v1/ig2/68m1f0X3VVlJw_NnCdz0skjtKqrUvCe9_RGu9SCYDXXp0oRD2soCEWe2CXbU-3qk82r6MU7dfWLmeoRi-wU39jCO.jpg?quality=95&amp;as=32x21,48x32,72x48,108x72,160x107,240x160,360x240,480x320,540x360,640x427,720x480,1080x720,1280x853,1440x960,1536x1024&amp;from=bu&amp;cs=1280x0"/>
          <p:cNvPicPr>
            <a:picLocks noChangeAspect="1" noChangeArrowheads="1"/>
          </p:cNvPicPr>
          <p:nvPr/>
        </p:nvPicPr>
        <p:blipFill>
          <a:blip r:embed="rId5" cstate="print"/>
          <a:srcRect l="3170" t="8920" r="1741" b="13302"/>
          <a:stretch>
            <a:fillRect/>
          </a:stretch>
        </p:blipFill>
        <p:spPr bwMode="auto">
          <a:xfrm>
            <a:off x="5209203" y="697632"/>
            <a:ext cx="3703268" cy="2016224"/>
          </a:xfrm>
          <a:prstGeom prst="rect">
            <a:avLst/>
          </a:prstGeom>
          <a:noFill/>
        </p:spPr>
      </p:pic>
      <p:pic>
        <p:nvPicPr>
          <p:cNvPr id="10" name="Picture 4" descr="https://sun9-68.userapi.com/s/v1/ig2/73Hb7TaPdsLXTiD9vtZrYyyQZHBVjhugkViCCEJ_YEvHH2ZjRrKO2SHSpG6SHxH1Bilsaj0dg1g2q3q5stmtWh1B.jpg?quality=95&amp;as=32x21,48x32,72x48,108x72,160x107,240x160,360x240,480x320,540x360,640x427,720x480,1080x720,1280x853,1440x960,1536x1024&amp;from=bu&amp;cs=1280x0"/>
          <p:cNvPicPr>
            <a:picLocks noChangeAspect="1" noChangeArrowheads="1"/>
          </p:cNvPicPr>
          <p:nvPr/>
        </p:nvPicPr>
        <p:blipFill>
          <a:blip r:embed="rId6" cstate="print"/>
          <a:srcRect l="3598" t="10811" r="-2542" b="8108"/>
          <a:stretch>
            <a:fillRect/>
          </a:stretch>
        </p:blipFill>
        <p:spPr bwMode="auto">
          <a:xfrm>
            <a:off x="1077888" y="4365104"/>
            <a:ext cx="396044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539552" y="548680"/>
            <a:ext cx="792088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Кинезиология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— это наука о движении, которая относится к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здоровьесберегающим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технологиям. Её практические приёмы направлены на улучшение взаимодействия полушарий мозга через двигательную активность. Использование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кинезиологических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упражнений позволяет укреплять здоровье ребёнка, снижать усталость и утомляемость, уменьшать раздражительность, улучшать психоэмоциональное состояние, повышать умственную работоспособность, активизировать познавательную деятельность и создавать благоприятные условия для обучения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1" name="Picture 1" descr="H:\Мастер класс нейро\dEG9IGvHlXccoiyzR9qFWljljWUYXi1yMWmebOmMvy2zol7BFtaXVTC2cNrloiLz26HzrzWtpJspyvsaDTET-DqI.jpg"/>
          <p:cNvPicPr>
            <a:picLocks noChangeAspect="1" noChangeArrowheads="1"/>
          </p:cNvPicPr>
          <p:nvPr/>
        </p:nvPicPr>
        <p:blipFill>
          <a:blip r:embed="rId3" cstate="print"/>
          <a:srcRect l="7476" t="12141" r="7476" b="18057"/>
          <a:stretch>
            <a:fillRect/>
          </a:stretch>
        </p:blipFill>
        <p:spPr bwMode="auto">
          <a:xfrm>
            <a:off x="971600" y="2780928"/>
            <a:ext cx="7128792" cy="3894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https://sun9-70.userapi.com/s/v1/ig2/DmeCwuQLyryAiu5NYKSKI2wugUzFZQSW6MwdRYq15zSDF-TqRqRpt6UU2jkhS4yrOwG93ozF3c_0_DWM81UIuMr2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3" cstate="print"/>
          <a:srcRect l="6170" r="19786" b="7446"/>
          <a:stretch>
            <a:fillRect/>
          </a:stretch>
        </p:blipFill>
        <p:spPr bwMode="auto">
          <a:xfrm>
            <a:off x="899592" y="476672"/>
            <a:ext cx="3312368" cy="3105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https://sun9-39.userapi.com/s/v1/ig2/x4TxbIFgBjJyQJiFrOGI7XeDeR8vs7_DhZ-GQBLcS7bj-1YrghstSgb3lJRV9l1yKZJ_rm17QatPV0H5pZXQ7_uH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4" cstate="print"/>
          <a:srcRect l="7317" r="17683"/>
          <a:stretch>
            <a:fillRect/>
          </a:stretch>
        </p:blipFill>
        <p:spPr bwMode="auto">
          <a:xfrm>
            <a:off x="4860032" y="3212976"/>
            <a:ext cx="3384376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https://sun9-26.userapi.com/s/v1/ig2/icLfjNFpx3rZ2d-18Qekc_ujyNZZ2ZD3kD7sqZDQEIq3rhEdhOo1Y-CVzdkomrjnNrq0-XExRu-bNwX66PQHzTfN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>
          <a:blip r:embed="rId5" cstate="print"/>
          <a:srcRect l="12495" t="17188" r="20865" b="17187"/>
          <a:stretch>
            <a:fillRect/>
          </a:stretch>
        </p:blipFill>
        <p:spPr bwMode="auto">
          <a:xfrm>
            <a:off x="1835696" y="3573016"/>
            <a:ext cx="213966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 descr="https://sun9-72.userapi.com/s/v1/ig2/cilmwmbnkGdXwhqyYC2wKiy_rRbTxzVN3TKvyVRpNItXwr0xgiEGwDX2zQi0ZmovjPKLCf-crvRlez3ZJy7ApsMf.jpg?quality=95&amp;as=32x21,48x32,72x48,108x72,160x107,240x160,360x240,480x320,540x360,640x427,720x480,1080x720,1280x853,1440x960,1536x1024&amp;from=bu&amp;cs=1280x0"/>
          <p:cNvPicPr>
            <a:picLocks noChangeAspect="1" noChangeArrowheads="1"/>
          </p:cNvPicPr>
          <p:nvPr/>
        </p:nvPicPr>
        <p:blipFill>
          <a:blip r:embed="rId6" cstate="print"/>
          <a:srcRect l="3503" t="7895" r="1908" b="7895"/>
          <a:stretch>
            <a:fillRect/>
          </a:stretch>
        </p:blipFill>
        <p:spPr bwMode="auto">
          <a:xfrm>
            <a:off x="4427984" y="692696"/>
            <a:ext cx="388843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456</Words>
  <Application>Microsoft Office PowerPoint</Application>
  <PresentationFormat>Экран (4:3)</PresentationFormat>
  <Paragraphs>32</Paragraphs>
  <Slides>18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Влад</dc:creator>
  <cp:lastModifiedBy>User</cp:lastModifiedBy>
  <cp:revision>64</cp:revision>
  <dcterms:created xsi:type="dcterms:W3CDTF">2026-03-05T09:23:49Z</dcterms:created>
  <dcterms:modified xsi:type="dcterms:W3CDTF">2026-03-23T05:20:43Z</dcterms:modified>
</cp:coreProperties>
</file>