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2" r:id="rId3"/>
    <p:sldId id="263" r:id="rId4"/>
    <p:sldId id="289" r:id="rId5"/>
    <p:sldId id="292" r:id="rId6"/>
    <p:sldId id="268" r:id="rId7"/>
    <p:sldId id="288" r:id="rId8"/>
    <p:sldId id="291" r:id="rId9"/>
    <p:sldId id="290" r:id="rId10"/>
    <p:sldId id="272" r:id="rId11"/>
    <p:sldId id="25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1E8"/>
    <a:srgbClr val="BBCCF3"/>
    <a:srgbClr val="BDD1F1"/>
    <a:srgbClr val="B7B7FF"/>
    <a:srgbClr val="143252"/>
    <a:srgbClr val="6699FF"/>
    <a:srgbClr val="BAC5F4"/>
    <a:srgbClr val="9999FF"/>
    <a:srgbClr val="FFFFFF"/>
    <a:srgbClr val="4670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835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261D6-973B-48D3-8294-64D782ED4CEE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16A53-8618-4558-8E79-6AC0AB5720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2971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F3AB8-37BD-41EB-8AC2-A7E4C15C9F7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731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4B1ED0-1F91-41C4-BBC4-3C8F855DA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375D9C-836C-4317-ADAC-CB2776D31D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A6A191-8F5A-4A03-BEA0-D775DF382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F0397-87E4-4101-AE3D-53E8C9C1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7C65E-0E09-49FE-ABEF-D9ED04564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76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15145-71E7-4597-A374-C7BC1F468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C3D3B3E-5F39-4281-A484-2D6D868E4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1BBB91-39FA-437B-88BD-D6D0EC0A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CE501-BC92-4048-894B-24CD2D6A4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3ECFA3-F346-46C5-BE33-56A840671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73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B06D30-1BC3-4813-B571-A00C21121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11287E-AB61-4596-B079-BDE1918C3C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17EF8-ECAD-4775-8360-25F9EA2EA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02E514-D74D-4DD6-B392-2A76FF48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5E47BD-12A0-428C-B93D-37C743E2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00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72473-240F-42F8-84BD-D182E1011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48AA4-1678-4C8B-AF06-D5963015B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D32FA1-09DF-4D1C-80AD-FF882C54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C15DC6-C105-4ABB-8BF4-E9D3116D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FC18A-47DD-40BC-BC07-A6247246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11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25DB7-32BF-4C01-9072-816204C7E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0F9200-2EB0-4CC7-80C2-EC67052D5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C11C73-AE20-4D21-9CBC-0999C726D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003AC-F7C8-478C-BAD8-BADA21EA7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4F9A10-7737-4406-90E8-6322C881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47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9D187-F44F-49EE-811D-27978D68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63DDE3-D5B9-41F6-A166-7853F0352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CEE15E-4BEE-4FF9-86F9-390FCD2AF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6A15C4-6596-4B12-9F84-CF3DD67FF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9CA8CD-F777-4207-BF7D-72FCD0A4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3A3D9C-8D77-4636-A5F6-75A4F8B71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06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3FBC-FA4F-4AE3-9859-40A58DFD3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A3A048-64EA-4D7B-BC68-5DE69018D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8B9C384-0A87-4B40-A409-519A2949B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0386D08-711C-4CD1-BA96-BF70656B19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E32B307-2DB6-4973-8F68-32BA52597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ABDDF2-363C-4872-B726-4A8B02045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2719B6A-87F6-475D-A8C5-73875A6BD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675842-5532-4AC5-9636-07160CDC1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81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9A3301-2C74-4F47-9BFE-85DAEF31F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833071-A507-4AB1-9E1E-A3247BC48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F495FC-2C65-4318-ACD4-AD383128B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8E1E210-CD2A-4E87-B89A-3813DA81A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9186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4527A31-59DD-4598-B3B1-AAD7E7749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FB404E-967C-4684-81FE-65B7B6D1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57C356-847B-46F6-A8D1-8F9427431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7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0534A-37B0-436B-A0D2-33B7204A1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9CAC70-A6CA-4DCF-B35B-F01946301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3554EF-AF5C-4FA8-937A-0254DA49B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D4308E-33F7-4F11-9C88-D88D4AA1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A7C43F7-E829-4131-9125-550BD3D0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32594D-9B2B-41FA-9145-2911FCBA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23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2C354C-D7C3-4881-AE8B-C3EEEFE6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812E22-9403-43EE-9352-A63604697B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4AE88C1-DDF7-4D1A-B35C-3D4623E0B4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18F1A7-BF11-49D7-A494-176255431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5D1F9-4F01-47EE-9950-FB98702DD7C3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747693-EF8F-404E-9B06-46C783165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CE261-1611-4E1A-89A9-0CC74E348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1C745-7A85-4E5A-B3B0-BCBB051C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39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E27812-3C19-4345-9AA2-F06BD6CC7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0FCE67-6AF6-4F45-954B-687CAD7629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7E50C3-95E4-46BC-AABD-908E98E488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D1F9-4F01-47EE-9950-FB98702DD7C3}" type="datetimeFigureOut">
              <a:rPr lang="ru-RU" smtClean="0"/>
              <a:t>22.11.2025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56C1D2-58AF-4EA9-A94C-052B3BE4A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EA834A-3CD7-4BF9-8B71-349477EA6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1C745-7A85-4E5A-B3B0-BCBB051C01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70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40815045-6DED-4D78-B4EF-4CBDD29CDB14}"/>
              </a:ext>
            </a:extLst>
          </p:cNvPr>
          <p:cNvSpPr/>
          <p:nvPr/>
        </p:nvSpPr>
        <p:spPr>
          <a:xfrm>
            <a:off x="152400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0" y="0"/>
            <a:ext cx="12192000" cy="238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3E590C-EA91-4553-8A43-DAA409EC4439}"/>
              </a:ext>
            </a:extLst>
          </p:cNvPr>
          <p:cNvSpPr/>
          <p:nvPr/>
        </p:nvSpPr>
        <p:spPr>
          <a:xfrm rot="10800000" flipV="1">
            <a:off x="0" y="4562475"/>
            <a:ext cx="12192000" cy="221614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840288"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dirty="0">
                <a:solidFill>
                  <a:prstClr val="white"/>
                </a:solidFill>
                <a:latin typeface="Calibri"/>
              </a:rPr>
              <a:t>Горшенина Оксана Валентиновна, </a:t>
            </a:r>
            <a:r>
              <a:rPr lang="ru-RU" sz="2200" dirty="0" smtClean="0">
                <a:solidFill>
                  <a:prstClr val="white"/>
                </a:solidFill>
                <a:latin typeface="Calibri"/>
              </a:rPr>
              <a:t>учитель – </a:t>
            </a:r>
            <a:r>
              <a:rPr lang="ru-RU" sz="2200" smtClean="0">
                <a:solidFill>
                  <a:prstClr val="white"/>
                </a:solidFill>
                <a:latin typeface="Calibri"/>
              </a:rPr>
              <a:t>дефектолог </a:t>
            </a:r>
            <a:r>
              <a:rPr lang="ru-RU" sz="2200" smtClean="0">
                <a:solidFill>
                  <a:prstClr val="white"/>
                </a:solidFill>
              </a:rPr>
              <a:t>МДОАУ </a:t>
            </a:r>
            <a:r>
              <a:rPr lang="ru-RU" sz="2200" dirty="0">
                <a:solidFill>
                  <a:prstClr val="white"/>
                </a:solidFill>
              </a:rPr>
              <a:t>«Детский сад № 1» г. Орска.</a:t>
            </a:r>
            <a:endParaRPr lang="ru-RU" sz="2200" dirty="0">
              <a:solidFill>
                <a:prstClr val="white"/>
              </a:solidFill>
              <a:latin typeface="Calibri"/>
            </a:endParaRPr>
          </a:p>
          <a:p>
            <a:pPr marL="4840288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00E565-380B-4E21-9E0B-3E914D7B6FAB}"/>
              </a:ext>
            </a:extLst>
          </p:cNvPr>
          <p:cNvSpPr/>
          <p:nvPr/>
        </p:nvSpPr>
        <p:spPr>
          <a:xfrm>
            <a:off x="101601" y="1130980"/>
            <a:ext cx="12090399" cy="12473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79" name="Содержимое 11">
            <a:extLst>
              <a:ext uri="{FF2B5EF4-FFF2-40B4-BE49-F238E27FC236}">
                <a16:creationId xmlns:a16="http://schemas.microsoft.com/office/drawing/2014/main" id="{C16A61CD-9B55-426F-8331-51F1C8D29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3049" y="1470026"/>
            <a:ext cx="9593943" cy="307407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4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Модель и механизмы взаимодействия специалистов дошкольной образовательной организации при реализации адаптированной образовательной программы дошкольного образования</a:t>
            </a:r>
            <a:endParaRPr lang="ru-RU" altLang="ru-RU" sz="4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928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40815045-6DED-4D78-B4EF-4CBDD29CDB14}"/>
              </a:ext>
            </a:extLst>
          </p:cNvPr>
          <p:cNvSpPr/>
          <p:nvPr/>
        </p:nvSpPr>
        <p:spPr>
          <a:xfrm>
            <a:off x="152400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0" y="0"/>
            <a:ext cx="12192000" cy="238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3E590C-EA91-4553-8A43-DAA409EC4439}"/>
              </a:ext>
            </a:extLst>
          </p:cNvPr>
          <p:cNvSpPr/>
          <p:nvPr/>
        </p:nvSpPr>
        <p:spPr>
          <a:xfrm rot="10800000" flipV="1">
            <a:off x="0" y="6370122"/>
            <a:ext cx="12192000" cy="40850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/>
              <a:t>Достижение цели взаимодействия - организация комплексного подхода к коррекции, воспитанию обучению детей с ООП </a:t>
            </a:r>
            <a:endParaRPr lang="ru-RU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D30CB6-0885-4E20-88F3-1D769E79ECD7}"/>
              </a:ext>
            </a:extLst>
          </p:cNvPr>
          <p:cNvSpPr/>
          <p:nvPr/>
        </p:nvSpPr>
        <p:spPr>
          <a:xfrm>
            <a:off x="823295" y="316991"/>
            <a:ext cx="1073912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rgbClr val="0070C0"/>
                </a:solidFill>
              </a:rPr>
              <a:t>Модель взаимодействия всех специалистов дошкольного учреждения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E5F5BE6-52B2-4344-B8BB-B7C8B61D78CE}"/>
              </a:ext>
            </a:extLst>
          </p:cNvPr>
          <p:cNvSpPr/>
          <p:nvPr/>
        </p:nvSpPr>
        <p:spPr>
          <a:xfrm>
            <a:off x="417471" y="1325585"/>
            <a:ext cx="4135120" cy="15081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Блок коррекционно-развивающих задач </a:t>
            </a:r>
          </a:p>
          <a:p>
            <a:pPr lvl="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sz="1600" dirty="0">
                <a:solidFill>
                  <a:schemeClr val="tx1"/>
                </a:solidFill>
              </a:rPr>
              <a:t>реализация адаптированной образовательной программы в рамках своей компетенции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B954DDC-3350-4236-9FD7-5AACE074E875}"/>
              </a:ext>
            </a:extLst>
          </p:cNvPr>
          <p:cNvSpPr/>
          <p:nvPr/>
        </p:nvSpPr>
        <p:spPr>
          <a:xfrm>
            <a:off x="6637496" y="4430982"/>
            <a:ext cx="428752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обследует у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ровень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сформированности психических процессов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3975405" y="3028008"/>
            <a:ext cx="2291024" cy="338554"/>
          </a:xfrm>
          <a:prstGeom prst="rect">
            <a:avLst/>
          </a:prstGeom>
          <a:solidFill>
            <a:srgbClr val="92D050"/>
          </a:solidFill>
          <a:ln>
            <a:solidFill>
              <a:srgbClr val="99FFCC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Учитель-дефектолог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E5F5BE6-52B2-4344-B8BB-B7C8B61D78CE}"/>
              </a:ext>
            </a:extLst>
          </p:cNvPr>
          <p:cNvSpPr/>
          <p:nvPr/>
        </p:nvSpPr>
        <p:spPr>
          <a:xfrm>
            <a:off x="8006303" y="1325585"/>
            <a:ext cx="3830320" cy="135421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Блок воспитательных задач </a:t>
            </a:r>
          </a:p>
          <a:p>
            <a:pPr lvl="0"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ru-RU" sz="1600" dirty="0">
                <a:solidFill>
                  <a:schemeClr val="tx1"/>
                </a:solidFill>
              </a:rPr>
              <a:t>становление нравственных ориентиров в деятельности и поведении дошкольника, а также воспитание у него положительных личностных качеств 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3960391" y="3499862"/>
            <a:ext cx="2277678" cy="338554"/>
          </a:xfrm>
          <a:prstGeom prst="rect">
            <a:avLst/>
          </a:prstGeom>
          <a:solidFill>
            <a:srgbClr val="92D050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Учитель-логопед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3928572" y="3963176"/>
            <a:ext cx="2264283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Воспитатель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37B1820-51D0-4C6D-A81A-D794675A2B2B}"/>
              </a:ext>
            </a:extLst>
          </p:cNvPr>
          <p:cNvSpPr/>
          <p:nvPr/>
        </p:nvSpPr>
        <p:spPr>
          <a:xfrm>
            <a:off x="4820811" y="1442317"/>
            <a:ext cx="2831121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Блок диагностических задач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6637496" y="3028008"/>
            <a:ext cx="433798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обследует уровень познавательного развития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 rot="16200000">
            <a:off x="-1181893" y="4248927"/>
            <a:ext cx="2893926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Организационные формы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6637496" y="3495258"/>
            <a:ext cx="43180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600" b="1" dirty="0">
                <a:solidFill>
                  <a:schemeClr val="tx1"/>
                </a:solidFill>
              </a:rPr>
              <a:t>обследует уровень речевого развития детей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6637496" y="4010840"/>
            <a:ext cx="429768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обследует общее развитие детей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3960390" y="4430982"/>
            <a:ext cx="225423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Педагог-психолог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3975405" y="5006901"/>
            <a:ext cx="2264172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Музыкальный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6637496" y="5130012"/>
            <a:ext cx="426720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обследует уровень музыкального развития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563210" y="3028007"/>
            <a:ext cx="2948186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занятия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621072" y="4608410"/>
            <a:ext cx="2832462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Фронтальные занятия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655655" y="4064261"/>
            <a:ext cx="275927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Режимные моменты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672517" y="5218121"/>
            <a:ext cx="2759277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родителями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626111" y="3509446"/>
            <a:ext cx="2837184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Подгрупповые занятия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2652767" y="819043"/>
            <a:ext cx="755636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schemeClr val="tx1"/>
                </a:solidFill>
              </a:rPr>
              <a:t>общие компетенции и </a:t>
            </a:r>
            <a:r>
              <a:rPr lang="ru-RU" dirty="0" smtClean="0">
                <a:solidFill>
                  <a:schemeClr val="tx1"/>
                </a:solidFill>
              </a:rPr>
              <a:t>частные специфичные </a:t>
            </a:r>
            <a:r>
              <a:rPr lang="ru-RU" dirty="0">
                <a:solidFill>
                  <a:schemeClr val="tx1"/>
                </a:solidFill>
              </a:rPr>
              <a:t>функции специалистов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>
            <a:off x="734263" y="5771144"/>
            <a:ext cx="10838153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Единое тематическое планирование, формы взаимодействия специалистов, журнал взаимодействия специалистов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578F30E9-E6C0-45AA-AD92-E402352F664D}"/>
              </a:ext>
            </a:extLst>
          </p:cNvPr>
          <p:cNvSpPr/>
          <p:nvPr/>
        </p:nvSpPr>
        <p:spPr>
          <a:xfrm rot="5400000">
            <a:off x="10205840" y="3932712"/>
            <a:ext cx="2733153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Единые принципы и подходы к реализации АОП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6266429" y="3197284"/>
            <a:ext cx="374695" cy="1502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>
            <a:off x="6266429" y="3606132"/>
            <a:ext cx="374695" cy="16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>
            <a:off x="6266429" y="4035070"/>
            <a:ext cx="374695" cy="16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6266429" y="4554092"/>
            <a:ext cx="374695" cy="16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6214626" y="5178979"/>
            <a:ext cx="422870" cy="1692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лево 18"/>
          <p:cNvSpPr/>
          <p:nvPr/>
        </p:nvSpPr>
        <p:spPr>
          <a:xfrm>
            <a:off x="4481676" y="1796260"/>
            <a:ext cx="339135" cy="2064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лево 46"/>
          <p:cNvSpPr/>
          <p:nvPr/>
        </p:nvSpPr>
        <p:spPr>
          <a:xfrm flipH="1">
            <a:off x="7630273" y="1803033"/>
            <a:ext cx="376029" cy="19965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6096001" y="2196171"/>
            <a:ext cx="251096" cy="60437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Прямая со стрелкой 27"/>
          <p:cNvCxnSpPr>
            <a:stCxn id="16" idx="1"/>
          </p:cNvCxnSpPr>
          <p:nvPr/>
        </p:nvCxnSpPr>
        <p:spPr>
          <a:xfrm flipH="1" flipV="1">
            <a:off x="3511398" y="3197284"/>
            <a:ext cx="464007" cy="1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3418951" y="3272433"/>
            <a:ext cx="541439" cy="4228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flipH="1" flipV="1">
            <a:off x="3511399" y="3347584"/>
            <a:ext cx="464004" cy="48064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flipH="1">
            <a:off x="3310498" y="3785741"/>
            <a:ext cx="606657" cy="37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37" idx="3"/>
          </p:cNvCxnSpPr>
          <p:nvPr/>
        </p:nvCxnSpPr>
        <p:spPr>
          <a:xfrm flipH="1">
            <a:off x="3414932" y="4233538"/>
            <a:ext cx="5136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/>
          <p:cNvCxnSpPr/>
          <p:nvPr/>
        </p:nvCxnSpPr>
        <p:spPr>
          <a:xfrm flipH="1" flipV="1">
            <a:off x="3225186" y="3872741"/>
            <a:ext cx="703387" cy="3607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 flipH="1" flipV="1">
            <a:off x="3431795" y="4822662"/>
            <a:ext cx="565350" cy="619082"/>
          </a:xfrm>
          <a:prstGeom prst="straightConnector1">
            <a:avLst/>
          </a:prstGeom>
          <a:ln>
            <a:headEnd w="sm" len="sm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3453534" y="5468566"/>
            <a:ext cx="5218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 flipH="1">
            <a:off x="3453535" y="4233538"/>
            <a:ext cx="475037" cy="94544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flipH="1">
            <a:off x="3260769" y="3791326"/>
            <a:ext cx="656386" cy="139997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 стрелкой 97"/>
          <p:cNvCxnSpPr/>
          <p:nvPr/>
        </p:nvCxnSpPr>
        <p:spPr>
          <a:xfrm flipH="1" flipV="1">
            <a:off x="3134364" y="3734057"/>
            <a:ext cx="808080" cy="895035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>
            <a:stCxn id="31" idx="1"/>
          </p:cNvCxnSpPr>
          <p:nvPr/>
        </p:nvCxnSpPr>
        <p:spPr>
          <a:xfrm flipH="1">
            <a:off x="3453535" y="4600259"/>
            <a:ext cx="506855" cy="747997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5" name="Двойная стрелка влево/вверх 114"/>
          <p:cNvSpPr/>
          <p:nvPr/>
        </p:nvSpPr>
        <p:spPr>
          <a:xfrm flipV="1">
            <a:off x="11702021" y="2423078"/>
            <a:ext cx="269204" cy="51344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Двойная стрелка влево/вверх 116"/>
          <p:cNvSpPr/>
          <p:nvPr/>
        </p:nvSpPr>
        <p:spPr>
          <a:xfrm flipH="1" flipV="1">
            <a:off x="217957" y="2370787"/>
            <a:ext cx="167166" cy="513447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Двойная стрелка влево/вверх 117"/>
          <p:cNvSpPr/>
          <p:nvPr/>
        </p:nvSpPr>
        <p:spPr>
          <a:xfrm rot="16038390" flipH="1" flipV="1">
            <a:off x="326459" y="5840554"/>
            <a:ext cx="373110" cy="405412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Двойная стрелка влево/вверх 118"/>
          <p:cNvSpPr/>
          <p:nvPr/>
        </p:nvSpPr>
        <p:spPr>
          <a:xfrm rot="10800000" flipH="1" flipV="1">
            <a:off x="11562415" y="5715000"/>
            <a:ext cx="376031" cy="45084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Стрелка вниз 119"/>
          <p:cNvSpPr/>
          <p:nvPr/>
        </p:nvSpPr>
        <p:spPr>
          <a:xfrm>
            <a:off x="5983465" y="6109698"/>
            <a:ext cx="339748" cy="341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 flipH="1">
            <a:off x="3033325" y="3211114"/>
            <a:ext cx="925169" cy="222938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223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0" y="0"/>
            <a:ext cx="12192000" cy="238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200E565-380B-4E21-9E0B-3E914D7B6FAB}"/>
              </a:ext>
            </a:extLst>
          </p:cNvPr>
          <p:cNvSpPr/>
          <p:nvPr/>
        </p:nvSpPr>
        <p:spPr>
          <a:xfrm>
            <a:off x="0" y="686480"/>
            <a:ext cx="12090399" cy="12473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78" name="Заголовок 10">
            <a:extLst>
              <a:ext uri="{FF2B5EF4-FFF2-40B4-BE49-F238E27FC236}">
                <a16:creationId xmlns:a16="http://schemas.microsoft.com/office/drawing/2014/main" id="{02E6354B-87E8-477E-90A0-FD4D6D7FF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0870" y="231459"/>
            <a:ext cx="8502650" cy="498475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ЕДИНСТВО РЕАЛИЗУЕМЫХ ПРИНЦИПОВ, ПОДХОДОВ</a:t>
            </a:r>
            <a:endParaRPr lang="ru-RU" altLang="ru-RU"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1E167E-0ECA-406D-BABB-D40E1E3187A9}"/>
              </a:ext>
            </a:extLst>
          </p:cNvPr>
          <p:cNvSpPr/>
          <p:nvPr/>
        </p:nvSpPr>
        <p:spPr>
          <a:xfrm>
            <a:off x="351064" y="962932"/>
            <a:ext cx="4746172" cy="9877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КОМПЛЕКСНОСТИ и ЭФФЕКТИВНОСТИ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1A5CF5E-0CA5-46AE-8F17-A34C808CB49C}"/>
              </a:ext>
            </a:extLst>
          </p:cNvPr>
          <p:cNvSpPr/>
          <p:nvPr/>
        </p:nvSpPr>
        <p:spPr>
          <a:xfrm>
            <a:off x="5779585" y="965200"/>
            <a:ext cx="5936343" cy="1036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ВЗАИМОДЕЙСТВИЕ СПЕЦИАЛИСТОВ </a:t>
            </a:r>
          </a:p>
          <a:p>
            <a:pPr algn="ctr"/>
            <a:r>
              <a:rPr lang="ru-RU" dirty="0"/>
              <a:t>(всех участников реализации АОП) по</a:t>
            </a:r>
          </a:p>
          <a:p>
            <a:pPr algn="ctr"/>
            <a:r>
              <a:rPr lang="ru-RU" dirty="0"/>
              <a:t>распределению и выполнению поставленных задач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FA54494-72DE-448B-877F-25AA41C8BBCF}"/>
              </a:ext>
            </a:extLst>
          </p:cNvPr>
          <p:cNvSpPr/>
          <p:nvPr/>
        </p:nvSpPr>
        <p:spPr>
          <a:xfrm>
            <a:off x="351064" y="2102305"/>
            <a:ext cx="4746172" cy="10143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ПРИНЦИП ВЗАИМОДОПОЛНЕНИЯ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948B4ED-A24D-44E6-87CB-A4F376DC8C27}"/>
              </a:ext>
            </a:extLst>
          </p:cNvPr>
          <p:cNvSpPr/>
          <p:nvPr/>
        </p:nvSpPr>
        <p:spPr>
          <a:xfrm>
            <a:off x="361224" y="3304792"/>
            <a:ext cx="4746172" cy="8201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ПРИНЦИП ЦЕЛОСТНОСТИ И ЗАКОНЧЕННОСТИ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3B9039A-5D9A-4F5C-9558-82AEEE9DF10A}"/>
              </a:ext>
            </a:extLst>
          </p:cNvPr>
          <p:cNvSpPr/>
          <p:nvPr/>
        </p:nvSpPr>
        <p:spPr>
          <a:xfrm>
            <a:off x="5814420" y="2331695"/>
            <a:ext cx="5936343" cy="637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Сочетание методов, задач и приёмов работы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B226625-5C70-4A30-9FFA-D99829B3D22B}"/>
              </a:ext>
            </a:extLst>
          </p:cNvPr>
          <p:cNvSpPr/>
          <p:nvPr/>
        </p:nvSpPr>
        <p:spPr>
          <a:xfrm>
            <a:off x="5806839" y="5758023"/>
            <a:ext cx="5936343" cy="6374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Индивидуализация содержания программ и приемов коррекционной работы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2F7D213-F618-478B-8341-3639BC75BEEF}"/>
              </a:ext>
            </a:extLst>
          </p:cNvPr>
          <p:cNvSpPr/>
          <p:nvPr/>
        </p:nvSpPr>
        <p:spPr>
          <a:xfrm>
            <a:off x="249464" y="5374639"/>
            <a:ext cx="4746172" cy="827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ДИФФЕРЕНЦИРОВАННОСТЬ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C3FCF49D-080A-4632-8C5E-3E4420E3335C}"/>
              </a:ext>
            </a:extLst>
          </p:cNvPr>
          <p:cNvSpPr/>
          <p:nvPr/>
        </p:nvSpPr>
        <p:spPr>
          <a:xfrm>
            <a:off x="5820224" y="5050054"/>
            <a:ext cx="5936343" cy="6374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Реализация различных моделей (режимов) пребывания ребенка в ДОО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C3C612C-0143-4597-B7C3-2833DA01E976}"/>
              </a:ext>
            </a:extLst>
          </p:cNvPr>
          <p:cNvSpPr/>
          <p:nvPr/>
        </p:nvSpPr>
        <p:spPr>
          <a:xfrm>
            <a:off x="5804260" y="3085914"/>
            <a:ext cx="6001660" cy="10593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Использование предоставляемого материала в полном объёме в соответствии с требованиями коррекционного блока адаптированной образовательной программы</a:t>
            </a:r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F431FAA7-C7F5-4CD8-90AE-22FAF1C4C0E1}"/>
              </a:ext>
            </a:extLst>
          </p:cNvPr>
          <p:cNvSpPr/>
          <p:nvPr/>
        </p:nvSpPr>
        <p:spPr>
          <a:xfrm>
            <a:off x="5220697" y="1275784"/>
            <a:ext cx="537026" cy="346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id="{0986F378-72B6-46DD-A545-1B2F83DDDA91}"/>
              </a:ext>
            </a:extLst>
          </p:cNvPr>
          <p:cNvSpPr/>
          <p:nvPr/>
        </p:nvSpPr>
        <p:spPr>
          <a:xfrm>
            <a:off x="5217795" y="2449775"/>
            <a:ext cx="537026" cy="346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252FDD4C-FDEA-46A1-9067-59FE64A66A77}"/>
              </a:ext>
            </a:extLst>
          </p:cNvPr>
          <p:cNvSpPr/>
          <p:nvPr/>
        </p:nvSpPr>
        <p:spPr>
          <a:xfrm>
            <a:off x="5180057" y="3552493"/>
            <a:ext cx="537026" cy="346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: вправо 29">
            <a:extLst>
              <a:ext uri="{FF2B5EF4-FFF2-40B4-BE49-F238E27FC236}">
                <a16:creationId xmlns:a16="http://schemas.microsoft.com/office/drawing/2014/main" id="{FD8800D9-9EAA-42B2-8AC7-4126A84E2AF5}"/>
              </a:ext>
            </a:extLst>
          </p:cNvPr>
          <p:cNvSpPr/>
          <p:nvPr/>
        </p:nvSpPr>
        <p:spPr>
          <a:xfrm>
            <a:off x="5171345" y="5327584"/>
            <a:ext cx="537026" cy="346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право 30">
            <a:extLst>
              <a:ext uri="{FF2B5EF4-FFF2-40B4-BE49-F238E27FC236}">
                <a16:creationId xmlns:a16="http://schemas.microsoft.com/office/drawing/2014/main" id="{8198ED52-4C71-4F21-BF07-4896A583183B}"/>
              </a:ext>
            </a:extLst>
          </p:cNvPr>
          <p:cNvSpPr/>
          <p:nvPr/>
        </p:nvSpPr>
        <p:spPr>
          <a:xfrm>
            <a:off x="5216293" y="5840434"/>
            <a:ext cx="537026" cy="346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3FCF49D-080A-4632-8C5E-3E4420E3335C}"/>
              </a:ext>
            </a:extLst>
          </p:cNvPr>
          <p:cNvSpPr/>
          <p:nvPr/>
        </p:nvSpPr>
        <p:spPr>
          <a:xfrm>
            <a:off x="365761" y="4328694"/>
            <a:ext cx="4724400" cy="63749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СИСТЕМАТИЧНОСТИ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3B9039A-5D9A-4F5C-9558-82AEEE9DF10A}"/>
              </a:ext>
            </a:extLst>
          </p:cNvPr>
          <p:cNvSpPr/>
          <p:nvPr/>
        </p:nvSpPr>
        <p:spPr>
          <a:xfrm>
            <a:off x="5824580" y="4312895"/>
            <a:ext cx="5936343" cy="6374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Доведение умений до автоматизированных навыков на каждой ступени обучения</a:t>
            </a:r>
          </a:p>
        </p:txBody>
      </p:sp>
      <p:sp>
        <p:nvSpPr>
          <p:cNvPr id="29" name="Стрелка: вправо 27">
            <a:extLst>
              <a:ext uri="{FF2B5EF4-FFF2-40B4-BE49-F238E27FC236}">
                <a16:creationId xmlns:a16="http://schemas.microsoft.com/office/drawing/2014/main" id="{252FDD4C-FDEA-46A1-9067-59FE64A66A77}"/>
              </a:ext>
            </a:extLst>
          </p:cNvPr>
          <p:cNvSpPr/>
          <p:nvPr/>
        </p:nvSpPr>
        <p:spPr>
          <a:xfrm>
            <a:off x="5180057" y="4395773"/>
            <a:ext cx="537026" cy="346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11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Прямоугольник 113">
            <a:extLst>
              <a:ext uri="{FF2B5EF4-FFF2-40B4-BE49-F238E27FC236}">
                <a16:creationId xmlns:a16="http://schemas.microsoft.com/office/drawing/2014/main" id="{40815045-6DED-4D78-B4EF-4CBDD29CDB14}"/>
              </a:ext>
            </a:extLst>
          </p:cNvPr>
          <p:cNvSpPr/>
          <p:nvPr/>
        </p:nvSpPr>
        <p:spPr>
          <a:xfrm>
            <a:off x="1524000" y="6507163"/>
            <a:ext cx="9144000" cy="2714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0" y="0"/>
            <a:ext cx="12192000" cy="238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33E590C-EA91-4553-8A43-DAA409EC4439}"/>
              </a:ext>
            </a:extLst>
          </p:cNvPr>
          <p:cNvSpPr/>
          <p:nvPr/>
        </p:nvSpPr>
        <p:spPr>
          <a:xfrm rot="10800000" flipV="1">
            <a:off x="0" y="6018666"/>
            <a:ext cx="12192000" cy="85362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626" y="341644"/>
            <a:ext cx="7234048" cy="541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99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0" y="0"/>
            <a:ext cx="12192000" cy="238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Объект 1">
            <a:extLst>
              <a:ext uri="{FF2B5EF4-FFF2-40B4-BE49-F238E27FC236}">
                <a16:creationId xmlns:a16="http://schemas.microsoft.com/office/drawing/2014/main" id="{742D4111-2449-4503-A51D-ED67E2FC32E8}"/>
              </a:ext>
            </a:extLst>
          </p:cNvPr>
          <p:cNvSpPr txBox="1">
            <a:spLocks/>
          </p:cNvSpPr>
          <p:nvPr/>
        </p:nvSpPr>
        <p:spPr>
          <a:xfrm>
            <a:off x="209550" y="533401"/>
            <a:ext cx="3733800" cy="54292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с особыми образовательными потребностями (потребностями в образовании)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вновь возникший термин, который возникает, когда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 осознает необходимость отразить в языке свое меняющееся отношение к детям с нарушениями в развитии, новое понимание их прав.</a:t>
            </a: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4513943" y="638628"/>
            <a:ext cx="7228114" cy="4760686"/>
          </a:xfrm>
        </p:spPr>
        <p:txBody>
          <a:bodyPr>
            <a:normAutofit lnSpcReduction="10000"/>
          </a:bodyPr>
          <a:lstStyle/>
          <a:p>
            <a:pPr marL="0" indent="0" algn="ctr" defTabSz="91151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2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0" indent="0" algn="ctr" defTabSz="91151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ФЗ  ОБ ОБРАЗОВАНИИ В РОССИЙСКОЙ ФЕДЕРАЦИИ  от 29 декабря 2012 года N 273-ФЗ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2.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понятия, используемые в Федеральном законе</a:t>
            </a:r>
          </a:p>
          <a:p>
            <a:pPr algn="just" defTabSz="911510">
              <a:lnSpc>
                <a:spcPts val="1900"/>
              </a:lnSpc>
              <a:defRPr/>
            </a:pPr>
            <a:endParaRPr lang="ru-RU" b="1" i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marL="0" indent="0" algn="just" defTabSz="911510">
              <a:buNone/>
              <a:defRPr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Обучающийся с ограниченными возможностями здоровья - физическое лицо, имеющее недостатки в физическом и (или) психологическом развитии, 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подтвержденные психолого-медико-педагогической комиссией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препятствующие получению образования </a:t>
            </a:r>
            <a:r>
              <a:rPr lang="ru-RU" sz="2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создания специальных условий</a:t>
            </a:r>
          </a:p>
        </p:txBody>
      </p:sp>
    </p:spTree>
    <p:extLst>
      <p:ext uri="{BB962C8B-B14F-4D97-AF65-F5344CB8AC3E}">
        <p14:creationId xmlns:p14="http://schemas.microsoft.com/office/powerpoint/2010/main" val="2193885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0" y="0"/>
            <a:ext cx="12192000" cy="238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680" y="4767044"/>
            <a:ext cx="1550454" cy="15298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32765"/>
            <a:ext cx="10515600" cy="1067435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Цель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76300" y="1612265"/>
            <a:ext cx="10439400" cy="4041775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Главная цель дошкольного учреждения – объединить усилия всех субъектов педагогического процесса, преодолеть разобщенность в их работе, т.е. организовать комплексный подход к коррекции, обучению и воспитанию детей с ООП.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Комплексность - это единство целей, задач, содержания, методов и форм воспитательного воздействия и взаимодействия</a:t>
            </a:r>
            <a:r>
              <a:rPr lang="ru-RU" dirty="0"/>
              <a:t>. 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0" y="6619874"/>
            <a:ext cx="12192000" cy="238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2056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11588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Актуальные вопросы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 организации взаимодействия педагогов 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670560" y="1882140"/>
            <a:ext cx="3840480" cy="227838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Кто из педагогов является основным в решении той или иной задачи в коррекции, обучении, воспитании и развитии детей ?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4815840" y="2849880"/>
            <a:ext cx="2941320" cy="1661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С кем осуществляется взаимодействие ?</a:t>
            </a:r>
          </a:p>
        </p:txBody>
      </p:sp>
      <p:sp>
        <p:nvSpPr>
          <p:cNvPr id="10" name="Овальная выноска 9"/>
          <p:cNvSpPr/>
          <p:nvPr/>
        </p:nvSpPr>
        <p:spPr>
          <a:xfrm>
            <a:off x="8046720" y="3672840"/>
            <a:ext cx="2880360" cy="1661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Доля  участия  каждого педагога в коррекционно-образовательного процессе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0" y="0"/>
            <a:ext cx="12192000" cy="238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0" y="6619874"/>
            <a:ext cx="12192000" cy="238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438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598" y="626409"/>
            <a:ext cx="8159717" cy="610375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0" y="0"/>
            <a:ext cx="12192000" cy="238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3459636" y="1215486"/>
            <a:ext cx="7873640" cy="38198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48" y="3799836"/>
            <a:ext cx="2550051" cy="251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12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АООП</a:t>
            </a:r>
          </a:p>
        </p:txBody>
      </p:sp>
      <p:pic>
        <p:nvPicPr>
          <p:cNvPr id="2" name="Объект 1">
            <a:extLst>
              <a:ext uri="{FF2B5EF4-FFF2-40B4-BE49-F238E27FC236}">
                <a16:creationId xmlns:a16="http://schemas.microsoft.com/office/drawing/2014/main" id="{93878305-66ED-424D-94BA-E6E38E55B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174" t="6295" r="15486" b="6389"/>
          <a:stretch/>
        </p:blipFill>
        <p:spPr>
          <a:xfrm>
            <a:off x="174171" y="1373870"/>
            <a:ext cx="6961624" cy="51525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87C65D-21FB-49F0-955D-F7C5944496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703" t="6357" r="19469" b="4958"/>
          <a:stretch/>
        </p:blipFill>
        <p:spPr>
          <a:xfrm>
            <a:off x="5668464" y="365125"/>
            <a:ext cx="6179568" cy="51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10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0" y="0"/>
            <a:ext cx="12192000" cy="238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25" y="4620640"/>
            <a:ext cx="1853349" cy="1828747"/>
          </a:xfrm>
          <a:prstGeom prst="rect">
            <a:avLst/>
          </a:prstGeom>
        </p:spPr>
      </p:pic>
      <p:pic>
        <p:nvPicPr>
          <p:cNvPr id="10" name="Рисунок 9" descr="http://900igr.net/up/datas/250568/013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4"/>
          <a:stretch/>
        </p:blipFill>
        <p:spPr bwMode="auto">
          <a:xfrm>
            <a:off x="2960661" y="837430"/>
            <a:ext cx="8513763" cy="48567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681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B4B114-A7A4-4AC3-B0A6-0DE14DCEB840}"/>
              </a:ext>
            </a:extLst>
          </p:cNvPr>
          <p:cNvSpPr/>
          <p:nvPr/>
        </p:nvSpPr>
        <p:spPr>
          <a:xfrm>
            <a:off x="0" y="0"/>
            <a:ext cx="12192000" cy="2381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" y="4640960"/>
            <a:ext cx="1853349" cy="1828747"/>
          </a:xfrm>
          <a:prstGeom prst="rect">
            <a:avLst/>
          </a:prstGeom>
        </p:spPr>
      </p:pic>
      <p:pic>
        <p:nvPicPr>
          <p:cNvPr id="2050" name="Picture 2" descr="Картинки по запросу единое коррекционно-образовательное пространство в процессе реализации АОП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157" y="421851"/>
            <a:ext cx="9334499" cy="614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2702560" y="1950720"/>
            <a:ext cx="792480" cy="3539490"/>
          </a:xfrm>
          <a:prstGeom prst="roundRect">
            <a:avLst/>
          </a:prstGeom>
          <a:solidFill>
            <a:srgbClr val="99FFCC"/>
          </a:solidFill>
          <a:ln>
            <a:solidFill>
              <a:srgbClr val="99FFCC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b="1" dirty="0"/>
              <a:t>Запрос родителей. </a:t>
            </a:r>
          </a:p>
          <a:p>
            <a:pPr algn="ctr"/>
            <a:r>
              <a:rPr lang="ru-RU" dirty="0"/>
              <a:t>Раскрытие проблем развития ребенка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02560" y="677206"/>
            <a:ext cx="8125097" cy="386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Единое коррекционно-образовательное пространство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490858" y="1879042"/>
            <a:ext cx="723480" cy="3989195"/>
          </a:xfrm>
          <a:prstGeom prst="roundRect">
            <a:avLst/>
          </a:prstGeom>
          <a:gradFill>
            <a:gsLst>
              <a:gs pos="15000">
                <a:srgbClr val="00B050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5400000" scaled="0"/>
          </a:gra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Разработка плана индивидуальной коррекционно-образовательной работы специалистами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691086" y="3075128"/>
            <a:ext cx="1538514" cy="466358"/>
          </a:xfrm>
          <a:prstGeom prst="rect">
            <a:avLst/>
          </a:prstGeom>
          <a:gradFill>
            <a:gsLst>
              <a:gs pos="100000">
                <a:srgbClr val="C6D1E8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ППк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776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451</Words>
  <Application>Microsoft Office PowerPoint</Application>
  <PresentationFormat>Широкоэкранный</PresentationFormat>
  <Paragraphs>66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Цель взаимодействия</vt:lpstr>
      <vt:lpstr>Актуальные вопросы  организации взаимодействия педагогов  </vt:lpstr>
      <vt:lpstr>Презентация PowerPoint</vt:lpstr>
      <vt:lpstr>АООП</vt:lpstr>
      <vt:lpstr>Презентация PowerPoint</vt:lpstr>
      <vt:lpstr>Презентация PowerPoint</vt:lpstr>
      <vt:lpstr>Презентация PowerPoint</vt:lpstr>
      <vt:lpstr>ЕДИНСТВО РЕАЛИЗУЕМЫХ ПРИНЦИПОВ, ПОДХОДОВ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ДЕФЕКТОЛОГИЧЕСКОЕ СОПРОВОЖДЕНИЕ</dc:title>
  <dc:creator>Adelya</dc:creator>
  <cp:lastModifiedBy>Оксана</cp:lastModifiedBy>
  <cp:revision>95</cp:revision>
  <dcterms:created xsi:type="dcterms:W3CDTF">2017-11-03T04:50:08Z</dcterms:created>
  <dcterms:modified xsi:type="dcterms:W3CDTF">2025-11-22T02:36:26Z</dcterms:modified>
</cp:coreProperties>
</file>