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6D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120D7C-77C5-7D5F-0D4C-D3FDE0180A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77E42C9-B223-4C4E-A707-DD89642C2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1D8D8D-9220-8315-0B33-8012B8F6FF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8B0DE5-849C-F078-94E0-4BB88D739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87DB8D-A726-32C9-F32F-B150A8464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003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73A80A-6814-8C69-F011-714FD839F6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E89FAE4-B5A2-2F04-9BC7-517210B597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9862DEF-4A83-4AF5-B58D-E9585D08D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CA6D21-5309-7F81-CA65-5AAD3DDBC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BEA0C1-8749-C799-EA98-A885F293DE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47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6F2C285-3E07-7DC5-2463-A2A454299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1B72518-2696-1AD1-AFF2-EE863F23A5F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83F7BD3-427E-9740-C9D9-09760DBA0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EE28A1B-19A0-256A-70A9-0C0FB5B19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8193574-FFAD-CFE2-0CE7-2A71760AE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9443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665DF2-482B-41D8-C633-B9393A95A1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074E5B-C44D-F45C-7FE1-1694274330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7A3FDB-55EB-9D58-F749-241004B38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9D542-DE32-B979-C9BD-7DBB8C764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F21201-DE82-0155-5E68-FE9049416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60518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911B83-6C12-E408-5479-413FC48A4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6D996-C502-0675-5467-0D10528B71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B50E6E-F4B1-54BF-8C41-583396FAB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0409A7-9E48-8C85-5DE4-FC15B343C6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E3C1C3-4D8F-2F98-C7D5-581081D6E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254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56922B-30E2-9921-7EE1-FD970378F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CE44FE-C03A-35FA-95BA-B95561790F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6BDC9BF-4EBD-C61C-20F5-0DB32580F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A239E1E-87D9-08C0-6020-6ED56C041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41960C-3CD2-90E7-A9EE-0B774E356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BD4676-4635-D853-6411-B68B10960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63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F6892-F5AC-2C8A-3E29-B0E9E80C69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5E7EA12-3618-3B81-43F9-4F764DF1B9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C2F427C-D7B9-BECB-0480-C5B6E1D192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87DA458-8709-4334-5563-436333467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A541ADD-5EDF-DE1A-C341-8E1E9E08BF2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39823C5-1D28-DB7F-E348-F2A037B2D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6FEAE53-45E6-E23D-01AB-250851A5E8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FF8A604-0F67-602D-B169-BA4F13AEC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080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48DDB7-8D02-BB5E-C8C0-BD6DDD7FB8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61C4232-0D13-49FB-694A-A479AE08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7AF2E4-06F9-25F4-1A1C-05EFF1872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DAF8D7E-05DF-3007-AFE3-008086E84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816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1334B4D1-ACCE-8B86-29C4-D05EDC3C71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46C952A-180E-0BA8-F7BB-294A8EF33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75FC95B-30B4-A03B-AB5E-4475E3CDF8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41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3A9DE9-424D-DB56-A8A3-CB0542F01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AA99A7-DFD4-E57E-6C3F-A29AEC0D07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A51455-D4C0-3E63-CB73-FD9B3FF621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41BA62-823D-45EB-7F71-C4CD2A809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DDAAACE-72B1-7BE4-F098-45AC640B9E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D5565A2-E037-2807-E9F8-0F7CD78D3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27038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34810-1814-AA15-68AE-655DBBEC66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F781A18E-DC59-2C76-2415-E3179D2D06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91BA1BF-B6CC-66BB-DACA-48DEB7D1A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AEB2F2B-6BFF-6A4F-7D0B-898D238147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65473A0-CEC2-3B7B-C87A-AAC0024A7E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D1D0D4-2BC0-32CE-C5B6-E8EC8CF17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8142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4A87D0-9669-4241-A55F-6F2D893802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67106A9-6AF8-EA4E-4C27-370989468B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AF2AAC6-7817-4537-002B-FE8A7221F2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2D3BDF-E08F-4C83-8676-042C5DCE8F97}" type="datetimeFigureOut">
              <a:rPr lang="ru-RU" smtClean="0"/>
              <a:t>15.10.2025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37B837-5445-7AE6-BB1C-9C6950A47EC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D90AED9-EE68-0B84-86FD-1E05F9B872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A049CF-E8FF-4F52-84E5-4E5B353715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3404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4B07DE0-286F-7D10-9171-C1FB6CB9AC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23FECD7-E2CF-8C5A-4CFF-A68A8F7066F3}"/>
              </a:ext>
            </a:extLst>
          </p:cNvPr>
          <p:cNvSpPr txBox="1"/>
          <p:nvPr/>
        </p:nvSpPr>
        <p:spPr>
          <a:xfrm>
            <a:off x="2140920" y="447575"/>
            <a:ext cx="99548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Педагогическое</a:t>
            </a:r>
          </a:p>
          <a:p>
            <a:pPr algn="ctr"/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Arial Black" panose="020B0A04020102020204" pitchFamily="34" charset="0"/>
              </a:rPr>
              <a:t> поведение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60F7688-EB43-AE3E-9649-94D8045BE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86" y="2141524"/>
            <a:ext cx="3772300" cy="3772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5C85264-F6D6-B364-C826-7A66234BA27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8341" y="2141523"/>
            <a:ext cx="3772301" cy="37723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CE8E40E-1ED9-19E3-6C18-238994424734}"/>
              </a:ext>
            </a:extLst>
          </p:cNvPr>
          <p:cNvSpPr txBox="1"/>
          <p:nvPr/>
        </p:nvSpPr>
        <p:spPr>
          <a:xfrm>
            <a:off x="2660157" y="6248328"/>
            <a:ext cx="9520282" cy="4587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Выполнила: </a:t>
            </a:r>
            <a:r>
              <a:rPr lang="ru-RU" sz="2000" kern="100" dirty="0" err="1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Леничкина</a:t>
            </a:r>
            <a:r>
              <a:rPr lang="ru-RU" sz="2000" kern="100" dirty="0">
                <a:solidFill>
                  <a:srgbClr val="333333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И.В., педагог-психолог МДОАУ «Детский сад № 1»</a:t>
            </a: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068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53E56F93-794E-912B-8E80-3640F061F667}"/>
              </a:ext>
            </a:extLst>
          </p:cNvPr>
          <p:cNvSpPr txBox="1"/>
          <p:nvPr/>
        </p:nvSpPr>
        <p:spPr>
          <a:xfrm>
            <a:off x="2743200" y="188039"/>
            <a:ext cx="932688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3200" b="1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Педагогическое поведение воспитателя</a:t>
            </a:r>
            <a:r>
              <a:rPr lang="ru-RU" sz="3200" kern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</a:p>
          <a:p>
            <a:pPr algn="just"/>
            <a:r>
              <a:rPr lang="ru-RU" sz="2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включает в себя ряд качеств и правил, которые связаны с профессиональной этикой.</a:t>
            </a:r>
            <a:endParaRPr lang="ru-RU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272B7E5-587C-5C18-392E-1226D646D354}"/>
              </a:ext>
            </a:extLst>
          </p:cNvPr>
          <p:cNvSpPr txBox="1"/>
          <p:nvPr/>
        </p:nvSpPr>
        <p:spPr>
          <a:xfrm>
            <a:off x="3227671" y="2019599"/>
            <a:ext cx="4138863" cy="44193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400" b="1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Педагогическая этика</a:t>
            </a:r>
            <a:r>
              <a:rPr lang="ru-RU" sz="2400" kern="1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— это совокупность норм и правил поведения педагога, обеспечивающая нравственный характер педагогической деятельности и взаимоотношений, обусловленных педагогической деятельностью. </a:t>
            </a:r>
            <a:endParaRPr lang="ru-RU" sz="2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31D5BE2-1189-F3C1-4266-071FE397A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9671" y="1750094"/>
            <a:ext cx="4158030" cy="4158030"/>
          </a:xfrm>
          <a:prstGeom prst="rect">
            <a:avLst/>
          </a:prstGeom>
          <a:ln w="38100">
            <a:solidFill>
              <a:schemeClr val="accent6">
                <a:lumMod val="50000"/>
              </a:schemeClr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9FF9358-60C2-0B6C-342B-A122048D864C}"/>
              </a:ext>
            </a:extLst>
          </p:cNvPr>
          <p:cNvSpPr txBox="1"/>
          <p:nvPr/>
        </p:nvSpPr>
        <p:spPr>
          <a:xfrm>
            <a:off x="7799671" y="6023630"/>
            <a:ext cx="4158030" cy="646331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ru-RU" b="1" dirty="0"/>
              <a:t>Положение о профессиональной этике работников МДОАУ "Детский сад № 1"</a:t>
            </a:r>
          </a:p>
        </p:txBody>
      </p:sp>
    </p:spTree>
    <p:extLst>
      <p:ext uri="{BB962C8B-B14F-4D97-AF65-F5344CB8AC3E}">
        <p14:creationId xmlns:p14="http://schemas.microsoft.com/office/powerpoint/2010/main" val="1514715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D4FC7E-FE02-5678-D0D4-E9B4A0BF2C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D6DE2E6-105E-E078-DB0F-894C4E176B2E}"/>
              </a:ext>
            </a:extLst>
          </p:cNvPr>
          <p:cNvSpPr txBox="1"/>
          <p:nvPr/>
        </p:nvSpPr>
        <p:spPr>
          <a:xfrm>
            <a:off x="2837046" y="114643"/>
            <a:ext cx="8982777" cy="71202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ts val="1650"/>
              </a:lnSpc>
              <a:spcAft>
                <a:spcPts val="800"/>
              </a:spcAft>
              <a:buNone/>
            </a:pPr>
            <a:r>
              <a:rPr lang="ru-RU" sz="24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Некоторые особенности педагогического поведения:</a:t>
            </a:r>
          </a:p>
          <a:p>
            <a:pPr>
              <a:lnSpc>
                <a:spcPts val="1650"/>
              </a:lnSpc>
              <a:spcAft>
                <a:spcPts val="800"/>
              </a:spcAft>
              <a:buNone/>
            </a:pPr>
            <a:endParaRPr lang="ru-RU" sz="2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такт</a:t>
            </a:r>
            <a:r>
              <a:rPr lang="ru-RU" sz="20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чувство меры в выборе средств педагогического воздействия. Такт проявляется в умении держать себя с достоинством, соблюдать меру своего влияния на детей, находить подход к ним и строить оптимальные воспитательные отношения. 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Педагогический оптимизм</a:t>
            </a:r>
            <a:r>
              <a:rPr lang="ru-RU" sz="20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Это вера в ребёнка, в его возможности, способность видеть хорошее и опираться на это хорошее в процессе обучения. </a:t>
            </a: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Уважение к личности воспитанника</a:t>
            </a:r>
            <a:r>
              <a:rPr lang="ru-RU" sz="20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Педагог должен сочетать искреннее уважение к личности ребёнка с разумной требовательностью к нему. </a:t>
            </a:r>
            <a:endParaRPr lang="ru-RU" sz="2000" u="sng" kern="0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Умение быстро оценить ситуацию</a:t>
            </a:r>
            <a:r>
              <a:rPr lang="ru-RU" sz="20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Воспитателю важно уметь незамедлительно принять грамотные меры без лишней поспешности. </a:t>
            </a:r>
            <a:endParaRPr lang="ru-RU" sz="2000" u="sng" kern="0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Способность сдерживать чувства</a:t>
            </a:r>
            <a:r>
              <a:rPr lang="ru-RU" sz="20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Даже в самых сложных ситуациях педагогу предстоит полностью владеть собой, не показывать своей слабости. </a:t>
            </a:r>
            <a:endParaRPr lang="ru-RU" sz="2000" u="sng" kern="0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0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Знание возрастных и индивидуальных особенностей воспитанников</a:t>
            </a:r>
            <a:r>
              <a:rPr lang="ru-RU" sz="20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ru-RU" sz="2000" u="sng" kern="0" dirty="0">
              <a:solidFill>
                <a:srgbClr val="0000FF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65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endParaRPr lang="ru-RU" sz="20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E4DD451-E8A8-2158-9027-56B5D6C704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5058" y="1001027"/>
            <a:ext cx="1776362" cy="1776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73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69BEB57-724B-8789-EC67-0FE7110599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C1E700A-7AAF-823F-C13F-2FF227EFB8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056" y="1049153"/>
            <a:ext cx="1795612" cy="179561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AC45B31-0572-34DA-08C4-2CD477229DC8}"/>
              </a:ext>
            </a:extLst>
          </p:cNvPr>
          <p:cNvSpPr txBox="1"/>
          <p:nvPr/>
        </p:nvSpPr>
        <p:spPr>
          <a:xfrm>
            <a:off x="2945330" y="97334"/>
            <a:ext cx="9092665" cy="65043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800"/>
              </a:spcAft>
              <a:buNone/>
            </a:pPr>
            <a:r>
              <a:rPr lang="ru-RU" sz="2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Некоторые примеры непедагогического поведения воспитателя:</a:t>
            </a:r>
            <a:endParaRPr lang="ru-RU" sz="2800" b="1" kern="1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чётких правил и ожиданий</a:t>
            </a:r>
            <a:r>
              <a:rPr lang="ru-RU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Если педагог не устанавливает границы адекватного поведения, дети не понимают, как можно и как нельзя себя вести.</a:t>
            </a:r>
            <a:endParaRPr lang="ru-RU" sz="16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Нет позитивного подкрепления</a:t>
            </a:r>
            <a:r>
              <a:rPr lang="ru-RU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Стратегия, когда взрослый обращает внимание только на негативные проявления, не учит детей соблюдать рамки поведения. Важно отмечать положительные примеры.</a:t>
            </a:r>
            <a:endParaRPr lang="ru-RU" sz="16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Разделение на «любимчиков» и «плохишей»</a:t>
            </a:r>
            <a:r>
              <a:rPr lang="ru-RU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Уделять внимание нужно всем в равной степени: и тем, кто отличается хорошим поведением, и тем, кто пока к этому стремится.</a:t>
            </a:r>
            <a:endParaRPr lang="ru-RU" sz="16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Чрезмерная строгость</a:t>
            </a:r>
            <a:r>
              <a:rPr lang="ru-RU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Авторитарные методы вызывают у детей протест, и нежелательное поведение только усугубляется.</a:t>
            </a:r>
            <a:endParaRPr lang="ru-RU" sz="16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Некорректная критика, оскорбления личности, унижение, сравнение, обесценивание</a:t>
            </a:r>
            <a:r>
              <a:rPr lang="ru-RU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Воспитатель должен конструктивно комментировать результаты работы, но не отпускать в адрес ребёнка едкие замечания и колкости.</a:t>
            </a:r>
            <a:endParaRPr lang="ru-RU" sz="16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6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1800" b="1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Нарушение приватности</a:t>
            </a:r>
            <a:r>
              <a:rPr lang="ru-RU" sz="1800" kern="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Педагог обязан уважать право на приватность детей. Рассказывать коллегам или другим родителям, детям о личных моментах малыша и его семьи — форма насилия.</a:t>
            </a:r>
            <a:endParaRPr lang="ru-RU" sz="1600" kern="100" dirty="0">
              <a:solidFill>
                <a:srgbClr val="333333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9353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1E55D29-41EA-C736-AD99-44441F4E92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1A5F97-B33B-FE8E-6B50-72F5042FB2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26" t="5664" r="12779" b="26126"/>
          <a:stretch>
            <a:fillRect/>
          </a:stretch>
        </p:blipFill>
        <p:spPr>
          <a:xfrm>
            <a:off x="7135736" y="3428999"/>
            <a:ext cx="4799190" cy="3218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AF3521E-EC9D-2100-3C3B-B4346CC1BE52}"/>
              </a:ext>
            </a:extLst>
          </p:cNvPr>
          <p:cNvSpPr txBox="1"/>
          <p:nvPr/>
        </p:nvSpPr>
        <p:spPr>
          <a:xfrm>
            <a:off x="2760044" y="328674"/>
            <a:ext cx="943195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1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Жестокое обращение с детьми </a:t>
            </a:r>
          </a:p>
          <a:p>
            <a:pPr algn="just"/>
            <a:r>
              <a:rPr lang="ru-RU" sz="2400" b="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это действия (или бездействие) родителей, воспитателей и других лиц, наносящее ущерб физическому или психическому здоровью ребёнка.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DAA9E4D-C653-6FF1-3FB8-89E0FBCA2248}"/>
              </a:ext>
            </a:extLst>
          </p:cNvPr>
          <p:cNvSpPr txBox="1"/>
          <p:nvPr/>
        </p:nvSpPr>
        <p:spPr>
          <a:xfrm>
            <a:off x="2760044" y="2222401"/>
            <a:ext cx="7940040" cy="44101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  <a:buNone/>
            </a:pPr>
            <a:r>
              <a:rPr lang="ru-RU" sz="2400" b="1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Жестокое обращение может проявляться в разных формах:</a:t>
            </a:r>
          </a:p>
          <a:p>
            <a:pPr algn="ctr">
              <a:spcAft>
                <a:spcPts val="600"/>
              </a:spcAft>
              <a:buNone/>
            </a:pPr>
            <a:endParaRPr lang="ru-RU" sz="2400" b="1" dirty="0">
              <a:solidFill>
                <a:srgbClr val="333333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Физическое насилие </a:t>
            </a:r>
            <a:endParaRPr lang="ru-RU" sz="2400" dirty="0">
              <a:solidFill>
                <a:srgbClr val="33333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Моральное насилие 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Психическое насилие</a:t>
            </a:r>
          </a:p>
          <a:p>
            <a:pPr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Пренебрежение </a:t>
            </a:r>
          </a:p>
          <a:p>
            <a:pPr algn="l">
              <a:spcAft>
                <a:spcPts val="600"/>
              </a:spcAft>
            </a:pPr>
            <a:r>
              <a:rPr lang="ru-RU" sz="24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ru-RU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потребностями ребёнка </a:t>
            </a:r>
          </a:p>
          <a:p>
            <a:pPr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400" i="0" dirty="0">
                <a:solidFill>
                  <a:srgbClr val="333333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Сексуальное насилие </a:t>
            </a:r>
          </a:p>
          <a:p>
            <a:pPr algn="l">
              <a:lnSpc>
                <a:spcPts val="165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ru-RU" b="0" i="0" dirty="0">
              <a:solidFill>
                <a:srgbClr val="333333"/>
              </a:solidFill>
              <a:effectLst/>
              <a:latin typeface="YS Text"/>
            </a:endParaRPr>
          </a:p>
        </p:txBody>
      </p:sp>
    </p:spTree>
    <p:extLst>
      <p:ext uri="{BB962C8B-B14F-4D97-AF65-F5344CB8AC3E}">
        <p14:creationId xmlns:p14="http://schemas.microsoft.com/office/powerpoint/2010/main" val="25934849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DC9AA97-84AC-289B-D61E-20A1186184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153BED7-79F3-050B-88B7-D0747FC1EA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117"/>
            <a:ext cx="2921330" cy="20512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F9BE295-EED8-09F2-3B56-CF50573F4324}"/>
              </a:ext>
            </a:extLst>
          </p:cNvPr>
          <p:cNvSpPr txBox="1"/>
          <p:nvPr/>
        </p:nvSpPr>
        <p:spPr>
          <a:xfrm>
            <a:off x="2921330" y="420112"/>
            <a:ext cx="9270670" cy="6283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250"/>
              </a:lnSpc>
              <a:buNone/>
            </a:pPr>
            <a:r>
              <a:rPr lang="ru-RU" sz="2000" b="1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УК РФ Статья 156. Неисполнение обязанностей по воспитанию несовершеннолетнего</a:t>
            </a:r>
          </a:p>
          <a:p>
            <a:pPr algn="just">
              <a:buNone/>
            </a:pPr>
            <a:r>
              <a:rPr lang="ru-RU" sz="2000" dirty="0"/>
              <a:t>Неисполнение или ненадлежащее исполнение обязанностей по воспитанию несовершеннолетнего родителем или </a:t>
            </a:r>
            <a:r>
              <a:rPr lang="ru-RU" sz="2000" dirty="0">
                <a:effectLst/>
              </a:rPr>
              <a:t>иным</a:t>
            </a:r>
            <a:r>
              <a:rPr lang="ru-RU" sz="2000" dirty="0"/>
              <a:t> лицом, на которое возложены эти обязанности, а равно педагогическим работником или другим работником образовательной организации, медицинской организации, организации, оказывающей социальные услуги, либо иной организации, обязанного осуществлять надзор за несовершеннолетним, если это деяние соединено с жестоким </a:t>
            </a:r>
            <a:r>
              <a:rPr lang="ru-RU" sz="2000" dirty="0">
                <a:effectLst/>
              </a:rPr>
              <a:t>обращением</a:t>
            </a:r>
            <a:r>
              <a:rPr lang="ru-RU" sz="2000" dirty="0"/>
              <a:t> с несовершеннолетним </a:t>
            </a:r>
            <a:r>
              <a:rPr lang="ru-RU" sz="2000" b="0" i="0" dirty="0">
                <a:solidFill>
                  <a:srgbClr val="828282"/>
                </a:solidFill>
                <a:effectLst/>
                <a:latin typeface="Times New Roman" panose="02020603050405020304" pitchFamily="18" charset="0"/>
              </a:rPr>
              <a:t>(в ред. ФЗ от 02.07.2013 N 185-ФЗ)</a:t>
            </a:r>
            <a:endParaRPr lang="ru-RU" sz="2000" dirty="0"/>
          </a:p>
          <a:p>
            <a:pPr algn="just">
              <a:buNone/>
            </a:pPr>
            <a:endParaRPr lang="ru-RU" sz="2000" dirty="0"/>
          </a:p>
          <a:p>
            <a:pPr algn="just">
              <a:buNone/>
            </a:pPr>
            <a:r>
              <a:rPr lang="ru-RU" sz="2400" b="1" dirty="0"/>
              <a:t>Наказывается</a:t>
            </a:r>
            <a:r>
              <a:rPr lang="ru-RU" sz="2000" dirty="0"/>
              <a:t> штрафом в размере до ста тысяч рублей или в размере заработной платы или иного дохода осужденного за период до одного года, </a:t>
            </a:r>
          </a:p>
          <a:p>
            <a:pPr algn="just">
              <a:buNone/>
            </a:pPr>
            <a:r>
              <a:rPr lang="ru-RU" sz="2000" dirty="0"/>
              <a:t>- либо обязательными работами на срок до четырехсот сорока часов, </a:t>
            </a:r>
          </a:p>
          <a:p>
            <a:pPr algn="just">
              <a:buNone/>
            </a:pPr>
            <a:r>
              <a:rPr lang="ru-RU" sz="2000" dirty="0"/>
              <a:t>- либо исправительными работами на срок до двух лет, </a:t>
            </a:r>
          </a:p>
          <a:p>
            <a:pPr algn="just">
              <a:buNone/>
            </a:pPr>
            <a:r>
              <a:rPr lang="ru-RU" sz="2000" dirty="0"/>
              <a:t>- либо принудительными работами на срок до трех лет с лишением права занимать определенные должности или заниматься определенной деятельностью на срок до пяти лет или без такового, </a:t>
            </a:r>
          </a:p>
          <a:p>
            <a:pPr algn="just">
              <a:buNone/>
            </a:pPr>
            <a:r>
              <a:rPr lang="ru-RU" sz="2000" dirty="0"/>
              <a:t>- либо лишением свободы на срок до трех лет с лишением права занимать определенные должности или заниматься определенной деятельностью на срок до пяти лет или без такового.</a:t>
            </a:r>
          </a:p>
        </p:txBody>
      </p:sp>
    </p:spTree>
    <p:extLst>
      <p:ext uri="{BB962C8B-B14F-4D97-AF65-F5344CB8AC3E}">
        <p14:creationId xmlns:p14="http://schemas.microsoft.com/office/powerpoint/2010/main" val="23281267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114E9A6-42F7-1833-A00F-F5E963728E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AE4D1D5-F4C2-EBF9-FC0F-6D3A870B58BC}"/>
              </a:ext>
            </a:extLst>
          </p:cNvPr>
          <p:cNvSpPr txBox="1"/>
          <p:nvPr/>
        </p:nvSpPr>
        <p:spPr>
          <a:xfrm>
            <a:off x="2778825" y="4495392"/>
            <a:ext cx="927462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- </a:t>
            </a:r>
            <a:r>
              <a:rPr lang="ru-RU" sz="2800" dirty="0"/>
              <a:t>это реакция организма, возникающая вследствие продолжительного воздействия профессиональных стрессов средней интенсивности и проявляющаяся в снижении общей работоспособности, заинтересованности в своей профессиональной карьере.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B0C8A18-6EF4-B8B7-8A1D-78B6E337DA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2084" y="1092891"/>
            <a:ext cx="7171954" cy="328386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090023C-8824-7B71-CC22-FBE988239E7F}"/>
              </a:ext>
            </a:extLst>
          </p:cNvPr>
          <p:cNvSpPr txBox="1"/>
          <p:nvPr/>
        </p:nvSpPr>
        <p:spPr>
          <a:xfrm>
            <a:off x="2196936" y="391886"/>
            <a:ext cx="96902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>
                <a:solidFill>
                  <a:srgbClr val="7030A0"/>
                </a:solidFill>
              </a:rPr>
              <a:t>СИНДРОМ ЭМОЦИОНАЛЬНОГО ВЫГОРАНИЯ</a:t>
            </a:r>
          </a:p>
          <a:p>
            <a:pPr algn="ctr"/>
            <a:r>
              <a:rPr lang="ru-RU" sz="3600" b="1" dirty="0">
                <a:solidFill>
                  <a:srgbClr val="7030A0"/>
                </a:solidFill>
              </a:rPr>
              <a:t>(СЭВ)</a:t>
            </a:r>
          </a:p>
        </p:txBody>
      </p:sp>
    </p:spTree>
    <p:extLst>
      <p:ext uri="{BB962C8B-B14F-4D97-AF65-F5344CB8AC3E}">
        <p14:creationId xmlns:p14="http://schemas.microsoft.com/office/powerpoint/2010/main" val="5996534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997222-3D32-2F85-1B7D-9D0DFCF50F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63A91CFA-59BF-9405-22B6-2FF3F49FBF82}"/>
              </a:ext>
            </a:extLst>
          </p:cNvPr>
          <p:cNvSpPr txBox="1"/>
          <p:nvPr/>
        </p:nvSpPr>
        <p:spPr>
          <a:xfrm>
            <a:off x="2055934" y="308759"/>
            <a:ext cx="1061654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</a:rPr>
              <a:t>СИМПТОМЫ ПРОФЕССИОНАЛЬНОГО ВЫГОРАНИЯ</a:t>
            </a:r>
          </a:p>
          <a:p>
            <a:pPr algn="ctr"/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B8B7978-6FE6-7EDA-62E8-9BA750F794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82"/>
          <a:stretch>
            <a:fillRect/>
          </a:stretch>
        </p:blipFill>
        <p:spPr>
          <a:xfrm>
            <a:off x="3359088" y="1186274"/>
            <a:ext cx="8444983" cy="54995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950950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1B64E41-B034-9C7A-E1ED-46CC6FA8F7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F1CD912-1FA1-2FA6-6DF2-1FB64A44BEB1}"/>
              </a:ext>
            </a:extLst>
          </p:cNvPr>
          <p:cNvSpPr txBox="1"/>
          <p:nvPr/>
        </p:nvSpPr>
        <p:spPr>
          <a:xfrm>
            <a:off x="855023" y="82191"/>
            <a:ext cx="1247748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0070C0"/>
                </a:solidFill>
              </a:rPr>
              <a:t>ПРОФИЛАКТИКА «ПРОФЕССИОНАЛЬНОГО ВЫГОРАНИЯ»</a:t>
            </a:r>
          </a:p>
          <a:p>
            <a:pPr algn="ctr"/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AA19D93-B1EA-BD73-D780-7AE0CC52E6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6" b="41472"/>
          <a:stretch>
            <a:fillRect/>
          </a:stretch>
        </p:blipFill>
        <p:spPr>
          <a:xfrm>
            <a:off x="2829771" y="3236962"/>
            <a:ext cx="8527986" cy="35388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3EDC7F0-EC08-5638-7583-828D6DF549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502" y="651577"/>
            <a:ext cx="4758525" cy="24745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93632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</TotalTime>
  <Words>635</Words>
  <Application>Microsoft Office PowerPoint</Application>
  <PresentationFormat>Широкоэкранный</PresentationFormat>
  <Paragraphs>45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Arial</vt:lpstr>
      <vt:lpstr>Arial Black</vt:lpstr>
      <vt:lpstr>Calibri</vt:lpstr>
      <vt:lpstr>Calibri Light</vt:lpstr>
      <vt:lpstr>Symbol</vt:lpstr>
      <vt:lpstr>Times New Roman</vt:lpstr>
      <vt:lpstr>YS Text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ДС1</dc:creator>
  <cp:lastModifiedBy>ДС1</cp:lastModifiedBy>
  <cp:revision>5</cp:revision>
  <dcterms:created xsi:type="dcterms:W3CDTF">2025-10-09T08:16:53Z</dcterms:created>
  <dcterms:modified xsi:type="dcterms:W3CDTF">2025-10-15T04:47:05Z</dcterms:modified>
</cp:coreProperties>
</file>