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8" r:id="rId4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3" r:id="rId15"/>
    <p:sldId id="270" r:id="rId16"/>
    <p:sldId id="271" r:id="rId17"/>
    <p:sldId id="272" r:id="rId18"/>
    <p:sldId id="296" r:id="rId19"/>
    <p:sldId id="269" r:id="rId20"/>
    <p:sldId id="284" r:id="rId21"/>
    <p:sldId id="273" r:id="rId22"/>
    <p:sldId id="274" r:id="rId23"/>
    <p:sldId id="291" r:id="rId24"/>
    <p:sldId id="293" r:id="rId25"/>
    <p:sldId id="299" r:id="rId26"/>
    <p:sldId id="281" r:id="rId27"/>
    <p:sldId id="275" r:id="rId28"/>
    <p:sldId id="276" r:id="rId29"/>
    <p:sldId id="277" r:id="rId30"/>
    <p:sldId id="287" r:id="rId31"/>
    <p:sldId id="289" r:id="rId32"/>
    <p:sldId id="288" r:id="rId33"/>
    <p:sldId id="290" r:id="rId34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7"/>
  </p:normalViewPr>
  <p:slideViewPr>
    <p:cSldViewPr showGuides="1"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D69E9-3EC3-4AC0-A182-50916D828D8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F86E1D5-112A-4467-975F-9D3FE1966990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latin typeface="Arial Black" panose="020B0A04020102020204" pitchFamily="34" charset="0"/>
            </a:rPr>
            <a:t>Психологическая готовность</a:t>
          </a:r>
          <a:endParaRPr lang="ru-RU" dirty="0">
            <a:latin typeface="Arial Black" panose="020B0A04020102020204" pitchFamily="34" charset="0"/>
          </a:endParaRPr>
        </a:p>
      </dgm:t>
    </dgm:pt>
    <dgm:pt modelId="{07B67484-8C06-4975-9B5D-BE89C1231D39}" cxnId="{2B60098F-8C58-485B-BA6A-CEF345E439A0}" type="parTrans">
      <dgm:prSet/>
      <dgm:spPr/>
      <dgm:t>
        <a:bodyPr/>
        <a:lstStyle/>
        <a:p>
          <a:endParaRPr lang="ru-RU"/>
        </a:p>
      </dgm:t>
    </dgm:pt>
    <dgm:pt modelId="{AAD00CBE-CD70-484E-8CA6-339EB8D80502}" cxnId="{2B60098F-8C58-485B-BA6A-CEF345E439A0}" type="sibTrans">
      <dgm:prSet/>
      <dgm:spPr/>
      <dgm:t>
        <a:bodyPr/>
        <a:lstStyle/>
        <a:p>
          <a:endParaRPr lang="ru-RU"/>
        </a:p>
      </dgm:t>
    </dgm:pt>
    <dgm:pt modelId="{66918E64-CF03-4A61-999E-2D94FCD6AC03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latin typeface="Arial Black" panose="020B0A04020102020204" pitchFamily="34" charset="0"/>
            </a:rPr>
            <a:t>Эмоциональная готовность</a:t>
          </a:r>
          <a:endParaRPr lang="ru-RU" dirty="0">
            <a:latin typeface="Arial Black" panose="020B0A04020102020204" pitchFamily="34" charset="0"/>
          </a:endParaRPr>
        </a:p>
      </dgm:t>
    </dgm:pt>
    <dgm:pt modelId="{40FA2192-294D-483C-A706-CD05CA56391D}" cxnId="{04B788BD-418A-4ED5-B9B9-E5C00F2DC269}" type="parTrans">
      <dgm:prSet/>
      <dgm:spPr/>
      <dgm:t>
        <a:bodyPr/>
        <a:lstStyle/>
        <a:p>
          <a:endParaRPr lang="ru-RU"/>
        </a:p>
      </dgm:t>
    </dgm:pt>
    <dgm:pt modelId="{DF48AA84-17F0-492C-B01D-9A5893679628}" cxnId="{04B788BD-418A-4ED5-B9B9-E5C00F2DC269}" type="sibTrans">
      <dgm:prSet/>
      <dgm:spPr/>
      <dgm:t>
        <a:bodyPr/>
        <a:lstStyle/>
        <a:p>
          <a:endParaRPr lang="ru-RU"/>
        </a:p>
      </dgm:t>
    </dgm:pt>
    <dgm:pt modelId="{9A3649A0-AA5F-4179-B13E-07EAD48BDC2E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latin typeface="Arial Black" panose="020B0A04020102020204" pitchFamily="34" charset="0"/>
            </a:rPr>
            <a:t>Интеллектуальная готовность</a:t>
          </a:r>
          <a:endParaRPr lang="ru-RU" dirty="0">
            <a:latin typeface="Arial Black" panose="020B0A04020102020204" pitchFamily="34" charset="0"/>
          </a:endParaRPr>
        </a:p>
      </dgm:t>
    </dgm:pt>
    <dgm:pt modelId="{A539CBBC-7D67-4800-A1DD-7CF99E3DE383}" cxnId="{77166933-C2B4-44FD-A88C-3841654BF718}" type="parTrans">
      <dgm:prSet/>
      <dgm:spPr/>
      <dgm:t>
        <a:bodyPr/>
        <a:lstStyle/>
        <a:p>
          <a:endParaRPr lang="ru-RU"/>
        </a:p>
      </dgm:t>
    </dgm:pt>
    <dgm:pt modelId="{AC3588D5-4032-43A7-805B-0C27D3AB2D84}" cxnId="{77166933-C2B4-44FD-A88C-3841654BF718}" type="sibTrans">
      <dgm:prSet/>
      <dgm:spPr/>
      <dgm:t>
        <a:bodyPr/>
        <a:lstStyle/>
        <a:p>
          <a:endParaRPr lang="ru-RU"/>
        </a:p>
      </dgm:t>
    </dgm:pt>
    <dgm:pt modelId="{AF479DD7-7C7E-4AB2-A2AF-4D7808EB02F3}" type="pres">
      <dgm:prSet presAssocID="{3E4D69E9-3EC3-4AC0-A182-50916D828D8C}" presName="Name0" presStyleCnt="0">
        <dgm:presLayoutVars>
          <dgm:dir/>
          <dgm:animLvl val="lvl"/>
          <dgm:resizeHandles val="exact"/>
        </dgm:presLayoutVars>
      </dgm:prSet>
      <dgm:spPr/>
    </dgm:pt>
    <dgm:pt modelId="{D773D243-8D8B-4514-A8C4-A42917C80232}" type="pres">
      <dgm:prSet presAssocID="{5F86E1D5-112A-4467-975F-9D3FE1966990}" presName="Name8" presStyleCnt="0"/>
      <dgm:spPr/>
    </dgm:pt>
    <dgm:pt modelId="{17160331-CAAD-44C1-BF9A-2583335E49FE}" type="pres">
      <dgm:prSet presAssocID="{5F86E1D5-112A-4467-975F-9D3FE1966990}" presName="level" presStyleLbl="node1" presStyleIdx="0" presStyleCnt="3" custScaleX="1054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BDA61-EC5C-4F4E-A5CB-1AAAA038EAB8}" type="pres">
      <dgm:prSet presAssocID="{5F86E1D5-112A-4467-975F-9D3FE19669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B5783-6467-402C-9ACA-84E23DBCB438}" type="pres">
      <dgm:prSet presAssocID="{66918E64-CF03-4A61-999E-2D94FCD6AC03}" presName="Name8" presStyleCnt="0"/>
      <dgm:spPr/>
    </dgm:pt>
    <dgm:pt modelId="{D615A6D1-E6D3-4E7B-A9CC-3FBBE3C303D6}" type="pres">
      <dgm:prSet presAssocID="{66918E64-CF03-4A61-999E-2D94FCD6AC0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CDD52-D4F8-455D-8069-758F8C1E4D54}" type="pres">
      <dgm:prSet presAssocID="{66918E64-CF03-4A61-999E-2D94FCD6A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F0A18-8249-4B13-8A2F-D36A17A77AA6}" type="pres">
      <dgm:prSet presAssocID="{9A3649A0-AA5F-4179-B13E-07EAD48BDC2E}" presName="Name8" presStyleCnt="0"/>
      <dgm:spPr/>
    </dgm:pt>
    <dgm:pt modelId="{76003D0E-E709-4716-A98C-CD0E24F2F9C5}" type="pres">
      <dgm:prSet presAssocID="{9A3649A0-AA5F-4179-B13E-07EAD48BDC2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08BD9-655C-4EBD-AC80-3A3066540A22}" type="pres">
      <dgm:prSet presAssocID="{9A3649A0-AA5F-4179-B13E-07EAD48BDC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4D511F-1D10-4FE0-A750-37B17AF59196}" type="presOf" srcId="{9A3649A0-AA5F-4179-B13E-07EAD48BDC2E}" destId="{76003D0E-E709-4716-A98C-CD0E24F2F9C5}" srcOrd="0" destOrd="0" presId="urn:microsoft.com/office/officeart/2005/8/layout/pyramid1"/>
    <dgm:cxn modelId="{7211C7D4-0851-405E-BF91-E5A6BACE3F1F}" type="presOf" srcId="{9A3649A0-AA5F-4179-B13E-07EAD48BDC2E}" destId="{34808BD9-655C-4EBD-AC80-3A3066540A22}" srcOrd="1" destOrd="0" presId="urn:microsoft.com/office/officeart/2005/8/layout/pyramid1"/>
    <dgm:cxn modelId="{B0AC7B8E-967F-4CD4-88BA-835AF316D735}" type="presOf" srcId="{5F86E1D5-112A-4467-975F-9D3FE1966990}" destId="{17160331-CAAD-44C1-BF9A-2583335E49FE}" srcOrd="0" destOrd="0" presId="urn:microsoft.com/office/officeart/2005/8/layout/pyramid1"/>
    <dgm:cxn modelId="{14F5C686-5FCA-4735-B33E-42EAAC2F7117}" type="presOf" srcId="{66918E64-CF03-4A61-999E-2D94FCD6AC03}" destId="{D38CDD52-D4F8-455D-8069-758F8C1E4D54}" srcOrd="1" destOrd="0" presId="urn:microsoft.com/office/officeart/2005/8/layout/pyramid1"/>
    <dgm:cxn modelId="{04B788BD-418A-4ED5-B9B9-E5C00F2DC269}" srcId="{3E4D69E9-3EC3-4AC0-A182-50916D828D8C}" destId="{66918E64-CF03-4A61-999E-2D94FCD6AC03}" srcOrd="1" destOrd="0" parTransId="{40FA2192-294D-483C-A706-CD05CA56391D}" sibTransId="{DF48AA84-17F0-492C-B01D-9A5893679628}"/>
    <dgm:cxn modelId="{ED9107B8-5F19-4B7A-BB89-A5F232AE3BD0}" type="presOf" srcId="{3E4D69E9-3EC3-4AC0-A182-50916D828D8C}" destId="{AF479DD7-7C7E-4AB2-A2AF-4D7808EB02F3}" srcOrd="0" destOrd="0" presId="urn:microsoft.com/office/officeart/2005/8/layout/pyramid1"/>
    <dgm:cxn modelId="{77166933-C2B4-44FD-A88C-3841654BF718}" srcId="{3E4D69E9-3EC3-4AC0-A182-50916D828D8C}" destId="{9A3649A0-AA5F-4179-B13E-07EAD48BDC2E}" srcOrd="2" destOrd="0" parTransId="{A539CBBC-7D67-4800-A1DD-7CF99E3DE383}" sibTransId="{AC3588D5-4032-43A7-805B-0C27D3AB2D84}"/>
    <dgm:cxn modelId="{B76E835F-EAA1-4CA5-A021-A7B9D7BF4BBF}" type="presOf" srcId="{5F86E1D5-112A-4467-975F-9D3FE1966990}" destId="{04CBDA61-EC5C-4F4E-A5CB-1AAAA038EAB8}" srcOrd="1" destOrd="0" presId="urn:microsoft.com/office/officeart/2005/8/layout/pyramid1"/>
    <dgm:cxn modelId="{2B60098F-8C58-485B-BA6A-CEF345E439A0}" srcId="{3E4D69E9-3EC3-4AC0-A182-50916D828D8C}" destId="{5F86E1D5-112A-4467-975F-9D3FE1966990}" srcOrd="0" destOrd="0" parTransId="{07B67484-8C06-4975-9B5D-BE89C1231D39}" sibTransId="{AAD00CBE-CD70-484E-8CA6-339EB8D80502}"/>
    <dgm:cxn modelId="{0738A70F-FBBA-4A78-B4B2-EF71A4939A86}" type="presOf" srcId="{66918E64-CF03-4A61-999E-2D94FCD6AC03}" destId="{D615A6D1-E6D3-4E7B-A9CC-3FBBE3C303D6}" srcOrd="0" destOrd="0" presId="urn:microsoft.com/office/officeart/2005/8/layout/pyramid1"/>
    <dgm:cxn modelId="{3C8B4287-F858-4C97-AC36-9FB0CA9BAABA}" type="presParOf" srcId="{AF479DD7-7C7E-4AB2-A2AF-4D7808EB02F3}" destId="{D773D243-8D8B-4514-A8C4-A42917C80232}" srcOrd="0" destOrd="0" presId="urn:microsoft.com/office/officeart/2005/8/layout/pyramid1"/>
    <dgm:cxn modelId="{80F142D2-2EE0-41B2-B4C6-36D3F2BA4508}" type="presParOf" srcId="{D773D243-8D8B-4514-A8C4-A42917C80232}" destId="{17160331-CAAD-44C1-BF9A-2583335E49FE}" srcOrd="0" destOrd="0" presId="urn:microsoft.com/office/officeart/2005/8/layout/pyramid1"/>
    <dgm:cxn modelId="{79376CC5-FDDE-4D56-8C01-7CAFC09E33D6}" type="presParOf" srcId="{D773D243-8D8B-4514-A8C4-A42917C80232}" destId="{04CBDA61-EC5C-4F4E-A5CB-1AAAA038EAB8}" srcOrd="1" destOrd="0" presId="urn:microsoft.com/office/officeart/2005/8/layout/pyramid1"/>
    <dgm:cxn modelId="{3EBA3DA4-B8AF-45DD-902F-F80CE15CE66B}" type="presParOf" srcId="{AF479DD7-7C7E-4AB2-A2AF-4D7808EB02F3}" destId="{B6EB5783-6467-402C-9ACA-84E23DBCB438}" srcOrd="1" destOrd="0" presId="urn:microsoft.com/office/officeart/2005/8/layout/pyramid1"/>
    <dgm:cxn modelId="{D2FD131C-DF0E-485F-9A37-11CA2D581155}" type="presParOf" srcId="{B6EB5783-6467-402C-9ACA-84E23DBCB438}" destId="{D615A6D1-E6D3-4E7B-A9CC-3FBBE3C303D6}" srcOrd="0" destOrd="0" presId="urn:microsoft.com/office/officeart/2005/8/layout/pyramid1"/>
    <dgm:cxn modelId="{EB28B2F2-BEB6-48CB-90C8-C3D0895F5444}" type="presParOf" srcId="{B6EB5783-6467-402C-9ACA-84E23DBCB438}" destId="{D38CDD52-D4F8-455D-8069-758F8C1E4D54}" srcOrd="1" destOrd="0" presId="urn:microsoft.com/office/officeart/2005/8/layout/pyramid1"/>
    <dgm:cxn modelId="{D561C740-D786-4380-AC46-E84FFF60AF3E}" type="presParOf" srcId="{AF479DD7-7C7E-4AB2-A2AF-4D7808EB02F3}" destId="{5A9F0A18-8249-4B13-8A2F-D36A17A77AA6}" srcOrd="2" destOrd="0" presId="urn:microsoft.com/office/officeart/2005/8/layout/pyramid1"/>
    <dgm:cxn modelId="{737DB421-97E0-4EDE-BBC5-BA2B9F3DFFB4}" type="presParOf" srcId="{5A9F0A18-8249-4B13-8A2F-D36A17A77AA6}" destId="{76003D0E-E709-4716-A98C-CD0E24F2F9C5}" srcOrd="0" destOrd="0" presId="urn:microsoft.com/office/officeart/2005/8/layout/pyramid1"/>
    <dgm:cxn modelId="{0B954D63-90C2-458A-B9C8-961EC4886F84}" type="presParOf" srcId="{5A9F0A18-8249-4B13-8A2F-D36A17A77AA6}" destId="{34808BD9-655C-4EBD-AC80-3A3066540A2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7E6B86-28FD-44FB-991E-06D0D160BA2C}" type="doc">
      <dgm:prSet loTypeId="urn:microsoft.com/office/officeart/2005/8/layout/matrix3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B8382BE-7162-492E-9612-D190025C120C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Слабость развития зрительно-двигательных связей</a:t>
          </a:r>
          <a:endParaRPr lang="ru-RU" sz="1600" dirty="0"/>
        </a:p>
      </dgm:t>
    </dgm:pt>
    <dgm:pt modelId="{18063053-6E02-4F60-AFF8-C04FC86E59ED}" cxnId="{103A6F4F-5288-4DD1-87C4-CCE2AF2B428E}" type="parTrans">
      <dgm:prSet/>
      <dgm:spPr/>
      <dgm:t>
        <a:bodyPr/>
        <a:lstStyle/>
        <a:p>
          <a:endParaRPr lang="ru-RU"/>
        </a:p>
      </dgm:t>
    </dgm:pt>
    <dgm:pt modelId="{CFFF38F4-1AFD-4B62-8E43-79242ED10D7C}" cxnId="{103A6F4F-5288-4DD1-87C4-CCE2AF2B428E}" type="sibTrans">
      <dgm:prSet/>
      <dgm:spPr/>
      <dgm:t>
        <a:bodyPr/>
        <a:lstStyle/>
        <a:p>
          <a:endParaRPr lang="ru-RU"/>
        </a:p>
      </dgm:t>
    </dgm:pt>
    <dgm:pt modelId="{89CED817-F3E9-438A-BDA1-ECABF5E7F6B5}">
      <dgm:prSet phldrT="[Текст]" custT="1"/>
      <dgm:spPr/>
      <dgm:t>
        <a:bodyPr/>
        <a:lstStyle/>
        <a:p>
          <a:r>
            <a:rPr lang="ru-RU" sz="1600" dirty="0" smtClean="0"/>
            <a:t>Слабость развития слуховых связей</a:t>
          </a:r>
          <a:endParaRPr lang="ru-RU" sz="1600" dirty="0"/>
        </a:p>
      </dgm:t>
    </dgm:pt>
    <dgm:pt modelId="{2016020C-E582-4EEE-9F23-31CDC58AC84B}" cxnId="{F6038B1A-3B19-46FB-AC97-53EF56BD4AD4}" type="parTrans">
      <dgm:prSet/>
      <dgm:spPr/>
      <dgm:t>
        <a:bodyPr/>
        <a:lstStyle/>
        <a:p>
          <a:endParaRPr lang="ru-RU"/>
        </a:p>
      </dgm:t>
    </dgm:pt>
    <dgm:pt modelId="{FFEEBC83-E96B-49C9-9770-79671C98B64F}" cxnId="{F6038B1A-3B19-46FB-AC97-53EF56BD4AD4}" type="sibTrans">
      <dgm:prSet/>
      <dgm:spPr/>
      <dgm:t>
        <a:bodyPr/>
        <a:lstStyle/>
        <a:p>
          <a:endParaRPr lang="ru-RU"/>
        </a:p>
      </dgm:t>
    </dgm:pt>
    <dgm:pt modelId="{AC6213F1-C6B6-4AE7-A196-60339750642F}">
      <dgm:prSet phldrT="[Текст]" custT="1"/>
      <dgm:spPr/>
      <dgm:t>
        <a:bodyPr/>
        <a:lstStyle/>
        <a:p>
          <a:r>
            <a:rPr lang="ru-RU" sz="1600" dirty="0" smtClean="0"/>
            <a:t>Недостаточное развитие тонкой моторики</a:t>
          </a:r>
          <a:endParaRPr lang="ru-RU" sz="1600" dirty="0"/>
        </a:p>
      </dgm:t>
    </dgm:pt>
    <dgm:pt modelId="{2576E91E-011C-4552-8048-F55DE346125D}" cxnId="{678DB1D8-9124-4348-B1D8-D0264BC10043}" type="parTrans">
      <dgm:prSet/>
      <dgm:spPr/>
      <dgm:t>
        <a:bodyPr/>
        <a:lstStyle/>
        <a:p>
          <a:endParaRPr lang="ru-RU"/>
        </a:p>
      </dgm:t>
    </dgm:pt>
    <dgm:pt modelId="{6A76796E-CE66-4969-9E45-06CF6967C269}" cxnId="{678DB1D8-9124-4348-B1D8-D0264BC10043}" type="sibTrans">
      <dgm:prSet/>
      <dgm:spPr/>
      <dgm:t>
        <a:bodyPr/>
        <a:lstStyle/>
        <a:p>
          <a:endParaRPr lang="ru-RU"/>
        </a:p>
      </dgm:t>
    </dgm:pt>
    <dgm:pt modelId="{B072DA0D-AAD2-435A-9380-095BA5046F5B}">
      <dgm:prSet phldrT="[Текст]" custT="1"/>
      <dgm:spPr/>
      <dgm:t>
        <a:bodyPr/>
        <a:lstStyle/>
        <a:p>
          <a:r>
            <a:rPr lang="ru-RU" sz="1600" dirty="0" smtClean="0"/>
            <a:t>Недостаточное развитие графического навыка</a:t>
          </a:r>
          <a:endParaRPr lang="ru-RU" sz="1600" dirty="0"/>
        </a:p>
      </dgm:t>
    </dgm:pt>
    <dgm:pt modelId="{F4B5304C-B543-4D61-B685-C27581EEF61C}" cxnId="{A574DA4D-09AE-4D2E-9F5E-461C726588E0}" type="parTrans">
      <dgm:prSet/>
      <dgm:spPr/>
      <dgm:t>
        <a:bodyPr/>
        <a:lstStyle/>
        <a:p>
          <a:endParaRPr lang="ru-RU"/>
        </a:p>
      </dgm:t>
    </dgm:pt>
    <dgm:pt modelId="{C37CEE94-0C0C-48B4-A3C5-2144ED5DB43F}" cxnId="{A574DA4D-09AE-4D2E-9F5E-461C726588E0}" type="sibTrans">
      <dgm:prSet/>
      <dgm:spPr/>
      <dgm:t>
        <a:bodyPr/>
        <a:lstStyle/>
        <a:p>
          <a:endParaRPr lang="ru-RU"/>
        </a:p>
      </dgm:t>
    </dgm:pt>
    <dgm:pt modelId="{CB481111-AC03-46CC-8B3D-2D121DFDAED0}" type="pres">
      <dgm:prSet presAssocID="{0B7E6B86-28FD-44FB-991E-06D0D160BA2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383405-E63A-4D0D-9311-89E1A4BB31D5}" type="pres">
      <dgm:prSet presAssocID="{0B7E6B86-28FD-44FB-991E-06D0D160BA2C}" presName="diamond" presStyleLbl="bgShp" presStyleIdx="0" presStyleCnt="1" custScaleX="154795" custLinFactNeighborX="-12786" custLinFactNeighborY="1370"/>
      <dgm:spPr/>
    </dgm:pt>
    <dgm:pt modelId="{6119BE7B-9F40-4384-97ED-467F552172F2}" type="pres">
      <dgm:prSet presAssocID="{0B7E6B86-28FD-44FB-991E-06D0D160BA2C}" presName="quad1" presStyleLbl="node1" presStyleIdx="0" presStyleCnt="4" custLinFactNeighborX="-55971" custLinFactNeighborY="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DD7AF-CD04-4749-9110-9BB0ECBD37FD}" type="pres">
      <dgm:prSet presAssocID="{0B7E6B86-28FD-44FB-991E-06D0D160BA2C}" presName="quad2" presStyleLbl="node1" presStyleIdx="1" presStyleCnt="4" custLinFactNeighborX="61134" custLinFactNeighborY="37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9E6E0-39AA-4200-9072-98D6F48544F9}" type="pres">
      <dgm:prSet presAssocID="{0B7E6B86-28FD-44FB-991E-06D0D160BA2C}" presName="quad3" presStyleLbl="node1" presStyleIdx="2" presStyleCnt="4" custLinFactNeighborX="-59484" custLinFactNeighborY="119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CED82-19AA-444F-9595-66C9124CA75A}" type="pres">
      <dgm:prSet presAssocID="{0B7E6B86-28FD-44FB-991E-06D0D160BA2C}" presName="quad4" presStyleLbl="node1" presStyleIdx="3" presStyleCnt="4" custLinFactNeighborX="61134" custLinFactNeighborY="154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30D993-872B-4FA2-89C7-A80CB6E31714}" type="presOf" srcId="{B072DA0D-AAD2-435A-9380-095BA5046F5B}" destId="{EBECED82-19AA-444F-9595-66C9124CA75A}" srcOrd="0" destOrd="0" presId="urn:microsoft.com/office/officeart/2005/8/layout/matrix3"/>
    <dgm:cxn modelId="{F6038B1A-3B19-46FB-AC97-53EF56BD4AD4}" srcId="{0B7E6B86-28FD-44FB-991E-06D0D160BA2C}" destId="{89CED817-F3E9-438A-BDA1-ECABF5E7F6B5}" srcOrd="1" destOrd="0" parTransId="{2016020C-E582-4EEE-9F23-31CDC58AC84B}" sibTransId="{FFEEBC83-E96B-49C9-9770-79671C98B64F}"/>
    <dgm:cxn modelId="{78D2B4F5-601A-49C5-B174-13BB789017D0}" type="presOf" srcId="{8B8382BE-7162-492E-9612-D190025C120C}" destId="{6119BE7B-9F40-4384-97ED-467F552172F2}" srcOrd="0" destOrd="0" presId="urn:microsoft.com/office/officeart/2005/8/layout/matrix3"/>
    <dgm:cxn modelId="{289F1E36-7752-46E8-B5D7-1CC635A5E2D6}" type="presOf" srcId="{89CED817-F3E9-438A-BDA1-ECABF5E7F6B5}" destId="{69ADD7AF-CD04-4749-9110-9BB0ECBD37FD}" srcOrd="0" destOrd="0" presId="urn:microsoft.com/office/officeart/2005/8/layout/matrix3"/>
    <dgm:cxn modelId="{678DB1D8-9124-4348-B1D8-D0264BC10043}" srcId="{0B7E6B86-28FD-44FB-991E-06D0D160BA2C}" destId="{AC6213F1-C6B6-4AE7-A196-60339750642F}" srcOrd="2" destOrd="0" parTransId="{2576E91E-011C-4552-8048-F55DE346125D}" sibTransId="{6A76796E-CE66-4969-9E45-06CF6967C269}"/>
    <dgm:cxn modelId="{103A6F4F-5288-4DD1-87C4-CCE2AF2B428E}" srcId="{0B7E6B86-28FD-44FB-991E-06D0D160BA2C}" destId="{8B8382BE-7162-492E-9612-D190025C120C}" srcOrd="0" destOrd="0" parTransId="{18063053-6E02-4F60-AFF8-C04FC86E59ED}" sibTransId="{CFFF38F4-1AFD-4B62-8E43-79242ED10D7C}"/>
    <dgm:cxn modelId="{32438546-6CA1-4998-A0C7-66584204BF33}" type="presOf" srcId="{0B7E6B86-28FD-44FB-991E-06D0D160BA2C}" destId="{CB481111-AC03-46CC-8B3D-2D121DFDAED0}" srcOrd="0" destOrd="0" presId="urn:microsoft.com/office/officeart/2005/8/layout/matrix3"/>
    <dgm:cxn modelId="{2008D031-AE24-4160-91F4-4BBE8165C2E5}" type="presOf" srcId="{AC6213F1-C6B6-4AE7-A196-60339750642F}" destId="{E319E6E0-39AA-4200-9072-98D6F48544F9}" srcOrd="0" destOrd="0" presId="urn:microsoft.com/office/officeart/2005/8/layout/matrix3"/>
    <dgm:cxn modelId="{A574DA4D-09AE-4D2E-9F5E-461C726588E0}" srcId="{0B7E6B86-28FD-44FB-991E-06D0D160BA2C}" destId="{B072DA0D-AAD2-435A-9380-095BA5046F5B}" srcOrd="3" destOrd="0" parTransId="{F4B5304C-B543-4D61-B685-C27581EEF61C}" sibTransId="{C37CEE94-0C0C-48B4-A3C5-2144ED5DB43F}"/>
    <dgm:cxn modelId="{02F8EAA9-FA43-479F-A3AD-C34F09C84522}" type="presParOf" srcId="{CB481111-AC03-46CC-8B3D-2D121DFDAED0}" destId="{BB383405-E63A-4D0D-9311-89E1A4BB31D5}" srcOrd="0" destOrd="0" presId="urn:microsoft.com/office/officeart/2005/8/layout/matrix3"/>
    <dgm:cxn modelId="{5AEF4151-D20F-4448-A4D1-B10651B9929F}" type="presParOf" srcId="{CB481111-AC03-46CC-8B3D-2D121DFDAED0}" destId="{6119BE7B-9F40-4384-97ED-467F552172F2}" srcOrd="1" destOrd="0" presId="urn:microsoft.com/office/officeart/2005/8/layout/matrix3"/>
    <dgm:cxn modelId="{5DFD9B49-9C92-4B39-925A-8B766EFC5851}" type="presParOf" srcId="{CB481111-AC03-46CC-8B3D-2D121DFDAED0}" destId="{69ADD7AF-CD04-4749-9110-9BB0ECBD37FD}" srcOrd="2" destOrd="0" presId="urn:microsoft.com/office/officeart/2005/8/layout/matrix3"/>
    <dgm:cxn modelId="{58ACEA8B-279E-4570-BDBC-56621F9E8C48}" type="presParOf" srcId="{CB481111-AC03-46CC-8B3D-2D121DFDAED0}" destId="{E319E6E0-39AA-4200-9072-98D6F48544F9}" srcOrd="3" destOrd="0" presId="urn:microsoft.com/office/officeart/2005/8/layout/matrix3"/>
    <dgm:cxn modelId="{81D83D5F-8C0C-4DFF-A441-5336BF00852E}" type="presParOf" srcId="{CB481111-AC03-46CC-8B3D-2D121DFDAED0}" destId="{EBECED82-19AA-444F-9595-66C9124CA75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DB280F-C6C0-4C15-BA3F-9A6EF8C79153}" type="doc">
      <dgm:prSet loTypeId="urn:microsoft.com/office/officeart/2005/8/layout/radial4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069EE8B-9E6B-45F6-8F40-BA447962DD35}">
      <dgm:prSet phldrT="[Текст]" custT="1"/>
      <dgm:spPr/>
      <dgm:t>
        <a:bodyPr/>
        <a:lstStyle/>
        <a:p>
          <a:r>
            <a:rPr lang="ru-RU" sz="1600" dirty="0" smtClean="0"/>
            <a:t>Точность графических действий</a:t>
          </a:r>
          <a:endParaRPr lang="ru-RU" sz="1600" dirty="0"/>
        </a:p>
      </dgm:t>
    </dgm:pt>
    <dgm:pt modelId="{DB6DC141-E6DC-449F-8D0C-563E4B15DFF8}" cxnId="{B13D27DB-EB84-447A-9B30-BE4EAE8AC1A1}" type="parTrans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55EAB57F-E0D7-4B29-86F5-60764B0A247F}" cxnId="{B13D27DB-EB84-447A-9B30-BE4EAE8AC1A1}" type="sibTrans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79DA2D20-FCE8-48E0-902A-6D5A74B0BE8B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Мышечный контроль</a:t>
          </a:r>
        </a:p>
        <a:p>
          <a:r>
            <a:rPr lang="ru-RU" sz="1600" dirty="0" smtClean="0"/>
            <a:t> над </a:t>
          </a:r>
        </a:p>
        <a:p>
          <a:r>
            <a:rPr lang="ru-RU" sz="1600" dirty="0" smtClean="0"/>
            <a:t>мелкой моторикой рук</a:t>
          </a:r>
        </a:p>
        <a:p>
          <a:endParaRPr lang="ru-RU" sz="1600" dirty="0"/>
        </a:p>
      </dgm:t>
    </dgm:pt>
    <dgm:pt modelId="{B3E8A24E-09E0-4F0F-AB59-944841DAFB76}" cxnId="{352955F8-FDF9-4D11-81D4-BD0608A4E757}" type="parTrans">
      <dgm:prSet/>
      <dgm:spPr/>
      <dgm:t>
        <a:bodyPr/>
        <a:lstStyle/>
        <a:p>
          <a:endParaRPr lang="ru-RU" sz="1600" dirty="0">
            <a:solidFill>
              <a:schemeClr val="tx1"/>
            </a:solidFill>
          </a:endParaRPr>
        </a:p>
      </dgm:t>
    </dgm:pt>
    <dgm:pt modelId="{B5A785BD-1B8B-4D7D-A7E4-6D726D8B7660}" cxnId="{352955F8-FDF9-4D11-81D4-BD0608A4E757}" type="sibTrans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74E1FE1B-AFD3-4B6F-A90B-A2763EBA7449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Скоординированность движений  пальцев</a:t>
          </a:r>
          <a:endParaRPr lang="ru-RU" sz="1600" dirty="0"/>
        </a:p>
      </dgm:t>
    </dgm:pt>
    <dgm:pt modelId="{4DA4A6F6-3A8F-4A3A-BB6F-5BBB4BB9DBCB}" cxnId="{C9660B74-9010-49A3-BFDF-72348C98FE73}" type="parTrans">
      <dgm:prSet/>
      <dgm:spPr/>
      <dgm:t>
        <a:bodyPr/>
        <a:lstStyle/>
        <a:p>
          <a:endParaRPr lang="ru-RU" sz="1600" dirty="0">
            <a:solidFill>
              <a:schemeClr val="tx1"/>
            </a:solidFill>
          </a:endParaRPr>
        </a:p>
      </dgm:t>
    </dgm:pt>
    <dgm:pt modelId="{C9C53871-0E17-4D5D-89E9-F50F82B9DD5E}" cxnId="{C9660B74-9010-49A3-BFDF-72348C98FE73}" type="sibTrans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E9BA516-6A94-4B43-B1B2-5C354B96C97D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Ловкость пальцев и кистей рук</a:t>
          </a:r>
          <a:endParaRPr lang="ru-RU" sz="1600" dirty="0"/>
        </a:p>
      </dgm:t>
    </dgm:pt>
    <dgm:pt modelId="{EFA152B6-CE05-4518-8741-B29A2B8294D6}" cxnId="{8C9C30AA-49F7-4134-8F27-A6DC86140E38}" type="parTrans">
      <dgm:prSet/>
      <dgm:spPr/>
      <dgm:t>
        <a:bodyPr/>
        <a:lstStyle/>
        <a:p>
          <a:endParaRPr lang="ru-RU" sz="1600" dirty="0">
            <a:solidFill>
              <a:schemeClr val="tx1"/>
            </a:solidFill>
          </a:endParaRPr>
        </a:p>
      </dgm:t>
    </dgm:pt>
    <dgm:pt modelId="{F8474F74-7049-4735-98E6-1B91A8C6EB0F}" cxnId="{8C9C30AA-49F7-4134-8F27-A6DC86140E38}" type="sibTrans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2483EDA5-A0E6-4514-A89B-A293B5587D99}" type="pres">
      <dgm:prSet presAssocID="{F5DB280F-C6C0-4C15-BA3F-9A6EF8C7915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77E5E2-1B7D-485D-A476-4293FF74E36B}" type="pres">
      <dgm:prSet presAssocID="{1069EE8B-9E6B-45F6-8F40-BA447962DD35}" presName="centerShape" presStyleLbl="node0" presStyleIdx="0" presStyleCnt="1"/>
      <dgm:spPr/>
      <dgm:t>
        <a:bodyPr/>
        <a:lstStyle/>
        <a:p>
          <a:endParaRPr lang="ru-RU"/>
        </a:p>
      </dgm:t>
    </dgm:pt>
    <dgm:pt modelId="{C629DD84-3A40-47D8-8CBA-C558D45DAA9E}" type="pres">
      <dgm:prSet presAssocID="{B3E8A24E-09E0-4F0F-AB59-944841DAFB7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F4F06016-C4E7-417E-AAB5-708C6F93579D}" type="pres">
      <dgm:prSet presAssocID="{79DA2D20-FCE8-48E0-902A-6D5A74B0BE8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DA25D-14DD-46AB-B887-352F8B327F9B}" type="pres">
      <dgm:prSet presAssocID="{4DA4A6F6-3A8F-4A3A-BB6F-5BBB4BB9DBC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4148FF09-64D3-4218-8806-80B046D976AD}" type="pres">
      <dgm:prSet presAssocID="{74E1FE1B-AFD3-4B6F-A90B-A2763EBA74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A95BB-3761-45BC-B92C-244F9154457C}" type="pres">
      <dgm:prSet presAssocID="{EFA152B6-CE05-4518-8741-B29A2B8294D6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8C8879C6-2305-4347-8653-DF6A76CDE9AE}" type="pres">
      <dgm:prSet presAssocID="{EE9BA516-6A94-4B43-B1B2-5C354B96C9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3D27DB-EB84-447A-9B30-BE4EAE8AC1A1}" srcId="{F5DB280F-C6C0-4C15-BA3F-9A6EF8C79153}" destId="{1069EE8B-9E6B-45F6-8F40-BA447962DD35}" srcOrd="0" destOrd="0" parTransId="{DB6DC141-E6DC-449F-8D0C-563E4B15DFF8}" sibTransId="{55EAB57F-E0D7-4B29-86F5-60764B0A247F}"/>
    <dgm:cxn modelId="{8C443894-9E97-4F06-8E51-5A91718260CB}" type="presOf" srcId="{79DA2D20-FCE8-48E0-902A-6D5A74B0BE8B}" destId="{F4F06016-C4E7-417E-AAB5-708C6F93579D}" srcOrd="0" destOrd="0" presId="urn:microsoft.com/office/officeart/2005/8/layout/radial4"/>
    <dgm:cxn modelId="{8C9C30AA-49F7-4134-8F27-A6DC86140E38}" srcId="{1069EE8B-9E6B-45F6-8F40-BA447962DD35}" destId="{EE9BA516-6A94-4B43-B1B2-5C354B96C97D}" srcOrd="2" destOrd="0" parTransId="{EFA152B6-CE05-4518-8741-B29A2B8294D6}" sibTransId="{F8474F74-7049-4735-98E6-1B91A8C6EB0F}"/>
    <dgm:cxn modelId="{C9660B74-9010-49A3-BFDF-72348C98FE73}" srcId="{1069EE8B-9E6B-45F6-8F40-BA447962DD35}" destId="{74E1FE1B-AFD3-4B6F-A90B-A2763EBA7449}" srcOrd="1" destOrd="0" parTransId="{4DA4A6F6-3A8F-4A3A-BB6F-5BBB4BB9DBCB}" sibTransId="{C9C53871-0E17-4D5D-89E9-F50F82B9DD5E}"/>
    <dgm:cxn modelId="{79A70A20-E0E7-42DB-82B0-AF7A2987DEAD}" type="presOf" srcId="{EFA152B6-CE05-4518-8741-B29A2B8294D6}" destId="{0D1A95BB-3761-45BC-B92C-244F9154457C}" srcOrd="0" destOrd="0" presId="urn:microsoft.com/office/officeart/2005/8/layout/radial4"/>
    <dgm:cxn modelId="{8ACA45C2-59CD-4670-BB24-C54FAD335CE9}" type="presOf" srcId="{EE9BA516-6A94-4B43-B1B2-5C354B96C97D}" destId="{8C8879C6-2305-4347-8653-DF6A76CDE9AE}" srcOrd="0" destOrd="0" presId="urn:microsoft.com/office/officeart/2005/8/layout/radial4"/>
    <dgm:cxn modelId="{8F394D45-6E24-44D2-A473-8BB27979C2C9}" type="presOf" srcId="{B3E8A24E-09E0-4F0F-AB59-944841DAFB76}" destId="{C629DD84-3A40-47D8-8CBA-C558D45DAA9E}" srcOrd="0" destOrd="0" presId="urn:microsoft.com/office/officeart/2005/8/layout/radial4"/>
    <dgm:cxn modelId="{352955F8-FDF9-4D11-81D4-BD0608A4E757}" srcId="{1069EE8B-9E6B-45F6-8F40-BA447962DD35}" destId="{79DA2D20-FCE8-48E0-902A-6D5A74B0BE8B}" srcOrd="0" destOrd="0" parTransId="{B3E8A24E-09E0-4F0F-AB59-944841DAFB76}" sibTransId="{B5A785BD-1B8B-4D7D-A7E4-6D726D8B7660}"/>
    <dgm:cxn modelId="{A8AF2367-7F69-45EC-A0AF-712DE33ADF8D}" type="presOf" srcId="{1069EE8B-9E6B-45F6-8F40-BA447962DD35}" destId="{E277E5E2-1B7D-485D-A476-4293FF74E36B}" srcOrd="0" destOrd="0" presId="urn:microsoft.com/office/officeart/2005/8/layout/radial4"/>
    <dgm:cxn modelId="{3D378204-C7D5-47F7-8917-BF3367F47802}" type="presOf" srcId="{4DA4A6F6-3A8F-4A3A-BB6F-5BBB4BB9DBCB}" destId="{765DA25D-14DD-46AB-B887-352F8B327F9B}" srcOrd="0" destOrd="0" presId="urn:microsoft.com/office/officeart/2005/8/layout/radial4"/>
    <dgm:cxn modelId="{0FE5364E-50F3-434F-8B7E-7E8370290687}" type="presOf" srcId="{F5DB280F-C6C0-4C15-BA3F-9A6EF8C79153}" destId="{2483EDA5-A0E6-4514-A89B-A293B5587D99}" srcOrd="0" destOrd="0" presId="urn:microsoft.com/office/officeart/2005/8/layout/radial4"/>
    <dgm:cxn modelId="{559E8C6A-149E-4C5B-B202-5E6414FA0DDF}" type="presOf" srcId="{74E1FE1B-AFD3-4B6F-A90B-A2763EBA7449}" destId="{4148FF09-64D3-4218-8806-80B046D976AD}" srcOrd="0" destOrd="0" presId="urn:microsoft.com/office/officeart/2005/8/layout/radial4"/>
    <dgm:cxn modelId="{F2212D38-03DC-4C4B-81C5-771C9A0F1B69}" type="presParOf" srcId="{2483EDA5-A0E6-4514-A89B-A293B5587D99}" destId="{E277E5E2-1B7D-485D-A476-4293FF74E36B}" srcOrd="0" destOrd="0" presId="urn:microsoft.com/office/officeart/2005/8/layout/radial4"/>
    <dgm:cxn modelId="{7A4C8247-CFFF-4DC4-A455-87F86A01D886}" type="presParOf" srcId="{2483EDA5-A0E6-4514-A89B-A293B5587D99}" destId="{C629DD84-3A40-47D8-8CBA-C558D45DAA9E}" srcOrd="1" destOrd="0" presId="urn:microsoft.com/office/officeart/2005/8/layout/radial4"/>
    <dgm:cxn modelId="{095732EC-D571-4492-AC2F-30CF43FB0CE7}" type="presParOf" srcId="{2483EDA5-A0E6-4514-A89B-A293B5587D99}" destId="{F4F06016-C4E7-417E-AAB5-708C6F93579D}" srcOrd="2" destOrd="0" presId="urn:microsoft.com/office/officeart/2005/8/layout/radial4"/>
    <dgm:cxn modelId="{97BE3605-3D81-4E0D-99E3-D0D8BA42888A}" type="presParOf" srcId="{2483EDA5-A0E6-4514-A89B-A293B5587D99}" destId="{765DA25D-14DD-46AB-B887-352F8B327F9B}" srcOrd="3" destOrd="0" presId="urn:microsoft.com/office/officeart/2005/8/layout/radial4"/>
    <dgm:cxn modelId="{1FC5FD5B-F4A3-4DE3-BEE9-3EC6E4328FA9}" type="presParOf" srcId="{2483EDA5-A0E6-4514-A89B-A293B5587D99}" destId="{4148FF09-64D3-4218-8806-80B046D976AD}" srcOrd="4" destOrd="0" presId="urn:microsoft.com/office/officeart/2005/8/layout/radial4"/>
    <dgm:cxn modelId="{C6D83C68-A80C-40D1-B221-A5470A8A6EED}" type="presParOf" srcId="{2483EDA5-A0E6-4514-A89B-A293B5587D99}" destId="{0D1A95BB-3761-45BC-B92C-244F9154457C}" srcOrd="5" destOrd="0" presId="urn:microsoft.com/office/officeart/2005/8/layout/radial4"/>
    <dgm:cxn modelId="{88AA9BC1-09E4-4910-BBBF-2BA16828166C}" type="presParOf" srcId="{2483EDA5-A0E6-4514-A89B-A293B5587D99}" destId="{8C8879C6-2305-4347-8653-DF6A76CDE9A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25A3A9-7AD1-4E3C-8B71-CE16747AA3C1}" type="doc">
      <dgm:prSet loTypeId="urn:microsoft.com/office/officeart/2005/8/layout/vList2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4B0066F3-74FD-40A1-A5A8-451F44794ED3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rPr>
            <a:t>Не включать письмо в программу дошкольного образования, даже в подготовительной группе, т.к.организм ребенка не готов к данному виду деятельности.</a:t>
          </a:r>
          <a:endParaRPr lang="ru-RU" sz="1600" b="1" dirty="0">
            <a:solidFill>
              <a:schemeClr val="tx1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329DEE07-9089-4EC3-8260-50FCF86C84B9}" cxnId="{7875CCF3-33FE-4CF3-A8C6-77C263393CD0}" type="parTrans">
      <dgm:prSet/>
      <dgm:spPr/>
      <dgm:t>
        <a:bodyPr/>
        <a:lstStyle/>
        <a:p>
          <a:endParaRPr lang="ru-RU" b="1"/>
        </a:p>
      </dgm:t>
    </dgm:pt>
    <dgm:pt modelId="{F456FBC0-9854-4F50-AC18-AA41846F7A18}" cxnId="{7875CCF3-33FE-4CF3-A8C6-77C263393CD0}" type="sibTrans">
      <dgm:prSet/>
      <dgm:spPr/>
      <dgm:t>
        <a:bodyPr/>
        <a:lstStyle/>
        <a:p>
          <a:endParaRPr lang="ru-RU" b="1"/>
        </a:p>
      </dgm:t>
    </dgm:pt>
    <dgm:pt modelId="{80AA11A9-901C-42B7-B97F-F1EAB7C18FA0}">
      <dgm:prSet phldrT="[Текст]"/>
      <dgm:spPr/>
      <dgm:t>
        <a:bodyPr/>
        <a:lstStyle/>
        <a:p>
          <a:endParaRPr lang="ru-RU" b="1" dirty="0"/>
        </a:p>
      </dgm:t>
    </dgm:pt>
    <dgm:pt modelId="{EF697C13-224E-42FD-ADFB-CEA77625A46C}" cxnId="{D9366BBE-A49D-452D-8EDB-1913B452FCF5}" type="parTrans">
      <dgm:prSet/>
      <dgm:spPr/>
      <dgm:t>
        <a:bodyPr/>
        <a:lstStyle/>
        <a:p>
          <a:endParaRPr lang="ru-RU" b="1"/>
        </a:p>
      </dgm:t>
    </dgm:pt>
    <dgm:pt modelId="{29A32B21-216B-4677-A416-941EB8EC0D00}" cxnId="{D9366BBE-A49D-452D-8EDB-1913B452FCF5}" type="sibTrans">
      <dgm:prSet/>
      <dgm:spPr/>
      <dgm:t>
        <a:bodyPr/>
        <a:lstStyle/>
        <a:p>
          <a:endParaRPr lang="ru-RU" b="1"/>
        </a:p>
      </dgm:t>
    </dgm:pt>
    <dgm:pt modelId="{E63162AB-DDEB-405D-B3AA-A75D2A608151}">
      <dgm:prSet phldrT="[Текст]" custT="1"/>
      <dgm:spPr>
        <a:solidFill>
          <a:schemeClr val="tx2">
            <a:lumMod val="40000"/>
            <a:lumOff val="60000"/>
          </a:schemeClr>
        </a:solidFill>
        <a:effectLst/>
      </dgm:spPr>
      <dgm:t>
        <a:bodyPr anchor="ctr" anchorCtr="1"/>
        <a:lstStyle/>
        <a:p>
          <a:r>
            <a:rPr lang="ru-RU" sz="1600" b="1" dirty="0" smtClean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rPr>
            <a:t>При проведении целенаправленной подготовительной работы на дошкольном этапе, можно избежать многих сложностей при обучении детей письму  в начальной школе.</a:t>
          </a:r>
          <a:endParaRPr lang="ru-RU" sz="1600" b="1" dirty="0">
            <a:solidFill>
              <a:schemeClr val="tx1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A40F16D1-02CB-41C9-9925-01A792FBB101}" cxnId="{204DCCF9-4471-4BB5-B03E-D46CC26843E6}" type="parTrans">
      <dgm:prSet/>
      <dgm:spPr/>
      <dgm:t>
        <a:bodyPr/>
        <a:lstStyle/>
        <a:p>
          <a:endParaRPr lang="ru-RU" b="1"/>
        </a:p>
      </dgm:t>
    </dgm:pt>
    <dgm:pt modelId="{206C4FF5-F238-48D2-A6F8-491CDFB37D60}" cxnId="{204DCCF9-4471-4BB5-B03E-D46CC26843E6}" type="sibTrans">
      <dgm:prSet/>
      <dgm:spPr/>
      <dgm:t>
        <a:bodyPr/>
        <a:lstStyle/>
        <a:p>
          <a:endParaRPr lang="ru-RU" b="1"/>
        </a:p>
      </dgm:t>
    </dgm:pt>
    <dgm:pt modelId="{AEDD58BC-CA24-4AED-A875-8D76DE068E00}" type="pres">
      <dgm:prSet presAssocID="{4E25A3A9-7AD1-4E3C-8B71-CE16747AA3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3CA9DF-EAE0-4376-80A2-8E21C6CE5FB3}" type="pres">
      <dgm:prSet presAssocID="{4B0066F3-74FD-40A1-A5A8-451F44794ED3}" presName="parentText" presStyleLbl="node1" presStyleIdx="0" presStyleCnt="2" custLinFactNeighborY="-690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FADF8-1CC4-4DCF-AF0F-984CB37E4D42}" type="pres">
      <dgm:prSet presAssocID="{4B0066F3-74FD-40A1-A5A8-451F44794ED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0B562-92AF-4DD5-B764-DDE04A2ECD66}" type="pres">
      <dgm:prSet presAssocID="{E63162AB-DDEB-405D-B3AA-A75D2A608151}" presName="parentText" presStyleLbl="node1" presStyleIdx="1" presStyleCnt="2" custLinFactNeighborX="-2160" custLinFactNeighborY="298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012F69-7D5A-48FA-97E0-27E54E89FABF}" type="presOf" srcId="{80AA11A9-901C-42B7-B97F-F1EAB7C18FA0}" destId="{76BFADF8-1CC4-4DCF-AF0F-984CB37E4D42}" srcOrd="0" destOrd="0" presId="urn:microsoft.com/office/officeart/2005/8/layout/vList2"/>
    <dgm:cxn modelId="{ACFBA0B8-7BBE-403F-B861-60396F52BDBA}" type="presOf" srcId="{4E25A3A9-7AD1-4E3C-8B71-CE16747AA3C1}" destId="{AEDD58BC-CA24-4AED-A875-8D76DE068E00}" srcOrd="0" destOrd="0" presId="urn:microsoft.com/office/officeart/2005/8/layout/vList2"/>
    <dgm:cxn modelId="{59D25721-16AB-4ECE-BAB7-C6DEEB71A53B}" type="presOf" srcId="{4B0066F3-74FD-40A1-A5A8-451F44794ED3}" destId="{373CA9DF-EAE0-4376-80A2-8E21C6CE5FB3}" srcOrd="0" destOrd="0" presId="urn:microsoft.com/office/officeart/2005/8/layout/vList2"/>
    <dgm:cxn modelId="{784FFA45-BEB8-4574-AFB9-0A895361D6BF}" type="presOf" srcId="{E63162AB-DDEB-405D-B3AA-A75D2A608151}" destId="{3030B562-92AF-4DD5-B764-DDE04A2ECD66}" srcOrd="0" destOrd="0" presId="urn:microsoft.com/office/officeart/2005/8/layout/vList2"/>
    <dgm:cxn modelId="{D9366BBE-A49D-452D-8EDB-1913B452FCF5}" srcId="{4B0066F3-74FD-40A1-A5A8-451F44794ED3}" destId="{80AA11A9-901C-42B7-B97F-F1EAB7C18FA0}" srcOrd="0" destOrd="0" parTransId="{EF697C13-224E-42FD-ADFB-CEA77625A46C}" sibTransId="{29A32B21-216B-4677-A416-941EB8EC0D00}"/>
    <dgm:cxn modelId="{204DCCF9-4471-4BB5-B03E-D46CC26843E6}" srcId="{4E25A3A9-7AD1-4E3C-8B71-CE16747AA3C1}" destId="{E63162AB-DDEB-405D-B3AA-A75D2A608151}" srcOrd="1" destOrd="0" parTransId="{A40F16D1-02CB-41C9-9925-01A792FBB101}" sibTransId="{206C4FF5-F238-48D2-A6F8-491CDFB37D60}"/>
    <dgm:cxn modelId="{7875CCF3-33FE-4CF3-A8C6-77C263393CD0}" srcId="{4E25A3A9-7AD1-4E3C-8B71-CE16747AA3C1}" destId="{4B0066F3-74FD-40A1-A5A8-451F44794ED3}" srcOrd="0" destOrd="0" parTransId="{329DEE07-9089-4EC3-8260-50FCF86C84B9}" sibTransId="{F456FBC0-9854-4F50-AC18-AA41846F7A18}"/>
    <dgm:cxn modelId="{24B6FB2A-F603-4F79-B0DB-9E5BED92CFAB}" type="presParOf" srcId="{AEDD58BC-CA24-4AED-A875-8D76DE068E00}" destId="{373CA9DF-EAE0-4376-80A2-8E21C6CE5FB3}" srcOrd="0" destOrd="0" presId="urn:microsoft.com/office/officeart/2005/8/layout/vList2"/>
    <dgm:cxn modelId="{9478E382-07C0-404F-B57D-30D4C4DED48A}" type="presParOf" srcId="{AEDD58BC-CA24-4AED-A875-8D76DE068E00}" destId="{76BFADF8-1CC4-4DCF-AF0F-984CB37E4D42}" srcOrd="1" destOrd="0" presId="urn:microsoft.com/office/officeart/2005/8/layout/vList2"/>
    <dgm:cxn modelId="{4A942D49-2ADA-4836-B7B2-AE2DB66F3129}" type="presParOf" srcId="{AEDD58BC-CA24-4AED-A875-8D76DE068E00}" destId="{3030B562-92AF-4DD5-B764-DDE04A2ECD66}" srcOrd="2" destOrd="0" presId="urn:microsoft.com/office/officeart/2005/8/layout/vList2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BF12C3-3CEB-41E6-93A6-8D0AF784C1B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612948-74CE-4605-A9D5-69119F357CC2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Monotype Corsiva" panose="03010101010201010101" pitchFamily="66" charset="0"/>
            </a:rPr>
            <a:t>Графические</a:t>
          </a:r>
        </a:p>
        <a:p>
          <a:r>
            <a:rPr lang="ru-RU" sz="2400" b="1" dirty="0" smtClean="0">
              <a:solidFill>
                <a:schemeClr val="tx1"/>
              </a:solidFill>
              <a:latin typeface="Monotype Corsiva" panose="03010101010201010101" pitchFamily="66" charset="0"/>
            </a:rPr>
            <a:t>диктанты</a:t>
          </a:r>
          <a:endParaRPr lang="ru-RU" sz="2400" b="1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FAAC3887-05CE-4EB5-9114-98A9AE7E7C8C}" cxnId="{505F4BF4-CD25-42BD-81B6-54B1F5AE6ADE}" type="parTrans">
      <dgm:prSet/>
      <dgm:spPr/>
      <dgm:t>
        <a:bodyPr/>
        <a:lstStyle/>
        <a:p>
          <a:endParaRPr lang="ru-RU"/>
        </a:p>
      </dgm:t>
    </dgm:pt>
    <dgm:pt modelId="{36562852-B10F-43C1-BF52-E3D8DC6E66A6}" cxnId="{505F4BF4-CD25-42BD-81B6-54B1F5AE6ADE}" type="sibTrans">
      <dgm:prSet/>
      <dgm:spPr/>
      <dgm:t>
        <a:bodyPr/>
        <a:lstStyle/>
        <a:p>
          <a:endParaRPr lang="ru-RU"/>
        </a:p>
      </dgm:t>
    </dgm:pt>
    <dgm:pt modelId="{A171E564-FEAC-41FB-8AAD-2B858DA15746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Помогают планомерно подготовить ребенка к школе.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50F48A-D154-459A-BCD0-A929A445CF29}" cxnId="{9DC57531-948B-4E43-A2F3-2B885CF97AF5}" type="parTrans">
      <dgm:prSet/>
      <dgm:spPr/>
      <dgm:t>
        <a:bodyPr/>
        <a:lstStyle/>
        <a:p>
          <a:endParaRPr lang="ru-RU"/>
        </a:p>
      </dgm:t>
    </dgm:pt>
    <dgm:pt modelId="{5F32FAC4-381E-46A1-992B-BD5981F6308F}" cxnId="{9DC57531-948B-4E43-A2F3-2B885CF97AF5}" type="sibTrans">
      <dgm:prSet/>
      <dgm:spPr>
        <a:solidFill>
          <a:schemeClr val="accent2">
            <a:lumMod val="20000"/>
            <a:lumOff val="80000"/>
          </a:schemeClr>
        </a:solidFill>
        <a:ln w="53975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3CDF42DB-E356-4D5D-8160-7EAD3BE9D0F9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Предотвратить трудности в обучении, такие как: неразвитость орфографической зоркости, неусидчивость, рассеянность.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7ED9E0-4C82-4E1A-8397-1A900B4AF7CB}" cxnId="{3A2601A5-83DE-46F3-9325-CA9117BCBF41}" type="parTrans">
      <dgm:prSet/>
      <dgm:spPr/>
      <dgm:t>
        <a:bodyPr/>
        <a:lstStyle/>
        <a:p>
          <a:endParaRPr lang="ru-RU"/>
        </a:p>
      </dgm:t>
    </dgm:pt>
    <dgm:pt modelId="{31EE81B7-85C1-42EA-979E-6DA713C9FD2B}" cxnId="{3A2601A5-83DE-46F3-9325-CA9117BCBF41}" type="sibTrans">
      <dgm:prSet/>
      <dgm:spPr>
        <a:solidFill>
          <a:schemeClr val="accent2">
            <a:lumMod val="20000"/>
            <a:lumOff val="80000"/>
          </a:schemeClr>
        </a:solidFill>
        <a:ln w="4445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EAA2A2E2-2714-49B2-9DAE-831F40EE0BB1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Занятия с графическими диктантами развивают произвольное внимание. пространственное воображение, мелкую моторику пальцев рук, усидчивость, координацию движений.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4148E-7CDE-4A6D-B32F-A8AAC0533757}" cxnId="{630998D3-691C-4757-9A6F-9254D0E08BAF}" type="parTrans">
      <dgm:prSet/>
      <dgm:spPr/>
      <dgm:t>
        <a:bodyPr/>
        <a:lstStyle/>
        <a:p>
          <a:endParaRPr lang="ru-RU"/>
        </a:p>
      </dgm:t>
    </dgm:pt>
    <dgm:pt modelId="{D2A8E465-B436-4B7A-B7B7-A9FEAD12FB8C}" cxnId="{630998D3-691C-4757-9A6F-9254D0E08BAF}" type="sibTrans">
      <dgm:prSet/>
      <dgm:spPr>
        <a:solidFill>
          <a:schemeClr val="accent2">
            <a:lumMod val="20000"/>
            <a:lumOff val="80000"/>
          </a:schemeClr>
        </a:solidFill>
        <a:ln w="4445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E93BDEDE-02E5-43D8-B3E2-CCD0F671D907}" type="pres">
      <dgm:prSet presAssocID="{97BF12C3-3CEB-41E6-93A6-8D0AF784C1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B5F8B0-3B15-4A02-923B-29FF34E3C270}" type="pres">
      <dgm:prSet presAssocID="{76612948-74CE-4605-A9D5-69119F357CC2}" presName="centerShape" presStyleLbl="node0" presStyleIdx="0" presStyleCnt="1" custLinFactNeighborX="5810" custLinFactNeighborY="893"/>
      <dgm:spPr/>
      <dgm:t>
        <a:bodyPr/>
        <a:lstStyle/>
        <a:p>
          <a:endParaRPr lang="ru-RU"/>
        </a:p>
      </dgm:t>
    </dgm:pt>
    <dgm:pt modelId="{22C0958B-83A2-47AD-99A8-3027391DE1D5}" type="pres">
      <dgm:prSet presAssocID="{A171E564-FEAC-41FB-8AAD-2B858DA15746}" presName="node" presStyleLbl="node1" presStyleIdx="0" presStyleCnt="3" custScaleX="158883" custScaleY="144255" custRadScaleRad="101765" custRadScaleInc="15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C394D-8A5A-4462-8271-25D8467EDA9F}" type="pres">
      <dgm:prSet presAssocID="{A171E564-FEAC-41FB-8AAD-2B858DA15746}" presName="dummy" presStyleCnt="0"/>
      <dgm:spPr/>
    </dgm:pt>
    <dgm:pt modelId="{280B58BE-5EB8-40C2-825C-1AE0FC19B9D5}" type="pres">
      <dgm:prSet presAssocID="{5F32FAC4-381E-46A1-992B-BD5981F6308F}" presName="sibTrans" presStyleLbl="sibTrans2D1" presStyleIdx="0" presStyleCnt="3" custLinFactNeighborX="2056" custLinFactNeighborY="-483"/>
      <dgm:spPr/>
      <dgm:t>
        <a:bodyPr/>
        <a:lstStyle/>
        <a:p>
          <a:endParaRPr lang="ru-RU"/>
        </a:p>
      </dgm:t>
    </dgm:pt>
    <dgm:pt modelId="{5471276E-3857-4870-A60C-89746EBF19E5}" type="pres">
      <dgm:prSet presAssocID="{3CDF42DB-E356-4D5D-8160-7EAD3BE9D0F9}" presName="node" presStyleLbl="node1" presStyleIdx="1" presStyleCnt="3" custScaleX="158112" custScaleY="147405" custRadScaleRad="120538" custRadScaleInc="-12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71AB4-5B9F-4DFE-9F1D-C2A48F2ECCEA}" type="pres">
      <dgm:prSet presAssocID="{3CDF42DB-E356-4D5D-8160-7EAD3BE9D0F9}" presName="dummy" presStyleCnt="0"/>
      <dgm:spPr/>
    </dgm:pt>
    <dgm:pt modelId="{7EC4E54E-DBEB-402A-9F63-EA463683E39F}" type="pres">
      <dgm:prSet presAssocID="{31EE81B7-85C1-42EA-979E-6DA713C9FD2B}" presName="sibTrans" presStyleLbl="sibTrans2D1" presStyleIdx="1" presStyleCnt="3" custLinFactNeighborX="1148" custLinFactNeighborY="-6180"/>
      <dgm:spPr/>
      <dgm:t>
        <a:bodyPr/>
        <a:lstStyle/>
        <a:p>
          <a:endParaRPr lang="ru-RU"/>
        </a:p>
      </dgm:t>
    </dgm:pt>
    <dgm:pt modelId="{F0235CD0-47A0-4063-94E9-62340E3EFC33}" type="pres">
      <dgm:prSet presAssocID="{EAA2A2E2-2714-49B2-9DAE-831F40EE0BB1}" presName="node" presStyleLbl="node1" presStyleIdx="2" presStyleCnt="3" custScaleX="161409" custScaleY="142096" custRadScaleRad="99892" custRadScaleInc="-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3BE5D-1649-4683-8C8B-556794AC147D}" type="pres">
      <dgm:prSet presAssocID="{EAA2A2E2-2714-49B2-9DAE-831F40EE0BB1}" presName="dummy" presStyleCnt="0"/>
      <dgm:spPr/>
    </dgm:pt>
    <dgm:pt modelId="{2F61BF44-01AD-41E1-A072-AF78F796BECB}" type="pres">
      <dgm:prSet presAssocID="{D2A8E465-B436-4B7A-B7B7-A9FEAD12FB8C}" presName="sibTrans" presStyleLbl="sibTrans2D1" presStyleIdx="2" presStyleCnt="3" custLinFactNeighborX="101" custLinFactNeighborY="-378"/>
      <dgm:spPr/>
      <dgm:t>
        <a:bodyPr/>
        <a:lstStyle/>
        <a:p>
          <a:endParaRPr lang="ru-RU"/>
        </a:p>
      </dgm:t>
    </dgm:pt>
  </dgm:ptLst>
  <dgm:cxnLst>
    <dgm:cxn modelId="{505F4BF4-CD25-42BD-81B6-54B1F5AE6ADE}" srcId="{97BF12C3-3CEB-41E6-93A6-8D0AF784C1BD}" destId="{76612948-74CE-4605-A9D5-69119F357CC2}" srcOrd="0" destOrd="0" parTransId="{FAAC3887-05CE-4EB5-9114-98A9AE7E7C8C}" sibTransId="{36562852-B10F-43C1-BF52-E3D8DC6E66A6}"/>
    <dgm:cxn modelId="{EFAB3330-FA42-4941-BEDE-7D632F83C419}" type="presOf" srcId="{31EE81B7-85C1-42EA-979E-6DA713C9FD2B}" destId="{7EC4E54E-DBEB-402A-9F63-EA463683E39F}" srcOrd="0" destOrd="0" presId="urn:microsoft.com/office/officeart/2005/8/layout/radial6"/>
    <dgm:cxn modelId="{0108B5B0-96CC-420A-9B9A-F84CF4DE656F}" type="presOf" srcId="{A171E564-FEAC-41FB-8AAD-2B858DA15746}" destId="{22C0958B-83A2-47AD-99A8-3027391DE1D5}" srcOrd="0" destOrd="0" presId="urn:microsoft.com/office/officeart/2005/8/layout/radial6"/>
    <dgm:cxn modelId="{630998D3-691C-4757-9A6F-9254D0E08BAF}" srcId="{76612948-74CE-4605-A9D5-69119F357CC2}" destId="{EAA2A2E2-2714-49B2-9DAE-831F40EE0BB1}" srcOrd="2" destOrd="0" parTransId="{FFD4148E-7CDE-4A6D-B32F-A8AAC0533757}" sibTransId="{D2A8E465-B436-4B7A-B7B7-A9FEAD12FB8C}"/>
    <dgm:cxn modelId="{BC60AA36-9756-4399-8705-0DD7B907FD49}" type="presOf" srcId="{EAA2A2E2-2714-49B2-9DAE-831F40EE0BB1}" destId="{F0235CD0-47A0-4063-94E9-62340E3EFC33}" srcOrd="0" destOrd="0" presId="urn:microsoft.com/office/officeart/2005/8/layout/radial6"/>
    <dgm:cxn modelId="{525C6CDB-FA81-4C87-B076-271FB19D6CAD}" type="presOf" srcId="{3CDF42DB-E356-4D5D-8160-7EAD3BE9D0F9}" destId="{5471276E-3857-4870-A60C-89746EBF19E5}" srcOrd="0" destOrd="0" presId="urn:microsoft.com/office/officeart/2005/8/layout/radial6"/>
    <dgm:cxn modelId="{938F352B-6B66-4419-802E-4EE984818140}" type="presOf" srcId="{D2A8E465-B436-4B7A-B7B7-A9FEAD12FB8C}" destId="{2F61BF44-01AD-41E1-A072-AF78F796BECB}" srcOrd="0" destOrd="0" presId="urn:microsoft.com/office/officeart/2005/8/layout/radial6"/>
    <dgm:cxn modelId="{3A2601A5-83DE-46F3-9325-CA9117BCBF41}" srcId="{76612948-74CE-4605-A9D5-69119F357CC2}" destId="{3CDF42DB-E356-4D5D-8160-7EAD3BE9D0F9}" srcOrd="1" destOrd="0" parTransId="{0D7ED9E0-4C82-4E1A-8397-1A900B4AF7CB}" sibTransId="{31EE81B7-85C1-42EA-979E-6DA713C9FD2B}"/>
    <dgm:cxn modelId="{9DC57531-948B-4E43-A2F3-2B885CF97AF5}" srcId="{76612948-74CE-4605-A9D5-69119F357CC2}" destId="{A171E564-FEAC-41FB-8AAD-2B858DA15746}" srcOrd="0" destOrd="0" parTransId="{B450F48A-D154-459A-BCD0-A929A445CF29}" sibTransId="{5F32FAC4-381E-46A1-992B-BD5981F6308F}"/>
    <dgm:cxn modelId="{5A5EF7B9-02E5-469C-A78D-4C0B3C210B1B}" type="presOf" srcId="{5F32FAC4-381E-46A1-992B-BD5981F6308F}" destId="{280B58BE-5EB8-40C2-825C-1AE0FC19B9D5}" srcOrd="0" destOrd="0" presId="urn:microsoft.com/office/officeart/2005/8/layout/radial6"/>
    <dgm:cxn modelId="{84A7C9E3-7FB7-45AE-8343-22995AD272B6}" type="presOf" srcId="{97BF12C3-3CEB-41E6-93A6-8D0AF784C1BD}" destId="{E93BDEDE-02E5-43D8-B3E2-CCD0F671D907}" srcOrd="0" destOrd="0" presId="urn:microsoft.com/office/officeart/2005/8/layout/radial6"/>
    <dgm:cxn modelId="{BDF6B296-D74F-4D3F-89A0-7D925C4E4B75}" type="presOf" srcId="{76612948-74CE-4605-A9D5-69119F357CC2}" destId="{7CB5F8B0-3B15-4A02-923B-29FF34E3C270}" srcOrd="0" destOrd="0" presId="urn:microsoft.com/office/officeart/2005/8/layout/radial6"/>
    <dgm:cxn modelId="{39C0B963-D5E7-48A4-9112-9C46C8F7E0A3}" type="presParOf" srcId="{E93BDEDE-02E5-43D8-B3E2-CCD0F671D907}" destId="{7CB5F8B0-3B15-4A02-923B-29FF34E3C270}" srcOrd="0" destOrd="0" presId="urn:microsoft.com/office/officeart/2005/8/layout/radial6"/>
    <dgm:cxn modelId="{2F7C3F9F-284B-4ECC-837D-0EB22ABFFF64}" type="presParOf" srcId="{E93BDEDE-02E5-43D8-B3E2-CCD0F671D907}" destId="{22C0958B-83A2-47AD-99A8-3027391DE1D5}" srcOrd="1" destOrd="0" presId="urn:microsoft.com/office/officeart/2005/8/layout/radial6"/>
    <dgm:cxn modelId="{502EFA9F-6ADB-493A-836A-C8B74F7B8B08}" type="presParOf" srcId="{E93BDEDE-02E5-43D8-B3E2-CCD0F671D907}" destId="{AEFC394D-8A5A-4462-8271-25D8467EDA9F}" srcOrd="2" destOrd="0" presId="urn:microsoft.com/office/officeart/2005/8/layout/radial6"/>
    <dgm:cxn modelId="{D2A82FF8-42AD-4B4A-8590-B2E8AD5856DE}" type="presParOf" srcId="{E93BDEDE-02E5-43D8-B3E2-CCD0F671D907}" destId="{280B58BE-5EB8-40C2-825C-1AE0FC19B9D5}" srcOrd="3" destOrd="0" presId="urn:microsoft.com/office/officeart/2005/8/layout/radial6"/>
    <dgm:cxn modelId="{36FF1C5E-8383-47A9-811D-ABEC15D87957}" type="presParOf" srcId="{E93BDEDE-02E5-43D8-B3E2-CCD0F671D907}" destId="{5471276E-3857-4870-A60C-89746EBF19E5}" srcOrd="4" destOrd="0" presId="urn:microsoft.com/office/officeart/2005/8/layout/radial6"/>
    <dgm:cxn modelId="{1C17646A-D7B8-40EB-B287-AFFF91931728}" type="presParOf" srcId="{E93BDEDE-02E5-43D8-B3E2-CCD0F671D907}" destId="{A9271AB4-5B9F-4DFE-9F1D-C2A48F2ECCEA}" srcOrd="5" destOrd="0" presId="urn:microsoft.com/office/officeart/2005/8/layout/radial6"/>
    <dgm:cxn modelId="{AEF81D08-5284-47D5-A57A-B16ADFEB5AB4}" type="presParOf" srcId="{E93BDEDE-02E5-43D8-B3E2-CCD0F671D907}" destId="{7EC4E54E-DBEB-402A-9F63-EA463683E39F}" srcOrd="6" destOrd="0" presId="urn:microsoft.com/office/officeart/2005/8/layout/radial6"/>
    <dgm:cxn modelId="{E57838B7-15EC-4FD3-B049-EDED5FE81902}" type="presParOf" srcId="{E93BDEDE-02E5-43D8-B3E2-CCD0F671D907}" destId="{F0235CD0-47A0-4063-94E9-62340E3EFC33}" srcOrd="7" destOrd="0" presId="urn:microsoft.com/office/officeart/2005/8/layout/radial6"/>
    <dgm:cxn modelId="{96D74730-B096-483D-9DB3-8D4938458575}" type="presParOf" srcId="{E93BDEDE-02E5-43D8-B3E2-CCD0F671D907}" destId="{40A3BE5D-1649-4683-8C8B-556794AC147D}" srcOrd="8" destOrd="0" presId="urn:microsoft.com/office/officeart/2005/8/layout/radial6"/>
    <dgm:cxn modelId="{343D6A8F-F372-4051-93AC-A3A41FB589DA}" type="presParOf" srcId="{E93BDEDE-02E5-43D8-B3E2-CCD0F671D907}" destId="{2F61BF44-01AD-41E1-A072-AF78F796BEC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6D4C74-F3EF-4B5C-803B-69FA36749E0E}" type="doc">
      <dgm:prSet loTypeId="urn:microsoft.com/office/officeart/2005/8/layout/default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A0F6894B-6498-45DD-8BB5-94DA648EE1CF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 2-х лет ребенок способен удерживать мелок и карандаш, захватив его в кулак.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A592-9665-4B04-9B7F-26E667EE7A7B}" cxnId="{6A8206E5-C2B0-4E90-BB9F-3E63A4D00E05}" type="parTrans">
      <dgm:prSet/>
      <dgm:spPr/>
      <dgm:t>
        <a:bodyPr/>
        <a:lstStyle/>
        <a:p>
          <a:endParaRPr lang="ru-RU"/>
        </a:p>
      </dgm:t>
    </dgm:pt>
    <dgm:pt modelId="{81DFC15E-F1E2-4BCE-ACD7-56FA03CBBB87}" cxnId="{6A8206E5-C2B0-4E90-BB9F-3E63A4D00E05}" type="sibTrans">
      <dgm:prSet/>
      <dgm:spPr/>
      <dgm:t>
        <a:bodyPr/>
        <a:lstStyle/>
        <a:p>
          <a:endParaRPr lang="ru-RU"/>
        </a:p>
      </dgm:t>
    </dgm:pt>
    <dgm:pt modelId="{5220A454-427D-4194-9E3B-716862698EC4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2-3 года ребенок осваивает захват карандаша пальцами, ладонь сверху. Это позволяет копировать вертикальные и округлые, а затем горизонтальные линии.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B889FE-E160-4629-8F3E-DC86D07400EA}" cxnId="{3657E900-714E-4770-8125-23D604586A7E}" type="parTrans">
      <dgm:prSet/>
      <dgm:spPr/>
      <dgm:t>
        <a:bodyPr/>
        <a:lstStyle/>
        <a:p>
          <a:endParaRPr lang="ru-RU"/>
        </a:p>
      </dgm:t>
    </dgm:pt>
    <dgm:pt modelId="{DCF60DBD-C50B-4C4B-8B1E-CC0C6CB3867B}" cxnId="{3657E900-714E-4770-8125-23D604586A7E}" type="sibTrans">
      <dgm:prSet/>
      <dgm:spPr/>
      <dgm:t>
        <a:bodyPr/>
        <a:lstStyle/>
        <a:p>
          <a:endParaRPr lang="ru-RU"/>
        </a:p>
      </dgm:t>
    </dgm:pt>
    <dgm:pt modelId="{45E75966-516A-4F23-AEB3-3F974AF3FE79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 3-4 годам у ребенка формируется правильный захват карандаша, что дает возможность копировать простые фигуры (крест, круг, молоточек).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DDFC39-21CB-4029-A05D-F42607FA1489}" cxnId="{8B20184D-947F-4486-9C31-F0E3EB613AB9}" type="parTrans">
      <dgm:prSet/>
      <dgm:spPr/>
      <dgm:t>
        <a:bodyPr/>
        <a:lstStyle/>
        <a:p>
          <a:endParaRPr lang="ru-RU"/>
        </a:p>
      </dgm:t>
    </dgm:pt>
    <dgm:pt modelId="{21B6BEE1-4FCE-4A62-8F4E-72EC66232757}" cxnId="{8B20184D-947F-4486-9C31-F0E3EB613AB9}" type="sibTrans">
      <dgm:prSet/>
      <dgm:spPr/>
      <dgm:t>
        <a:bodyPr/>
        <a:lstStyle/>
        <a:p>
          <a:endParaRPr lang="ru-RU"/>
        </a:p>
      </dgm:t>
    </dgm:pt>
    <dgm:pt modelId="{7DF0A338-8B89-401F-BD1B-77E0EBCD489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 4-5 годам ребенок может копировать фигуры с соблюдением основных пропорций, ограничивать протяженность линий, срисовывать предметы, рисовать по представлению.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D4D060-C358-434D-B263-30D71E191879}" cxnId="{29889F7A-AE10-4662-8394-73367B2F0F43}" type="parTrans">
      <dgm:prSet/>
      <dgm:spPr/>
      <dgm:t>
        <a:bodyPr/>
        <a:lstStyle/>
        <a:p>
          <a:endParaRPr lang="ru-RU"/>
        </a:p>
      </dgm:t>
    </dgm:pt>
    <dgm:pt modelId="{E5263B35-033E-4837-8FEB-0509A712E586}" cxnId="{29889F7A-AE10-4662-8394-73367B2F0F43}" type="sibTrans">
      <dgm:prSet/>
      <dgm:spPr/>
      <dgm:t>
        <a:bodyPr/>
        <a:lstStyle/>
        <a:p>
          <a:endParaRPr lang="ru-RU"/>
        </a:p>
      </dgm:t>
    </dgm:pt>
    <dgm:pt modelId="{49FD56B7-B5B3-4466-AAB3-879E7F86F01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5 лет дети хорошо выполняют вертикальные, горизонтальные, наклонные штрихи, ограничивая их длину и соблюдая относительную параллельность, могут делать циклические движения.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AE23B7-8EDF-4EB5-B38F-846D3136B625}" cxnId="{E4424283-0AFA-4906-98E3-76415B1F32D0}" type="parTrans">
      <dgm:prSet/>
      <dgm:spPr/>
      <dgm:t>
        <a:bodyPr/>
        <a:lstStyle/>
        <a:p>
          <a:endParaRPr lang="ru-RU"/>
        </a:p>
      </dgm:t>
    </dgm:pt>
    <dgm:pt modelId="{65D67B65-1B02-4105-A7EE-A39103E9DD60}" cxnId="{E4424283-0AFA-4906-98E3-76415B1F32D0}" type="sibTrans">
      <dgm:prSet/>
      <dgm:spPr/>
      <dgm:t>
        <a:bodyPr/>
        <a:lstStyle/>
        <a:p>
          <a:endParaRPr lang="ru-RU"/>
        </a:p>
      </dgm:t>
    </dgm:pt>
    <dgm:pt modelId="{7AC08661-C362-463D-88E0-6D3F9295DAA7}" type="pres">
      <dgm:prSet presAssocID="{8A6D4C74-F3EF-4B5C-803B-69FA36749E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34DA61-FB28-4A4B-9016-346991444B8B}" type="pres">
      <dgm:prSet presAssocID="{A0F6894B-6498-45DD-8BB5-94DA648EE1C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8F3BB-C1B7-47E3-99E9-2732339318ED}" type="pres">
      <dgm:prSet presAssocID="{81DFC15E-F1E2-4BCE-ACD7-56FA03CBBB87}" presName="sibTrans" presStyleCnt="0"/>
      <dgm:spPr/>
    </dgm:pt>
    <dgm:pt modelId="{AAC47783-E956-445A-A6CA-E6C12DF60301}" type="pres">
      <dgm:prSet presAssocID="{5220A454-427D-4194-9E3B-716862698EC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564B4-CFCB-411B-88E4-ADB98C68F36A}" type="pres">
      <dgm:prSet presAssocID="{DCF60DBD-C50B-4C4B-8B1E-CC0C6CB3867B}" presName="sibTrans" presStyleCnt="0"/>
      <dgm:spPr/>
    </dgm:pt>
    <dgm:pt modelId="{65E23B7C-DF8C-483F-8120-9BABCCA5288F}" type="pres">
      <dgm:prSet presAssocID="{45E75966-516A-4F23-AEB3-3F974AF3FE7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C9AA5-D361-444F-8B0D-14FC2A38029D}" type="pres">
      <dgm:prSet presAssocID="{21B6BEE1-4FCE-4A62-8F4E-72EC66232757}" presName="sibTrans" presStyleCnt="0"/>
      <dgm:spPr/>
    </dgm:pt>
    <dgm:pt modelId="{F2C6DA34-512E-4F87-B945-363CB1EA8A09}" type="pres">
      <dgm:prSet presAssocID="{7DF0A338-8B89-401F-BD1B-77E0EBCD489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EF526-B092-48AE-B557-86F3559BCF23}" type="pres">
      <dgm:prSet presAssocID="{E5263B35-033E-4837-8FEB-0509A712E586}" presName="sibTrans" presStyleCnt="0"/>
      <dgm:spPr/>
    </dgm:pt>
    <dgm:pt modelId="{BE44DBFA-7E6C-4AC2-A231-E91C3D165634}" type="pres">
      <dgm:prSet presAssocID="{49FD56B7-B5B3-4466-AAB3-879E7F86F01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2276C8-948C-4CBE-827C-F8BAFC29ED95}" type="presOf" srcId="{8A6D4C74-F3EF-4B5C-803B-69FA36749E0E}" destId="{7AC08661-C362-463D-88E0-6D3F9295DAA7}" srcOrd="0" destOrd="0" presId="urn:microsoft.com/office/officeart/2005/8/layout/default#1"/>
    <dgm:cxn modelId="{1B97A2F3-EB32-4041-853C-0D3FAE71AE13}" type="presOf" srcId="{7DF0A338-8B89-401F-BD1B-77E0EBCD4891}" destId="{F2C6DA34-512E-4F87-B945-363CB1EA8A09}" srcOrd="0" destOrd="0" presId="urn:microsoft.com/office/officeart/2005/8/layout/default#1"/>
    <dgm:cxn modelId="{3657E900-714E-4770-8125-23D604586A7E}" srcId="{8A6D4C74-F3EF-4B5C-803B-69FA36749E0E}" destId="{5220A454-427D-4194-9E3B-716862698EC4}" srcOrd="1" destOrd="0" parTransId="{05B889FE-E160-4629-8F3E-DC86D07400EA}" sibTransId="{DCF60DBD-C50B-4C4B-8B1E-CC0C6CB3867B}"/>
    <dgm:cxn modelId="{6A8206E5-C2B0-4E90-BB9F-3E63A4D00E05}" srcId="{8A6D4C74-F3EF-4B5C-803B-69FA36749E0E}" destId="{A0F6894B-6498-45DD-8BB5-94DA648EE1CF}" srcOrd="0" destOrd="0" parTransId="{7A74A592-9665-4B04-9B7F-26E667EE7A7B}" sibTransId="{81DFC15E-F1E2-4BCE-ACD7-56FA03CBBB87}"/>
    <dgm:cxn modelId="{661D8781-AB60-4247-96CC-480BA3150F03}" type="presOf" srcId="{45E75966-516A-4F23-AEB3-3F974AF3FE79}" destId="{65E23B7C-DF8C-483F-8120-9BABCCA5288F}" srcOrd="0" destOrd="0" presId="urn:microsoft.com/office/officeart/2005/8/layout/default#1"/>
    <dgm:cxn modelId="{29889F7A-AE10-4662-8394-73367B2F0F43}" srcId="{8A6D4C74-F3EF-4B5C-803B-69FA36749E0E}" destId="{7DF0A338-8B89-401F-BD1B-77E0EBCD4891}" srcOrd="3" destOrd="0" parTransId="{FAD4D060-C358-434D-B263-30D71E191879}" sibTransId="{E5263B35-033E-4837-8FEB-0509A712E586}"/>
    <dgm:cxn modelId="{E4424283-0AFA-4906-98E3-76415B1F32D0}" srcId="{8A6D4C74-F3EF-4B5C-803B-69FA36749E0E}" destId="{49FD56B7-B5B3-4466-AAB3-879E7F86F01A}" srcOrd="4" destOrd="0" parTransId="{D2AE23B7-8EDF-4EB5-B38F-846D3136B625}" sibTransId="{65D67B65-1B02-4105-A7EE-A39103E9DD60}"/>
    <dgm:cxn modelId="{3A6D21D2-1354-4F34-B2B1-F5BF72297134}" type="presOf" srcId="{A0F6894B-6498-45DD-8BB5-94DA648EE1CF}" destId="{9034DA61-FB28-4A4B-9016-346991444B8B}" srcOrd="0" destOrd="0" presId="urn:microsoft.com/office/officeart/2005/8/layout/default#1"/>
    <dgm:cxn modelId="{8B20184D-947F-4486-9C31-F0E3EB613AB9}" srcId="{8A6D4C74-F3EF-4B5C-803B-69FA36749E0E}" destId="{45E75966-516A-4F23-AEB3-3F974AF3FE79}" srcOrd="2" destOrd="0" parTransId="{FBDDFC39-21CB-4029-A05D-F42607FA1489}" sibTransId="{21B6BEE1-4FCE-4A62-8F4E-72EC66232757}"/>
    <dgm:cxn modelId="{AC9F1021-C119-4A59-97A5-8C1017E42AF2}" type="presOf" srcId="{5220A454-427D-4194-9E3B-716862698EC4}" destId="{AAC47783-E956-445A-A6CA-E6C12DF60301}" srcOrd="0" destOrd="0" presId="urn:microsoft.com/office/officeart/2005/8/layout/default#1"/>
    <dgm:cxn modelId="{6157BF4B-9229-48CA-AAE1-D59ECC89574D}" type="presOf" srcId="{49FD56B7-B5B3-4466-AAB3-879E7F86F01A}" destId="{BE44DBFA-7E6C-4AC2-A231-E91C3D165634}" srcOrd="0" destOrd="0" presId="urn:microsoft.com/office/officeart/2005/8/layout/default#1"/>
    <dgm:cxn modelId="{14E62091-EBEF-45B5-82C5-F0FFD712771B}" type="presParOf" srcId="{7AC08661-C362-463D-88E0-6D3F9295DAA7}" destId="{9034DA61-FB28-4A4B-9016-346991444B8B}" srcOrd="0" destOrd="0" presId="urn:microsoft.com/office/officeart/2005/8/layout/default#1"/>
    <dgm:cxn modelId="{D278FC12-2B71-49DE-BB31-79E2C7E67B12}" type="presParOf" srcId="{7AC08661-C362-463D-88E0-6D3F9295DAA7}" destId="{BD48F3BB-C1B7-47E3-99E9-2732339318ED}" srcOrd="1" destOrd="0" presId="urn:microsoft.com/office/officeart/2005/8/layout/default#1"/>
    <dgm:cxn modelId="{17F4C8D7-F743-4D0A-9036-00FF3361D184}" type="presParOf" srcId="{7AC08661-C362-463D-88E0-6D3F9295DAA7}" destId="{AAC47783-E956-445A-A6CA-E6C12DF60301}" srcOrd="2" destOrd="0" presId="urn:microsoft.com/office/officeart/2005/8/layout/default#1"/>
    <dgm:cxn modelId="{D61A2AA7-CF5A-4006-A84F-DFD99DA4D32F}" type="presParOf" srcId="{7AC08661-C362-463D-88E0-6D3F9295DAA7}" destId="{066564B4-CFCB-411B-88E4-ADB98C68F36A}" srcOrd="3" destOrd="0" presId="urn:microsoft.com/office/officeart/2005/8/layout/default#1"/>
    <dgm:cxn modelId="{4FAB3B14-978F-45AB-B553-2E1E723B4FA7}" type="presParOf" srcId="{7AC08661-C362-463D-88E0-6D3F9295DAA7}" destId="{65E23B7C-DF8C-483F-8120-9BABCCA5288F}" srcOrd="4" destOrd="0" presId="urn:microsoft.com/office/officeart/2005/8/layout/default#1"/>
    <dgm:cxn modelId="{151F8D3D-8530-4602-9D83-73C29E1655E7}" type="presParOf" srcId="{7AC08661-C362-463D-88E0-6D3F9295DAA7}" destId="{D47C9AA5-D361-444F-8B0D-14FC2A38029D}" srcOrd="5" destOrd="0" presId="urn:microsoft.com/office/officeart/2005/8/layout/default#1"/>
    <dgm:cxn modelId="{7A363671-8CC1-4E1E-91B1-6714A526EA76}" type="presParOf" srcId="{7AC08661-C362-463D-88E0-6D3F9295DAA7}" destId="{F2C6DA34-512E-4F87-B945-363CB1EA8A09}" srcOrd="6" destOrd="0" presId="urn:microsoft.com/office/officeart/2005/8/layout/default#1"/>
    <dgm:cxn modelId="{D014166D-6011-4D5B-A3F4-F96BB27D61B2}" type="presParOf" srcId="{7AC08661-C362-463D-88E0-6D3F9295DAA7}" destId="{C29EF526-B092-48AE-B557-86F3559BCF23}" srcOrd="7" destOrd="0" presId="urn:microsoft.com/office/officeart/2005/8/layout/default#1"/>
    <dgm:cxn modelId="{5A4737F8-FB14-4935-905F-5399B4AD4DE0}" type="presParOf" srcId="{7AC08661-C362-463D-88E0-6D3F9295DAA7}" destId="{BE44DBFA-7E6C-4AC2-A231-E91C3D165634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6096000" cy="3929090"/>
        <a:chOff x="0" y="0"/>
        <a:chExt cx="6096000" cy="3929090"/>
      </a:xfrm>
    </dsp:grpSpPr>
    <dsp:sp modelId="{17160331-CAAD-44C1-BF9A-2583335E49FE}">
      <dsp:nvSpPr>
        <dsp:cNvPr id="3" name="Трапеция 2"/>
        <dsp:cNvSpPr/>
      </dsp:nvSpPr>
      <dsp:spPr bwMode="white">
        <a:xfrm>
          <a:off x="1976445" y="0"/>
          <a:ext cx="2143110" cy="1309697"/>
        </a:xfrm>
        <a:prstGeom prst="trapezoid">
          <a:avLst>
            <a:gd name="adj" fmla="val 81817"/>
          </a:avLst>
        </a:prstGeom>
        <a:solidFill>
          <a:schemeClr val="accent1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tx1"/>
              </a:solidFill>
              <a:latin typeface="Arial Black" panose="020B0A04020102020204" pitchFamily="34" charset="0"/>
            </a:rPr>
            <a:t>Психологическая готовность</a:t>
          </a:r>
          <a:endParaRPr lang="ru-RU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976445" y="0"/>
        <a:ext cx="2143110" cy="1309697"/>
      </dsp:txXfrm>
    </dsp:sp>
    <dsp:sp modelId="{D615A6D1-E6D3-4E7B-A9CC-3FBBE3C303D6}">
      <dsp:nvSpPr>
        <dsp:cNvPr id="4" name="Трапеция 3"/>
        <dsp:cNvSpPr/>
      </dsp:nvSpPr>
      <dsp:spPr bwMode="white">
        <a:xfrm>
          <a:off x="1016000" y="1309697"/>
          <a:ext cx="4064000" cy="1309697"/>
        </a:xfrm>
        <a:prstGeom prst="trapezoid">
          <a:avLst>
            <a:gd name="adj" fmla="val 77575"/>
          </a:avLst>
        </a:prstGeom>
        <a:solidFill>
          <a:schemeClr val="accent1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tx1"/>
              </a:solidFill>
              <a:latin typeface="Arial Black" panose="020B0A04020102020204" pitchFamily="34" charset="0"/>
            </a:rPr>
            <a:t>Эмоциональная готовность</a:t>
          </a:r>
          <a:endParaRPr lang="ru-RU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016000" y="1309697"/>
        <a:ext cx="4064000" cy="1309697"/>
      </dsp:txXfrm>
    </dsp:sp>
    <dsp:sp modelId="{76003D0E-E709-4716-A98C-CD0E24F2F9C5}">
      <dsp:nvSpPr>
        <dsp:cNvPr id="5" name="Трапеция 4"/>
        <dsp:cNvSpPr/>
      </dsp:nvSpPr>
      <dsp:spPr bwMode="white">
        <a:xfrm>
          <a:off x="0" y="2619393"/>
          <a:ext cx="6096000" cy="1309697"/>
        </a:xfrm>
        <a:prstGeom prst="trapezoid">
          <a:avLst>
            <a:gd name="adj" fmla="val 77575"/>
          </a:avLst>
        </a:prstGeom>
        <a:solidFill>
          <a:schemeClr val="accent1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tx1"/>
              </a:solidFill>
              <a:latin typeface="Arial Black" panose="020B0A04020102020204" pitchFamily="34" charset="0"/>
            </a:rPr>
            <a:t>Интеллектуальная готовность</a:t>
          </a:r>
          <a:endParaRPr lang="ru-RU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0" y="2619393"/>
        <a:ext cx="6096000" cy="1309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5214974" cy="5214974"/>
        <a:chOff x="0" y="0"/>
        <a:chExt cx="5214974" cy="5214974"/>
      </a:xfrm>
    </dsp:grpSpPr>
    <dsp:sp modelId="{BB383405-E63A-4D0D-9311-89E1A4BB31D5}">
      <dsp:nvSpPr>
        <dsp:cNvPr id="3" name="Ромб 2"/>
        <dsp:cNvSpPr/>
      </dsp:nvSpPr>
      <dsp:spPr bwMode="white">
        <a:xfrm>
          <a:off x="0" y="0"/>
          <a:ext cx="8072519" cy="5214974"/>
        </a:xfrm>
        <a:prstGeom prst="diamond">
          <a:avLst/>
        </a:prstGeom>
      </dsp:spPr>
      <dsp:style>
        <a:lnRef idx="0">
          <a:schemeClr val="dk1"/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0" y="0"/>
        <a:ext cx="8072519" cy="5214974"/>
      </dsp:txXfrm>
    </dsp:sp>
    <dsp:sp modelId="{6119BE7B-9F40-4384-97ED-467F552172F2}">
      <dsp:nvSpPr>
        <dsp:cNvPr id="4" name="Скругленный прямоугольник 3"/>
        <dsp:cNvSpPr/>
      </dsp:nvSpPr>
      <dsp:spPr bwMode="white">
        <a:xfrm>
          <a:off x="785823" y="500060"/>
          <a:ext cx="2033840" cy="20338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Слабость развития зрительно-двигательных связей</a:t>
          </a:r>
          <a:endParaRPr lang="ru-RU" sz="1600" dirty="0"/>
        </a:p>
      </dsp:txBody>
      <dsp:txXfrm>
        <a:off x="785823" y="500060"/>
        <a:ext cx="2033840" cy="2033840"/>
      </dsp:txXfrm>
    </dsp:sp>
    <dsp:sp modelId="{69ADD7AF-CD04-4749-9110-9BB0ECBD37FD}">
      <dsp:nvSpPr>
        <dsp:cNvPr id="5" name="Скругленный прямоугольник 4"/>
        <dsp:cNvSpPr/>
      </dsp:nvSpPr>
      <dsp:spPr bwMode="white">
        <a:xfrm>
          <a:off x="5357840" y="571508"/>
          <a:ext cx="2033840" cy="203384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Слабость развития слуховых связей</a:t>
          </a:r>
          <a:endParaRPr lang="ru-RU" sz="1600" dirty="0"/>
        </a:p>
      </dsp:txBody>
      <dsp:txXfrm>
        <a:off x="5357840" y="571508"/>
        <a:ext cx="2033840" cy="2033840"/>
      </dsp:txXfrm>
    </dsp:sp>
    <dsp:sp modelId="{E319E6E0-39AA-4200-9072-98D6F48544F9}">
      <dsp:nvSpPr>
        <dsp:cNvPr id="6" name="Скругленный прямоугольник 5"/>
        <dsp:cNvSpPr/>
      </dsp:nvSpPr>
      <dsp:spPr bwMode="white">
        <a:xfrm>
          <a:off x="714374" y="2928959"/>
          <a:ext cx="2033840" cy="203384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Недостаточное развитие тонкой моторики</a:t>
          </a:r>
          <a:endParaRPr lang="ru-RU" sz="1600" dirty="0"/>
        </a:p>
      </dsp:txBody>
      <dsp:txXfrm>
        <a:off x="714374" y="2928959"/>
        <a:ext cx="2033840" cy="2033840"/>
      </dsp:txXfrm>
    </dsp:sp>
    <dsp:sp modelId="{EBECED82-19AA-444F-9595-66C9124CA75A}">
      <dsp:nvSpPr>
        <dsp:cNvPr id="7" name="Скругленный прямоугольник 6"/>
        <dsp:cNvSpPr/>
      </dsp:nvSpPr>
      <dsp:spPr bwMode="white">
        <a:xfrm>
          <a:off x="5357840" y="3000387"/>
          <a:ext cx="2033840" cy="203384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Недостаточное развитие графического навыка</a:t>
          </a:r>
          <a:endParaRPr lang="ru-RU" sz="1600" dirty="0"/>
        </a:p>
      </dsp:txBody>
      <dsp:txXfrm>
        <a:off x="5357840" y="3000387"/>
        <a:ext cx="2033840" cy="2033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229600" cy="6083320"/>
        <a:chOff x="0" y="0"/>
        <a:chExt cx="8229600" cy="6083320"/>
      </a:xfrm>
    </dsp:grpSpPr>
    <dsp:sp modelId="{E277E5E2-1B7D-485D-A476-4293FF74E36B}">
      <dsp:nvSpPr>
        <dsp:cNvPr id="3" name="Овал 2"/>
        <dsp:cNvSpPr/>
      </dsp:nvSpPr>
      <dsp:spPr bwMode="white">
        <a:xfrm>
          <a:off x="2785714" y="3294011"/>
          <a:ext cx="2658172" cy="2658172"/>
        </a:xfrm>
        <a:prstGeom prst="ellipse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Точность графических действий</a:t>
          </a:r>
          <a:endParaRPr lang="ru-RU" sz="1600" dirty="0"/>
        </a:p>
      </dsp:txBody>
      <dsp:txXfrm>
        <a:off x="2785714" y="3294011"/>
        <a:ext cx="2658172" cy="2658172"/>
      </dsp:txXfrm>
    </dsp:sp>
    <dsp:sp modelId="{C629DD84-3A40-47D8-8CBA-C558D45DAA9E}">
      <dsp:nvSpPr>
        <dsp:cNvPr id="4" name="Стрелка влево 3"/>
        <dsp:cNvSpPr/>
      </dsp:nvSpPr>
      <dsp:spPr bwMode="white">
        <a:xfrm rot="12899999">
          <a:off x="1127171" y="2864586"/>
          <a:ext cx="2034366" cy="757579"/>
        </a:xfrm>
        <a:prstGeom prst="leftArrow">
          <a:avLst>
            <a:gd name="adj1" fmla="val 60000"/>
            <a:gd name="adj2" fmla="val 50000"/>
          </a:avLst>
        </a:prstGeom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 rot="12899999">
        <a:off x="1127171" y="2864586"/>
        <a:ext cx="2034366" cy="757579"/>
      </dsp:txXfrm>
    </dsp:sp>
    <dsp:sp modelId="{F4F06016-C4E7-417E-AAB5-708C6F93579D}">
      <dsp:nvSpPr>
        <dsp:cNvPr id="5" name="Скругленный прямоугольник 4"/>
        <dsp:cNvSpPr/>
      </dsp:nvSpPr>
      <dsp:spPr bwMode="white">
        <a:xfrm>
          <a:off x="0" y="1615882"/>
          <a:ext cx="2525264" cy="202021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Мышечный контроль</a:t>
          </a:r>
          <a:endParaRPr lang="ru-RU" sz="160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 над </a:t>
          </a:r>
          <a:endParaRPr lang="ru-RU" sz="160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мелкой моторикой рук</a:t>
          </a:r>
          <a:endParaRPr lang="ru-RU" sz="160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sp:txBody>
      <dsp:txXfrm>
        <a:off x="0" y="1615882"/>
        <a:ext cx="2525264" cy="2020211"/>
      </dsp:txXfrm>
    </dsp:sp>
    <dsp:sp modelId="{765DA25D-14DD-46AB-B887-352F8B327F9B}">
      <dsp:nvSpPr>
        <dsp:cNvPr id="6" name="Стрелка влево 5"/>
        <dsp:cNvSpPr/>
      </dsp:nvSpPr>
      <dsp:spPr bwMode="white">
        <a:xfrm rot="16199999">
          <a:off x="3097617" y="1838837"/>
          <a:ext cx="2034366" cy="757579"/>
        </a:xfrm>
        <a:prstGeom prst="leftArrow">
          <a:avLst>
            <a:gd name="adj1" fmla="val 60000"/>
            <a:gd name="adj2" fmla="val 50000"/>
          </a:avLst>
        </a:prstGeom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hemeClr val="lt1"/>
        </a:lnRef>
        <a:fillRef idx="1">
          <a:schemeClr val="accent4">
            <a:hueOff val="-2250000"/>
            <a:satOff val="13333"/>
            <a:lumOff val="1176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 rot="16199999">
        <a:off x="3097617" y="1838837"/>
        <a:ext cx="2034366" cy="757579"/>
      </dsp:txXfrm>
    </dsp:sp>
    <dsp:sp modelId="{4148FF09-64D3-4218-8806-80B046D976AD}">
      <dsp:nvSpPr>
        <dsp:cNvPr id="7" name="Скругленный прямоугольник 6"/>
        <dsp:cNvSpPr/>
      </dsp:nvSpPr>
      <dsp:spPr bwMode="white">
        <a:xfrm>
          <a:off x="2852168" y="131137"/>
          <a:ext cx="2525264" cy="202021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4">
            <a:hueOff val="-2250000"/>
            <a:satOff val="13333"/>
            <a:lumOff val="1176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Скоординированность движений  пальцев</a:t>
          </a:r>
          <a:endParaRPr lang="ru-RU" sz="1600" dirty="0"/>
        </a:p>
      </dsp:txBody>
      <dsp:txXfrm>
        <a:off x="2852168" y="131137"/>
        <a:ext cx="2525264" cy="2020211"/>
      </dsp:txXfrm>
    </dsp:sp>
    <dsp:sp modelId="{0D1A95BB-3761-45BC-B92C-244F9154457C}">
      <dsp:nvSpPr>
        <dsp:cNvPr id="8" name="Стрелка влево 7"/>
        <dsp:cNvSpPr/>
      </dsp:nvSpPr>
      <dsp:spPr bwMode="white">
        <a:xfrm rot="-2099999">
          <a:off x="5068063" y="2864586"/>
          <a:ext cx="2034366" cy="757579"/>
        </a:xfrm>
        <a:prstGeom prst="leftArrow">
          <a:avLst>
            <a:gd name="adj1" fmla="val 60000"/>
            <a:gd name="adj2" fmla="val 50000"/>
          </a:avLst>
        </a:prstGeom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hemeClr val="lt1"/>
        </a:lnRef>
        <a:fillRef idx="1">
          <a:schemeClr val="accent4">
            <a:hueOff val="-4500000"/>
            <a:satOff val="26667"/>
            <a:lumOff val="2353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 rot="-2099999">
        <a:off x="5068063" y="2864586"/>
        <a:ext cx="2034366" cy="757579"/>
      </dsp:txXfrm>
    </dsp:sp>
    <dsp:sp modelId="{8C8879C6-2305-4347-8653-DF6A76CDE9AE}">
      <dsp:nvSpPr>
        <dsp:cNvPr id="9" name="Скругленный прямоугольник 8"/>
        <dsp:cNvSpPr/>
      </dsp:nvSpPr>
      <dsp:spPr bwMode="white">
        <a:xfrm>
          <a:off x="5704336" y="1615882"/>
          <a:ext cx="2525264" cy="202021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4">
            <a:hueOff val="-4500000"/>
            <a:satOff val="26667"/>
            <a:lumOff val="2353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Ловкость пальцев и кистей рук</a:t>
          </a:r>
          <a:endParaRPr lang="ru-RU" sz="1600" dirty="0"/>
        </a:p>
      </dsp:txBody>
      <dsp:txXfrm>
        <a:off x="5704336" y="1615882"/>
        <a:ext cx="2525264" cy="20202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6615112" cy="5853113"/>
        <a:chOff x="0" y="0"/>
        <a:chExt cx="6615112" cy="5853113"/>
      </a:xfrm>
    </dsp:grpSpPr>
    <dsp:sp modelId="{373CA9DF-EAE0-4376-80A2-8E21C6CE5FB3}">
      <dsp:nvSpPr>
        <dsp:cNvPr id="3" name="Скругленный прямоугольник 2"/>
        <dsp:cNvSpPr/>
      </dsp:nvSpPr>
      <dsp:spPr bwMode="white">
        <a:xfrm>
          <a:off x="0" y="428625"/>
          <a:ext cx="6615112" cy="12168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5">
            <a:shade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rPr>
            <a:t>Не включать письмо в программу дошкольного образования, даже в подготовительной группе, т.к.организм ребенка не готов к данному виду деятельности.</a:t>
          </a:r>
          <a:endParaRPr lang="ru-RU" sz="1600" b="1" dirty="0">
            <a:solidFill>
              <a:schemeClr val="tx1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0" y="428625"/>
        <a:ext cx="6615112" cy="1216800"/>
      </dsp:txXfrm>
    </dsp:sp>
    <dsp:sp modelId="{76BFADF8-1CC4-4DCF-AF0F-984CB37E4D42}">
      <dsp:nvSpPr>
        <dsp:cNvPr id="4" name="Прямоугольник 3"/>
        <dsp:cNvSpPr/>
      </dsp:nvSpPr>
      <dsp:spPr bwMode="white">
        <a:xfrm>
          <a:off x="0" y="2388357"/>
          <a:ext cx="6615112" cy="107640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10029" tIns="82550" rIns="462280" bIns="8255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b="1" dirty="0">
            <a:solidFill>
              <a:schemeClr val="tx1"/>
            </a:solidFill>
          </a:endParaRPr>
        </a:p>
      </dsp:txBody>
      <dsp:txXfrm>
        <a:off x="0" y="2388357"/>
        <a:ext cx="6615112" cy="1076400"/>
      </dsp:txXfrm>
    </dsp:sp>
    <dsp:sp modelId="{3030B562-92AF-4DD5-B764-DDE04A2ECD66}">
      <dsp:nvSpPr>
        <dsp:cNvPr id="5" name="Скругленный прямоугольник 4"/>
        <dsp:cNvSpPr/>
      </dsp:nvSpPr>
      <dsp:spPr bwMode="white">
        <a:xfrm>
          <a:off x="0" y="3786213"/>
          <a:ext cx="6615112" cy="12168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effectLst/>
      </dsp:spPr>
      <dsp:style>
        <a:lnRef idx="2">
          <a:schemeClr val="lt1"/>
        </a:lnRef>
        <a:fillRef idx="1">
          <a:schemeClr val="accent5">
            <a:shade val="50000"/>
            <a:hueOff val="180000"/>
            <a:satOff val="-5489"/>
            <a:lumOff val="4196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 anchorCtr="1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rPr>
            <a:t>При проведении целенаправленной подготовительной работы на дошкольном этапе, можно избежать многих сложностей при обучении детей письму  в начальной школе.</a:t>
          </a:r>
          <a:endParaRPr lang="ru-RU" sz="1600" b="1" dirty="0">
            <a:solidFill>
              <a:schemeClr val="tx1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0" y="3786213"/>
        <a:ext cx="6615112" cy="1216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358246" cy="6357982"/>
        <a:chOff x="0" y="0"/>
        <a:chExt cx="8358246" cy="6357982"/>
      </a:xfrm>
    </dsp:grpSpPr>
    <dsp:sp modelId="{280B58BE-5EB8-40C2-825C-1AE0FC19B9D5}">
      <dsp:nvSpPr>
        <dsp:cNvPr id="5" name="Арка 4"/>
        <dsp:cNvSpPr/>
      </dsp:nvSpPr>
      <dsp:spPr bwMode="white">
        <a:xfrm>
          <a:off x="2003173" y="473613"/>
          <a:ext cx="5884369" cy="5884369"/>
        </a:xfrm>
        <a:prstGeom prst="blockArc">
          <a:avLst>
            <a:gd name="adj1" fmla="val 15774178"/>
            <a:gd name="adj2" fmla="val 1873515"/>
            <a:gd name="adj3" fmla="val 3962"/>
          </a:avLst>
        </a:prstGeom>
        <a:solidFill>
          <a:schemeClr val="accent2">
            <a:lumMod val="20000"/>
            <a:lumOff val="80000"/>
          </a:schemeClr>
        </a:solidFill>
        <a:ln w="53975">
          <a:solidFill>
            <a:schemeClr val="accent2">
              <a:lumMod val="40000"/>
              <a:lumOff val="60000"/>
            </a:schemeClr>
          </a:solidFill>
        </a:ln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003173" y="473613"/>
        <a:ext cx="5884369" cy="5884369"/>
      </dsp:txXfrm>
    </dsp:sp>
    <dsp:sp modelId="{7EC4E54E-DBEB-402A-9F63-EA463683E39F}">
      <dsp:nvSpPr>
        <dsp:cNvPr id="7" name="Арка 6"/>
        <dsp:cNvSpPr/>
      </dsp:nvSpPr>
      <dsp:spPr bwMode="white">
        <a:xfrm>
          <a:off x="1617073" y="473613"/>
          <a:ext cx="5884369" cy="5884369"/>
        </a:xfrm>
        <a:prstGeom prst="blockArc">
          <a:avLst>
            <a:gd name="adj1" fmla="val 736065"/>
            <a:gd name="adj2" fmla="val 10101691"/>
            <a:gd name="adj3" fmla="val 3962"/>
          </a:avLst>
        </a:prstGeom>
        <a:solidFill>
          <a:schemeClr val="accent2">
            <a:lumMod val="20000"/>
            <a:lumOff val="80000"/>
          </a:schemeClr>
        </a:solidFill>
        <a:ln w="44450">
          <a:solidFill>
            <a:schemeClr val="accent2">
              <a:lumMod val="40000"/>
              <a:lumOff val="60000"/>
            </a:schemeClr>
          </a:solidFill>
        </a:ln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617073" y="473613"/>
        <a:ext cx="5884369" cy="5884369"/>
      </dsp:txXfrm>
    </dsp:sp>
    <dsp:sp modelId="{2F61BF44-01AD-41E1-A072-AF78F796BECB}">
      <dsp:nvSpPr>
        <dsp:cNvPr id="9" name="Арка 8"/>
        <dsp:cNvSpPr/>
      </dsp:nvSpPr>
      <dsp:spPr bwMode="white">
        <a:xfrm>
          <a:off x="1235596" y="473613"/>
          <a:ext cx="5884369" cy="5884369"/>
        </a:xfrm>
        <a:prstGeom prst="blockArc">
          <a:avLst>
            <a:gd name="adj1" fmla="val 8973239"/>
            <a:gd name="adj2" fmla="val 16599029"/>
            <a:gd name="adj3" fmla="val 3962"/>
          </a:avLst>
        </a:prstGeom>
        <a:solidFill>
          <a:schemeClr val="accent2">
            <a:lumMod val="20000"/>
            <a:lumOff val="80000"/>
          </a:schemeClr>
        </a:solidFill>
        <a:ln w="44450">
          <a:solidFill>
            <a:schemeClr val="accent2">
              <a:lumMod val="40000"/>
              <a:lumOff val="60000"/>
            </a:schemeClr>
          </a:solidFill>
        </a:ln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235596" y="473613"/>
        <a:ext cx="5884369" cy="5884369"/>
      </dsp:txXfrm>
    </dsp:sp>
    <dsp:sp modelId="{7CB5F8B0-3B15-4A02-923B-29FF34E3C270}">
      <dsp:nvSpPr>
        <dsp:cNvPr id="3" name="Овал 2"/>
        <dsp:cNvSpPr/>
      </dsp:nvSpPr>
      <dsp:spPr bwMode="white">
        <a:xfrm>
          <a:off x="3042627" y="2363340"/>
          <a:ext cx="2571839" cy="2571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solidFill>
                <a:schemeClr val="tx1"/>
              </a:solidFill>
              <a:latin typeface="Monotype Corsiva" panose="03010101010201010101" pitchFamily="66" charset="0"/>
            </a:rPr>
            <a:t>Графические</a:t>
          </a:r>
          <a:endParaRPr lang="ru-RU" sz="2400" b="1" dirty="0" smtClean="0">
            <a:solidFill>
              <a:schemeClr val="tx1"/>
            </a:solidFill>
            <a:latin typeface="Monotype Corsiva" panose="03010101010201010101" pitchFamily="66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solidFill>
                <a:schemeClr val="tx1"/>
              </a:solidFill>
              <a:latin typeface="Monotype Corsiva" panose="03010101010201010101" pitchFamily="66" charset="0"/>
            </a:rPr>
            <a:t>диктанты</a:t>
          </a:r>
          <a:endParaRPr lang="ru-RU" sz="2400" b="1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>
        <a:off x="3042627" y="2363340"/>
        <a:ext cx="2571839" cy="2571839"/>
      </dsp:txXfrm>
    </dsp:sp>
    <dsp:sp modelId="{22C0958B-83A2-47AD-99A8-3027391DE1D5}">
      <dsp:nvSpPr>
        <dsp:cNvPr id="4" name="Овал 3"/>
        <dsp:cNvSpPr/>
      </dsp:nvSpPr>
      <dsp:spPr bwMode="white">
        <a:xfrm>
          <a:off x="3587415" y="0"/>
          <a:ext cx="1800288" cy="18002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Помогают планомерно подготовить ребенка к школе.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7415" y="0"/>
        <a:ext cx="1800288" cy="1800288"/>
      </dsp:txXfrm>
    </dsp:sp>
    <dsp:sp modelId="{5471276E-3857-4870-A60C-89746EBF19E5}">
      <dsp:nvSpPr>
        <dsp:cNvPr id="6" name="Овал 5"/>
        <dsp:cNvSpPr/>
      </dsp:nvSpPr>
      <dsp:spPr bwMode="white">
        <a:xfrm>
          <a:off x="6255460" y="4118510"/>
          <a:ext cx="1800288" cy="180028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Предотвратить трудности в обучении, такие как: неразвитость орфографической зоркости, неусидчивость, рассеянность.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55460" y="4118510"/>
        <a:ext cx="1800288" cy="1800288"/>
      </dsp:txXfrm>
    </dsp:sp>
    <dsp:sp modelId="{F0235CD0-47A0-4063-94E9-62340E3EFC33}">
      <dsp:nvSpPr>
        <dsp:cNvPr id="8" name="Овал 7"/>
        <dsp:cNvSpPr/>
      </dsp:nvSpPr>
      <dsp:spPr bwMode="white">
        <a:xfrm>
          <a:off x="921460" y="4089218"/>
          <a:ext cx="1800288" cy="180028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Занятия с графическими диктантами развивают произвольное внимание. пространственное воображение, мелкую моторику пальцев рук, усидчивость, координацию движений.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1460" y="4089218"/>
        <a:ext cx="1800288" cy="18002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229600" cy="4829195"/>
        <a:chOff x="0" y="0"/>
        <a:chExt cx="8229600" cy="4829195"/>
      </a:xfrm>
    </dsp:grpSpPr>
    <dsp:sp modelId="{9034DA61-FB28-4A4B-9016-346991444B8B}">
      <dsp:nvSpPr>
        <dsp:cNvPr id="3" name="Прямоугольник 2"/>
        <dsp:cNvSpPr/>
      </dsp:nvSpPr>
      <dsp:spPr bwMode="white">
        <a:xfrm>
          <a:off x="-25" y="742947"/>
          <a:ext cx="2571774" cy="154306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 2-х лет ребенок способен удерживать мелок и карандаш, захватив его в кулак.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25" y="742947"/>
        <a:ext cx="2571774" cy="1543064"/>
      </dsp:txXfrm>
    </dsp:sp>
    <dsp:sp modelId="{AAC47783-E956-445A-A6CA-E6C12DF60301}">
      <dsp:nvSpPr>
        <dsp:cNvPr id="4" name="Прямоугольник 3"/>
        <dsp:cNvSpPr/>
      </dsp:nvSpPr>
      <dsp:spPr bwMode="white">
        <a:xfrm>
          <a:off x="2828926" y="742947"/>
          <a:ext cx="2571774" cy="154306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2-3 года ребенок осваивает захват карандаша пальцами, ладонь сверху. Это позволяет копировать вертикальные и округлые, а затем горизонтальные линии.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8926" y="742947"/>
        <a:ext cx="2571774" cy="1543064"/>
      </dsp:txXfrm>
    </dsp:sp>
    <dsp:sp modelId="{65E23B7C-DF8C-483F-8120-9BABCCA5288F}">
      <dsp:nvSpPr>
        <dsp:cNvPr id="5" name="Прямоугольник 4"/>
        <dsp:cNvSpPr/>
      </dsp:nvSpPr>
      <dsp:spPr bwMode="white">
        <a:xfrm>
          <a:off x="5657877" y="742947"/>
          <a:ext cx="2571774" cy="154306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 3-4 годам у ребенка формируется правильный захват карандаша, что дает возможность копировать простые фигуры (крест, круг, молоточек).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7877" y="742947"/>
        <a:ext cx="2571774" cy="1543064"/>
      </dsp:txXfrm>
    </dsp:sp>
    <dsp:sp modelId="{F2C6DA34-512E-4F87-B945-363CB1EA8A09}">
      <dsp:nvSpPr>
        <dsp:cNvPr id="6" name="Прямоугольник 5"/>
        <dsp:cNvSpPr/>
      </dsp:nvSpPr>
      <dsp:spPr bwMode="white">
        <a:xfrm>
          <a:off x="1414446" y="2543184"/>
          <a:ext cx="2571774" cy="1543064"/>
        </a:xfrm>
        <a:prstGeom prst="rect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 4-5 годам ребенок может копировать фигуры с соблюдением основных пропорций, ограничивать протяженность линий, срисовывать предметы, рисовать по представлению.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14446" y="2543184"/>
        <a:ext cx="2571774" cy="1543064"/>
      </dsp:txXfrm>
    </dsp:sp>
    <dsp:sp modelId="{BE44DBFA-7E6C-4AC2-A231-E91C3D165634}">
      <dsp:nvSpPr>
        <dsp:cNvPr id="7" name="Прямоугольник 6"/>
        <dsp:cNvSpPr/>
      </dsp:nvSpPr>
      <dsp:spPr bwMode="white">
        <a:xfrm>
          <a:off x="4243397" y="2543184"/>
          <a:ext cx="2571774" cy="1543064"/>
        </a:xfrm>
        <a:prstGeom prst="rect">
          <a:avLst/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5 лет дети хорошо выполняют вертикальные, горизонтальные, наклонные штрихи, ограничивая их длину и соблюдая относительную параллельность, могут делать циклические движения.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3397" y="2543184"/>
        <a:ext cx="2571774" cy="1543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9C27EA-2A18-421E-AC1A-05636162237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pitchFamily="34" charset="0"/>
              </a:rPr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7892" name="Номер слайда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ru-RU" sz="1200" dirty="0">
                <a:latin typeface="Calibri" panose="020F0502020204030204" pitchFamily="34" charset="0"/>
              </a:rPr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6478E-9B74-4F66-9A11-9CB13579633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6478E-9B74-4F66-9A11-9CB13579633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6478E-9B74-4F66-9A11-9CB13579633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6478E-9B74-4F66-9A11-9CB13579633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6478E-9B74-4F66-9A11-9CB13579633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6478E-9B74-4F66-9A11-9CB13579633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6478E-9B74-4F66-9A11-9CB13579633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6478E-9B74-4F66-9A11-9CB13579633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6478E-9B74-4F66-9A11-9CB13579633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6478E-9B74-4F66-9A11-9CB13579633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6478E-9B74-4F66-9A11-9CB13579633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6478E-9B74-4F66-9A11-9CB13579633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 dir="in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2011354"/>
          </a:xfrm>
          <a:prstGeom prst="rect">
            <a:avLst/>
          </a:prstGeom>
          <a:gradFill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ln w="9525" cmpd="sng">
            <a:noFill/>
            <a:prstDash val="solid"/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/>
          <a:p>
            <a:pPr algn="ctr" eaLnBrk="1" hangingPunct="1">
              <a:buNone/>
            </a:pPr>
            <a:r>
              <a:rPr sz="4000" b="1" dirty="0">
                <a:latin typeface="Monotype Corsiva" panose="03010101010201010101" pitchFamily="66" charset="0"/>
              </a:rPr>
              <a:t>Упражнения</a:t>
            </a:r>
            <a:br>
              <a:rPr sz="4000" b="1" dirty="0">
                <a:latin typeface="Monotype Corsiva" panose="03010101010201010101" pitchFamily="66" charset="0"/>
              </a:rPr>
            </a:br>
            <a:r>
              <a:rPr sz="4000" b="1" dirty="0">
                <a:latin typeface="Monotype Corsiva" panose="03010101010201010101" pitchFamily="66" charset="0"/>
              </a:rPr>
              <a:t> для </a:t>
            </a:r>
            <a:br>
              <a:rPr sz="4000" b="1" dirty="0">
                <a:latin typeface="Monotype Corsiva" panose="03010101010201010101" pitchFamily="66" charset="0"/>
              </a:rPr>
            </a:br>
            <a:r>
              <a:rPr sz="4000" b="1" dirty="0">
                <a:latin typeface="Monotype Corsiva" panose="03010101010201010101" pitchFamily="66" charset="0"/>
              </a:rPr>
              <a:t>развития графических навыков</a:t>
            </a:r>
            <a:endParaRPr sz="4000" b="1" dirty="0">
              <a:latin typeface="Monotype Corsiva" panose="03010101010201010101" pitchFamily="66" charset="0"/>
            </a:endParaRPr>
          </a:p>
        </p:txBody>
      </p:sp>
      <p:pic>
        <p:nvPicPr>
          <p:cNvPr id="2053" name="Picture 6" descr="C:\Documents and Settings\Apple\Рабочий стол\13_Desen_shutterstock_e82a2cfc2d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844165" y="2717800"/>
            <a:ext cx="3311525" cy="2527935"/>
          </a:xfrm>
        </p:spPr>
      </p:pic>
      <p:sp>
        <p:nvSpPr>
          <p:cNvPr id="4" name="Текстовое поле 3"/>
          <p:cNvSpPr txBox="1"/>
          <p:nvPr/>
        </p:nvSpPr>
        <p:spPr>
          <a:xfrm>
            <a:off x="2286000" y="5674995"/>
            <a:ext cx="4572000" cy="4387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s-ES" altLang="x-none" sz="1800" b="1" i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у</a:t>
            </a:r>
            <a:r>
              <a:rPr lang="ru-RU" altLang="x-none" sz="1800" b="1" i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читель – дефектолог                                        МДОАУ «Детский сад № 1» г. Орска</a:t>
            </a:r>
            <a:endParaRPr lang="ru-RU" altLang="x-none" sz="18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altLang="x-none" sz="1800" b="1" i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Рябчикова Н.Г.</a:t>
            </a:r>
            <a:endParaRPr lang="ru-RU" altLang="x-none" sz="1800" b="1" i="1" dirty="0">
              <a:solidFill>
                <a:srgbClr val="002060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Развивая графические навыки,  мы решаем ряд задач: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совершенствование системы: глаз – рука, ухо – рука;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графических навыков;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способностей слухового и зрительного анализа;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умение поддерживать необходимый темп деятельности;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пространственной ориентации на листе бумаги  и листе в клеточку.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умение правильно держать карандаш, ручку;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умение слушать, понимать и выполнять словесные установки педагога;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умение работать в тетради;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умение организовывать свое рабочее место;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Работу по развитию графических навыков начинается в средней группе.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Детей учат держать карандаш двумя пальцами, выполнять штриховку в одном направлении, не поворачивать лист. На первом этапе детям предлагают «пройти» по тропинке, провести лягушонка к болотцу, найти дорожку для машины,  т.е. дети учатся проводить прямые, косые и волнистые линии.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втором этапе дети заштриховывают рисунки, обводят трафареты, закрепляют умение рисовать прямые, косые и волнистые линии.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 descr="C:\Users\ирина\Documents\Графика фото\Фото021.jpg"/>
          <p:cNvPicPr>
            <a:picLocks noGrp="1" noChangeAspect="1"/>
          </p:cNvPicPr>
          <p:nvPr>
            <p:ph sz="half" idx="1"/>
          </p:nvPr>
        </p:nvPicPr>
        <p:blipFill>
          <a:blip r:embed="rId1">
            <a:lum bright="10001" contrast="30000"/>
          </a:blip>
          <a:srcRect l="7388" t="14020" b="16443"/>
          <a:stretch>
            <a:fillRect/>
          </a:stretch>
        </p:blipFill>
        <p:spPr>
          <a:xfrm>
            <a:off x="611188" y="620713"/>
            <a:ext cx="3740150" cy="5329237"/>
          </a:xfrm>
          <a:ln w="57150">
            <a:solidFill>
              <a:srgbClr val="002060">
                <a:alpha val="100000"/>
              </a:srgbClr>
            </a:solidFill>
            <a:miter lim="800000"/>
            <a:headEnd/>
            <a:tailEnd/>
          </a:ln>
        </p:spPr>
      </p:pic>
      <p:pic>
        <p:nvPicPr>
          <p:cNvPr id="13315" name="Picture 5" descr="C:\Users\ирина\Documents\Графика фото\Фото020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20001" contrast="40000"/>
          </a:blip>
          <a:srcRect l="5244" t="18031" r="256" b="397"/>
          <a:stretch>
            <a:fillRect/>
          </a:stretch>
        </p:blipFill>
        <p:spPr>
          <a:xfrm>
            <a:off x="4859338" y="620713"/>
            <a:ext cx="3816350" cy="5400675"/>
          </a:xfrm>
          <a:ln w="57150">
            <a:solidFill>
              <a:srgbClr val="002060">
                <a:alpha val="100000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7" name="Picture 3" descr="C:\Documents and Settings\Apple\Мои документы\И.И\папка 1\Новая папка\Изображение 0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555875" y="908050"/>
            <a:ext cx="4038600" cy="4945063"/>
          </a:xfrm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2" name="Picture 4" descr="C:\Documents and Settings\Apple\Мои документы\И.И\папка 1\Новая папка\Изображение 0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23850" y="549275"/>
            <a:ext cx="4038600" cy="5543550"/>
          </a:xfrm>
          <a:ln w="57150">
            <a:solidFill>
              <a:schemeClr val="tx2">
                <a:lumMod val="50000"/>
              </a:schemeClr>
            </a:solidFill>
          </a:ln>
        </p:spPr>
      </p:pic>
      <p:pic>
        <p:nvPicPr>
          <p:cNvPr id="17413" name="Picture 5" descr="C:\Documents and Settings\Apple\Мои документы\И.И\папка 1\Новая папка\Изображение 0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549275"/>
            <a:ext cx="4038600" cy="5543550"/>
          </a:xfrm>
          <a:ln w="5715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6" name="Picture 4" descr="C:\Documents and Settings\Apple\Мои документы\И.И\папка 1\Новая папка\Изображение 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648200" y="549275"/>
            <a:ext cx="4038600" cy="5400675"/>
          </a:xfr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2" name="Picture 4" descr="F:\Новая папка\Точечный рисуно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879" r="2300" b="2287"/>
          <a:stretch>
            <a:fillRect/>
          </a:stretch>
        </p:blipFill>
        <p:spPr>
          <a:xfrm>
            <a:off x="500063" y="571500"/>
            <a:ext cx="3857625" cy="5429250"/>
          </a:xfr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2484438" y="476250"/>
            <a:ext cx="4175125" cy="5976938"/>
          </a:xfrm>
        </p:spPr>
        <p:txBody>
          <a:bodyPr vert="horz" wrap="square" lIns="91440" tIns="45720" rIns="91440" bIns="45720" anchor="ctr" anchorCtr="0"/>
          <a:p>
            <a:endParaRPr lang="ru-RU" altLang="ru-RU" dirty="0"/>
          </a:p>
        </p:txBody>
      </p:sp>
      <p:pic>
        <p:nvPicPr>
          <p:cNvPr id="17411" name="Рисунок 5" descr="C:\Documents and Settings\Apple\Мои документы\И.И\папка 1\Новая папка\Изображение 07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4438" y="476250"/>
            <a:ext cx="4217987" cy="6008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 descr="C:\Documents and Settings\Apple\Мои документы\И.И\папка 1\Новая папка\Изображение 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755650" y="765175"/>
            <a:ext cx="3600450" cy="5327650"/>
          </a:xfrm>
          <a:ln w="57150">
            <a:solidFill>
              <a:schemeClr val="tx2">
                <a:lumMod val="50000"/>
              </a:schemeClr>
            </a:solidFill>
          </a:ln>
        </p:spPr>
      </p:pic>
      <p:pic>
        <p:nvPicPr>
          <p:cNvPr id="15365" name="Picture 5" descr="C:\Documents and Settings\Apple\Мои документы\И.И\папка 1\Новая папка\Изображение 0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765175"/>
            <a:ext cx="3671888" cy="5327650"/>
          </a:xfrm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3" descr="C:\Users\ирина\Documents\Графика фото\Фото028.jpg"/>
          <p:cNvPicPr>
            <a:picLocks noGrp="1" noChangeAspect="1"/>
          </p:cNvPicPr>
          <p:nvPr>
            <p:ph sz="half" idx="1"/>
          </p:nvPr>
        </p:nvPicPr>
        <p:blipFill>
          <a:blip r:embed="rId1">
            <a:lum bright="20001" contrast="40000"/>
          </a:blip>
          <a:srcRect l="8505" t="6273"/>
          <a:stretch>
            <a:fillRect/>
          </a:stretch>
        </p:blipFill>
        <p:spPr>
          <a:xfrm>
            <a:off x="2771775" y="620713"/>
            <a:ext cx="3695700" cy="5046662"/>
          </a:xfrm>
          <a:ln w="57150">
            <a:solidFill>
              <a:srgbClr val="FFC000">
                <a:alpha val="100000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старшей группе детям предлагают  тетради в крупную клетку.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mpd="sng">
            <a:noFill/>
            <a:prstDash val="solid"/>
            <a:miter lim="800000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accent3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1" compatLnSpc="1"/>
          <a:p>
            <a:pPr marL="342900" indent="-342900" eaLnBrk="1" hangingPunct="1">
              <a:spcBef>
                <a:spcPct val="20000"/>
              </a:spcBef>
              <a:buNone/>
            </a:pPr>
            <a:r>
              <a:rPr sz="1600" dirty="0">
                <a:latin typeface="Calibri" panose="020F0502020204030204" pitchFamily="34" charset="0"/>
              </a:rPr>
              <a:t>        На первом этапе детей учат ориентироваться на листе бумаги: где у листа левый край, где правый, где верх, где низ. Дети определяют правый и левый верхний угол, середину листа, левый и правый нижний угол, отсчитывают клеточки вправо, влево, вверх, вниз.            Здесь проводится игра «Веселые клеточки». Дети перемещают по клеточкам бабочек, машинки, самолетики и т.д.      </a:t>
            </a:r>
            <a:endParaRPr sz="1600" dirty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None/>
            </a:pPr>
            <a:r>
              <a:rPr sz="1600" dirty="0">
                <a:latin typeface="Calibri" panose="020F0502020204030204" pitchFamily="34" charset="0"/>
              </a:rPr>
              <a:t>      На втором этапе работа в тетради включает знакомство с терминами «лист», «страница», «строка», «начало строки». Детей учат начинать писать с левого края строки, с верхней строки левой страницы; когда заканчивается страница, переворачивать лист и переходить на другую страницу, закрепляется умение правильно держать карандаш, регулировать нашим при штриховке рисунка. </a:t>
            </a:r>
            <a:endParaRPr sz="1600" dirty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None/>
            </a:pPr>
            <a:r>
              <a:rPr sz="1600" dirty="0">
                <a:latin typeface="Calibri" panose="020F0502020204030204" pitchFamily="34" charset="0"/>
              </a:rPr>
              <a:t>       Так же дети знакомятся с тетрадным листом в крупную клетку, учатся ориентироваться в клеточке, формируют умение «входить» в клеточку, обводить её, вписывать в клеточку круг, соединять углы клеточки по диагонали, сохранять графический рисунок.</a:t>
            </a:r>
            <a:endParaRPr sz="1600" dirty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None/>
            </a:pPr>
            <a:r>
              <a:rPr sz="1600" dirty="0">
                <a:latin typeface="Calibri" panose="020F0502020204030204" pitchFamily="34" charset="0"/>
              </a:rPr>
              <a:t>       Сначала детям даются задание, например, нарисовать строку квадратиков, кружочков, палочек, воротиков и т.д. Затем дети рисуют фигуры, состоящие из наклонных и овальных линий. Самым трудным заданием является блок «точки». Детям очень трудно до конца строчки выдержать одинаковый размер точек и не сделать из них кружочки.</a:t>
            </a:r>
            <a:endParaRPr sz="1600" dirty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sz="16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Поступление в школу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5" name="Содержимое 6"/>
          <p:cNvSpPr>
            <a:spLocks noGrp="1"/>
          </p:cNvSpPr>
          <p:nvPr>
            <p:ph idx="1"/>
          </p:nvPr>
        </p:nvSpPr>
        <p:spPr>
          <a:ln>
            <a:solidFill>
              <a:schemeClr val="bg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endParaRPr lang="ru-RU" altLang="ru-RU" dirty="0"/>
          </a:p>
          <a:p>
            <a:pPr eaLnBrk="1" hangingPunct="1">
              <a:buNone/>
            </a:pPr>
            <a:endParaRPr lang="ru-RU" alt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00166" y="1857364"/>
          <a:ext cx="609600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/>
          <p:cNvPicPr>
            <a:picLocks noGrp="1" noChangeAspect="1"/>
          </p:cNvPicPr>
          <p:nvPr>
            <p:ph sz="half" idx="1"/>
          </p:nvPr>
        </p:nvPicPr>
        <p:blipFill>
          <a:blip r:embed="rId1">
            <a:lum bright="20001" contrast="40000"/>
          </a:blip>
          <a:srcRect t="27849" b="12651"/>
          <a:stretch>
            <a:fillRect/>
          </a:stretch>
        </p:blipFill>
        <p:spPr>
          <a:xfrm>
            <a:off x="323850" y="1125538"/>
            <a:ext cx="4038600" cy="4248150"/>
          </a:xfrm>
          <a:ln w="57150">
            <a:solidFill>
              <a:srgbClr val="00B0F0">
                <a:alpha val="100000"/>
              </a:srgbClr>
            </a:solidFill>
            <a:miter lim="800000"/>
            <a:headEnd/>
            <a:tailEnd/>
          </a:ln>
        </p:spPr>
      </p:pic>
      <p:pic>
        <p:nvPicPr>
          <p:cNvPr id="21507" name="Picture 5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20001" contrast="40000"/>
          </a:blip>
          <a:srcRect t="16455" b="11385"/>
          <a:stretch>
            <a:fillRect/>
          </a:stretch>
        </p:blipFill>
        <p:spPr>
          <a:xfrm>
            <a:off x="4572000" y="1125538"/>
            <a:ext cx="4038600" cy="4248150"/>
          </a:xfrm>
          <a:ln w="57150">
            <a:solidFill>
              <a:srgbClr val="00B0F0">
                <a:alpha val="100000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Содержимое 5" descr="C:\Documents and Settings\Apple\Рабочий стол\big.jpg"/>
          <p:cNvPicPr>
            <a:picLocks noGrp="1"/>
          </p:cNvPicPr>
          <p:nvPr>
            <p:ph idx="1"/>
          </p:nvPr>
        </p:nvPicPr>
        <p:blipFill>
          <a:blip r:embed="rId1"/>
          <a:srcRect t="1816" b="1830"/>
          <a:stretch>
            <a:fillRect/>
          </a:stretch>
        </p:blipFill>
        <p:spPr>
          <a:xfrm>
            <a:off x="3059113" y="1484313"/>
            <a:ext cx="2736850" cy="3816350"/>
          </a:xfrm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80" name="Picture 4" descr="C:\Documents and Settings\Apple\Мои документы\И.И\папка 1\Новая папка\IMG_26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>
            <a:lum bright="29999" contrast="40000"/>
          </a:blip>
          <a:srcRect t="10178" r="11525" b="5499"/>
          <a:stretch>
            <a:fillRect/>
          </a:stretch>
        </p:blipFill>
        <p:spPr>
          <a:xfrm>
            <a:off x="1000125" y="1571625"/>
            <a:ext cx="3097213" cy="4248150"/>
          </a:xfr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11996" r="12859" b="7506"/>
          <a:stretch>
            <a:fillRect/>
          </a:stretch>
        </p:blipFill>
        <p:spPr>
          <a:xfrm>
            <a:off x="5143500" y="1571625"/>
            <a:ext cx="3071813" cy="4214813"/>
          </a:xfr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804988" y="785813"/>
            <a:ext cx="5534025" cy="5340350"/>
          </a:xfrm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подготовительной  группе вводятся графические диктанты.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Здесь очень важно умение детей слышать инструкцию, ориентироваться на листе в клеточку. Также дети заштриховывают полученные рисунки, регулируя нажим на карандаш от светло серого до темно серого.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Параллельно с этой работой, детям предлагается нарисовать рисунок по образцу. Не легко бывает точно отсчитать  нужное количество клеточек и  сохранить нужное направление.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8" name="Picture 4" descr="C:\Documents and Settings\Apple\Мои документы\И.И\папка 1\Новая папка\Изображение 0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84213" y="981075"/>
            <a:ext cx="3403600" cy="4525963"/>
          </a:xfr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26629" name="Picture 5" descr="C:\Documents and Settings\Apple\Мои документы\И.И\папка 1\Новая папка\Изображение 0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981075"/>
            <a:ext cx="4038600" cy="4506913"/>
          </a:xfrm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2" name="Picture 4" descr="C:\Documents and Settings\Apple\Мои документы\И.И\папка 1\Новая папка\Изображение 0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95288" y="1125538"/>
            <a:ext cx="4038600" cy="4119563"/>
          </a:xfr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27653" name="Picture 5" descr="C:\Documents and Settings\Apple\Мои документы\И.И\папка 1\Новая папка\Изображение 0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125538"/>
            <a:ext cx="4038600" cy="4103688"/>
          </a:xfrm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>
    <p:spli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5" name="Picture 3" descr="C:\Documents and Settings\Apple\Мои документы\И.И\папка 1\Новая папка\Изображение 0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916238" y="908050"/>
            <a:ext cx="2743200" cy="4525963"/>
          </a:xfrm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Также со средней группы перед началом письма проводится самомассаж ладоней и пальцев  карандашом или ручкой.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Самомассаж с ручкой или карандашом  разогревает и разминает мышцы кистей рук, под воздействием  самомассажа, который помогает снять усталость и  напряжение мышц, повышается  подвижность суставов, оказывается тонизирующее воздействие на биологическую активность кровообращения, состояния мышц и суставов кистей рук. Массажёром служит предмет, с которым осуществляется массаж, т.е. ручка или карандаш. Удерживание ручки или карандаша во время выполнения упражнения способствует развитию произвольности (осознанности) и повышает координацию движений.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занятии мы прокатываем карандаш или ручку между ладонями, пальцами, массажируем кончики пальцев и внешнюю сторону кисти рук, «спускаемся» под счет по лесенке, «качаемся» на качелях, «закручиваем» винтики, «летаем».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21" name="Picture 5" descr="C:\Documents and Settings\Apple\Мои документы\И.И\папка 1\Новая папка\Изображение 0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11188" y="1700213"/>
            <a:ext cx="3163888" cy="4321175"/>
          </a:xfr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34822" name="Picture 6" descr="C:\Documents and Settings\Apple\Мои документы\И.И\папка 1\Новая папка\Изображение 0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1700213"/>
            <a:ext cx="4038600" cy="4249738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Схема 4"/>
          <p:cNvGraphicFramePr/>
          <p:nvPr/>
        </p:nvGraphicFramePr>
        <p:xfrm>
          <a:off x="785785" y="642918"/>
          <a:ext cx="8072495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>
    <p:cover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4" name="Picture 4" descr="C:\Documents and Settings\Apple\Мои документы\И.И\папка 1\Новая папка\Изображение 0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95288" y="1125538"/>
            <a:ext cx="4038600" cy="4464050"/>
          </a:xfr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35845" name="Picture 5" descr="C:\Documents and Settings\Apple\Мои документы\И.И\папка 1\Новая папка\Изображение 0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125538"/>
            <a:ext cx="3995738" cy="4391025"/>
          </a:xfrm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>
    <p:spli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Спасибо за внимание!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5" name="Picture 7" descr="C:\Documents and Settings\Apple\Рабочий стол\1241588309_2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339975" y="1628775"/>
            <a:ext cx="4205288" cy="4525963"/>
          </a:xfrm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Схема 2"/>
          <p:cNvGraphicFramePr/>
          <p:nvPr/>
        </p:nvGraphicFramePr>
        <p:xfrm>
          <a:off x="457200" y="274638"/>
          <a:ext cx="8229600" cy="608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14546" y="571480"/>
          <a:ext cx="6615112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51520" y="620688"/>
            <a:ext cx="1872208" cy="5832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mpd="sng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prstMaterial="metal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3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20" y="285728"/>
            <a:ext cx="8472518" cy="6154758"/>
          </a:xfrm>
          <a:prstGeom prst="verticalScroll">
            <a:avLst/>
          </a:prstGeom>
          <a:blipFill>
            <a:blip r:embed="rId1" cstate="print">
              <a:lum contrast="20000"/>
            </a:blip>
            <a:tile tx="0" ty="0" sx="100000" sy="100000" flip="none" algn="tl"/>
          </a:blipFill>
          <a:ln w="11429">
            <a:solidFill>
              <a:srgbClr val="0070C0"/>
            </a:solidFill>
            <a:prstDash val="sysDash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bliqueBottomLeft">
              <a:rot lat="1800000" lon="0" rev="0"/>
            </a:camera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otype Corsiva" panose="03010101010201010101" pitchFamily="66" charset="0"/>
                <a:ea typeface="Batang" panose="02030600000101010101" pitchFamily="18" charset="-127"/>
                <a:cs typeface="+mn-cs"/>
              </a:rPr>
              <a:t>Письмо – это сложный навык, включающий выполнение тонких координированных движений руки. Обучение письму – сложный вид работы для любого малыша. Исследования показали, что в начале обучения первоклассники на уроке письма испытывают физические и психические нагрузки того же уровня, что и космонавты в момент старта.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otype Corsiva" panose="03010101010201010101" pitchFamily="66" charset="0"/>
              <a:ea typeface="Batang" panose="02030600000101010101" pitchFamily="18" charset="-127"/>
              <a:cs typeface="+mn-cs"/>
            </a:endParaRPr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Схема 6"/>
          <p:cNvGraphicFramePr/>
          <p:nvPr/>
        </p:nvGraphicFramePr>
        <p:xfrm>
          <a:off x="357158" y="214290"/>
          <a:ext cx="8358246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rot="10800000" flipV="1">
            <a:off x="3214688" y="4214813"/>
            <a:ext cx="785813" cy="5000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4358481" y="2428081"/>
            <a:ext cx="85725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5643563" y="4143375"/>
            <a:ext cx="642938" cy="6429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p>
            <a:pPr eaLnBrk="1" hangingPunct="1">
              <a:buNone/>
            </a:pPr>
            <a:r>
              <a:rPr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Профессор М.М. Безруких выделяет этапы развития ручной моторики и графических навыков:</a:t>
            </a:r>
            <a:endParaRPr sz="18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 rot="5400000">
            <a:off x="4500563" y="1857375"/>
            <a:ext cx="28575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501356" y="1856581"/>
            <a:ext cx="28575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000375" y="3071813"/>
            <a:ext cx="3571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857875" y="3071813"/>
            <a:ext cx="28575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571625" y="4857750"/>
            <a:ext cx="28575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429125" y="4786313"/>
            <a:ext cx="28575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Уделяя в дошкольном возрасте должное внимание упражнениям, играм, различным заданиям на развитие мелкой моторике и координации движения руки мы решаем сразу две задачи: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p>
            <a:pPr marL="342900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kern="1200" baseline="0" dirty="0">
                <a:latin typeface="Calibri" panose="020F0502020204030204" pitchFamily="34" charset="0"/>
                <a:ea typeface="+mn-ea"/>
              </a:rPr>
              <a:t>во-первых, косвенным образом влияем на общее интеллектуальное развитее ребенка.</a:t>
            </a:r>
            <a:endParaRPr kern="1200" baseline="0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во-вторых, готовим к овладению навыком письма, что в будущем поможет избежать многих проблем школьного обучения.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4629</Words>
  <Application>WPS Presentation</Application>
  <PresentationFormat>Экран (4:3)</PresentationFormat>
  <Paragraphs>62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</vt:lpstr>
      <vt:lpstr>SimSun</vt:lpstr>
      <vt:lpstr>Wingdings</vt:lpstr>
      <vt:lpstr>Calibri</vt:lpstr>
      <vt:lpstr>Monotype Corsiva</vt:lpstr>
      <vt:lpstr>Times New Roman</vt:lpstr>
      <vt:lpstr>Arial Black</vt:lpstr>
      <vt:lpstr>Batang</vt:lpstr>
      <vt:lpstr>Arial Narrow</vt:lpstr>
      <vt:lpstr>Microsoft YaHei</vt:lpstr>
      <vt:lpstr>Arial Unicode MS</vt:lpstr>
      <vt:lpstr>Тема Office</vt:lpstr>
      <vt:lpstr>Упражнения  для  развития графических навыков</vt:lpstr>
      <vt:lpstr>Поступление в школу</vt:lpstr>
      <vt:lpstr>PowerPoint 演示文稿</vt:lpstr>
      <vt:lpstr>PowerPoint 演示文稿</vt:lpstr>
      <vt:lpstr>PowerPoint 演示文稿</vt:lpstr>
      <vt:lpstr> Письмо – это сложный навык, включающий выполнение тонких координированных движений руки. Обучение письму – сложный вид работы для любого малыша. Исследования показали, что в начале обучения первоклассники на уроке письма испытывают физические и психические нагрузки того же уровня, что и космонавты в момент старта.</vt:lpstr>
      <vt:lpstr>PowerPoint 演示文稿</vt:lpstr>
      <vt:lpstr>Профессор М.М. Безруких выделяет этапы развития ручной моторики и графических навыков:</vt:lpstr>
      <vt:lpstr>Уделяя в дошкольном возрасте должное внимание упражнениям, играм, различным заданиям на развитие мелкой моторике и координации движения руки мы решаем сразу две задачи: </vt:lpstr>
      <vt:lpstr>Развивая графические навыки,  мы решаем ряд задач:</vt:lpstr>
      <vt:lpstr>Работу по развитию графических навыков начинается в средней группе.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 старшей группе детям предлагают  тетради в крупную клетку. </vt:lpstr>
      <vt:lpstr>PowerPoint 演示文稿</vt:lpstr>
      <vt:lpstr>PowerPoint 演示文稿</vt:lpstr>
      <vt:lpstr>PowerPoint 演示文稿</vt:lpstr>
      <vt:lpstr>PowerPoint 演示文稿</vt:lpstr>
      <vt:lpstr> В подготовительной  группе вводятся графические диктанты. </vt:lpstr>
      <vt:lpstr>PowerPoint 演示文稿</vt:lpstr>
      <vt:lpstr>PowerPoint 演示文稿</vt:lpstr>
      <vt:lpstr>PowerPoint 演示文稿</vt:lpstr>
      <vt:lpstr> Также со средней группы перед началом письма проводится самомассаж ладоней и пальцев  карандашом или ручкой. </vt:lpstr>
      <vt:lpstr>  На занятии мы прокатываем карандаш или ручку между ладонями, пальцами, массажируем кончики пальцев и внешнюю сторону кисти рук, «спускаемся» под счет по лесенке, «качаемся» на качелях, «закручиваем» винтики, «летаем».   </vt:lpstr>
      <vt:lpstr>PowerPoint 演示文稿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Образовательное Учреждение детский сад компенсирующего вида №1013 для детей с нарушением опорно-двигательного аппарата   учитель-логопед Верховцева Ирина Ивановна  1 квалификационная категория</dc:title>
  <dc:creator>Ирина</dc:creator>
  <cp:lastModifiedBy>Надежда</cp:lastModifiedBy>
  <cp:revision>74</cp:revision>
  <dcterms:created xsi:type="dcterms:W3CDTF">2011-11-11T03:58:00Z</dcterms:created>
  <dcterms:modified xsi:type="dcterms:W3CDTF">2025-11-29T06:12:46Z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0FE2C324056542AEB007B021A96B3193_12</vt:lpwstr>
  </property>
  <property fmtid="{D5CDD505-2E9C-101B-9397-08002B2CF9AE}" pid="3" name="KSOProductBuildVer">
    <vt:lpwstr>1049-12.2.0.23155</vt:lpwstr>
  </property>
</Properties>
</file>