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1"/>
  </p:notesMasterIdLst>
  <p:sldIdLst>
    <p:sldId id="256" r:id="rId2"/>
    <p:sldId id="264" r:id="rId3"/>
    <p:sldId id="265" r:id="rId4"/>
    <p:sldId id="266" r:id="rId5"/>
    <p:sldId id="267" r:id="rId6"/>
    <p:sldId id="268" r:id="rId7"/>
    <p:sldId id="261" r:id="rId8"/>
    <p:sldId id="269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29" autoAdjust="0"/>
    <p:restoredTop sz="86174" autoAdjust="0"/>
  </p:normalViewPr>
  <p:slideViewPr>
    <p:cSldViewPr snapToGrid="0">
      <p:cViewPr varScale="1">
        <p:scale>
          <a:sx n="62" d="100"/>
          <a:sy n="62" d="100"/>
        </p:scale>
        <p:origin x="-97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0F26D-88D9-4F26-9F1A-2FABEE3F8A02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F11E1-F4C5-4342-92ED-0142439A2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8353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F11E1-F4C5-4342-92ED-0142439A2D9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5080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F11E1-F4C5-4342-92ED-0142439A2D9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178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E6C7380-2F96-46E4-A98A-21A18739FD63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95D3D0C-04FF-4832-88C7-5AE7EA839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498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C7380-2F96-46E4-A98A-21A18739FD63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3D0C-04FF-4832-88C7-5AE7EA839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2051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E6C7380-2F96-46E4-A98A-21A18739FD63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95D3D0C-04FF-4832-88C7-5AE7EA839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9488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E6C7380-2F96-46E4-A98A-21A18739FD63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95D3D0C-04FF-4832-88C7-5AE7EA839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826771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E6C7380-2F96-46E4-A98A-21A18739FD63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95D3D0C-04FF-4832-88C7-5AE7EA839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2274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C7380-2F96-46E4-A98A-21A18739FD63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3D0C-04FF-4832-88C7-5AE7EA839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638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C7380-2F96-46E4-A98A-21A18739FD63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3D0C-04FF-4832-88C7-5AE7EA839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7645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C7380-2F96-46E4-A98A-21A18739FD63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3D0C-04FF-4832-88C7-5AE7EA839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2963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E6C7380-2F96-46E4-A98A-21A18739FD63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95D3D0C-04FF-4832-88C7-5AE7EA839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8119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C7380-2F96-46E4-A98A-21A18739FD63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3D0C-04FF-4832-88C7-5AE7EA839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7498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E6C7380-2F96-46E4-A98A-21A18739FD63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95D3D0C-04FF-4832-88C7-5AE7EA839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5000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C7380-2F96-46E4-A98A-21A18739FD63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3D0C-04FF-4832-88C7-5AE7EA839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7335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C7380-2F96-46E4-A98A-21A18739FD63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3D0C-04FF-4832-88C7-5AE7EA839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7865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C7380-2F96-46E4-A98A-21A18739FD63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3D0C-04FF-4832-88C7-5AE7EA839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7302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C7380-2F96-46E4-A98A-21A18739FD63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3D0C-04FF-4832-88C7-5AE7EA839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1110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C7380-2F96-46E4-A98A-21A18739FD63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3D0C-04FF-4832-88C7-5AE7EA839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4622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C7380-2F96-46E4-A98A-21A18739FD63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3D0C-04FF-4832-88C7-5AE7EA839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16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C7380-2F96-46E4-A98A-21A18739FD63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D3D0C-04FF-4832-88C7-5AE7EA839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654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1662" y="3700462"/>
            <a:ext cx="8858644" cy="13959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871662" y="2571750"/>
            <a:ext cx="8858644" cy="13959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      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04933" y="209010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500"/>
              </a:spcAft>
            </a:pPr>
            <a:r>
              <a:rPr lang="ru-RU" sz="4800" kern="1400" spc="25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Рекомендации учителя - дефектолога на лето</a:t>
            </a:r>
            <a:endParaRPr lang="ru-RU" sz="4800" kern="1400" spc="25" dirty="0">
              <a:solidFill>
                <a:srgbClr val="17365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1035" y="1728786"/>
            <a:ext cx="4174084" cy="308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315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12192001" cy="65532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7067" y="1199209"/>
            <a:ext cx="11717866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just">
              <a:lnSpc>
                <a:spcPct val="115000"/>
              </a:lnSpc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Лето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детей – это долгожданный праздник. </a:t>
            </a:r>
          </a:p>
          <a:p>
            <a:pPr lvl="0" indent="450215" algn="just">
              <a:lnSpc>
                <a:spcPct val="115000"/>
              </a:lnSpc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Полноценное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лето способно обеспечить детям запас энергии на весь будущий год. </a:t>
            </a:r>
          </a:p>
          <a:p>
            <a:pPr lvl="0" indent="450215" algn="just">
              <a:lnSpc>
                <a:spcPct val="115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то же время нельзя забывать о закреплении в памяти ребенка приобретенных в течение учебного года знаний и навыков. Самый продуктивный метод повторения пройденного материала – включить полученные за год знания и умения в рамки занимательных игр. Только игра и живое непосредственное общение!</a:t>
            </a:r>
          </a:p>
          <a:p>
            <a:pPr lvl="0" indent="450215" algn="just">
              <a:lnSpc>
                <a:spcPct val="115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Вот несколько советов и подборка игр, которые помогут детям закрепить полученные знания на практике.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0215" algn="just">
              <a:lnSpc>
                <a:spcPct val="115000"/>
              </a:lnSpc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215" algn="just">
              <a:lnSpc>
                <a:spcPct val="115000"/>
              </a:lnSpc>
            </a:pP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215" algn="just">
              <a:lnSpc>
                <a:spcPct val="115000"/>
              </a:lnSpc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53486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5534" y="464085"/>
            <a:ext cx="11946466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Развитие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сенсорного восприятия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1.Игры с песком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«Найди игрушку», «Спрячь игрушку», Нарисуй пальчиком (палочкой) на песке, «Забавные ладошки» (Сделать отпечатки ладошек; палочкой дорисовать изображение), «Золотоискатели» (Разбросать камешки по песчаной поверхности,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спрятать.Искать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"золото", считать, складывать в сито) – развивают тактильное восприятие, закрепляют навыки счета, сравнения по величине, фантазию, моторику.</a:t>
            </a:r>
          </a:p>
          <a:p>
            <a:pPr marL="180340" lvl="0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0" algn="just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2.Игры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«Определи на вкус», «Что так пахнет?», «Что спрятано в мешочке?» (определение наощупь), «Сосчитай предметы в мешочке» (Не глядя)– развивают тактильное восприятие, закрепляют навыки счета, создают сюрпризный момент.</a:t>
            </a:r>
          </a:p>
          <a:p>
            <a:pPr lvl="0" algn="just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0" algn="just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3.Игры с цветом.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Рисование, раскрашивание (Так же, как на образце; так же, как в природе, на наглядности),</a:t>
            </a:r>
          </a:p>
          <a:p>
            <a:pPr marL="180340" lvl="0" algn="just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Найди такого же цвета»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закрепляет навыки соотнесения с образцом, знание цветов и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оттенков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lvl="0" algn="just">
              <a:lnSpc>
                <a:spcPct val="115000"/>
              </a:lnSpc>
            </a:pP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Найди, где стоит красная машина? А березку найдешь? А где зеленая скамеечка? и т.п. – развивает внимание, знание цвета.</a:t>
            </a:r>
          </a:p>
          <a:p>
            <a:pPr marL="180340" lvl="0" algn="just">
              <a:lnSpc>
                <a:spcPct val="115000"/>
              </a:lnSpc>
            </a:pP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Начинать надо с простых заданий, и постепенно усложнять описание предметов, которые нужно найти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lvl="0" algn="just">
              <a:lnSpc>
                <a:spcPct val="115000"/>
              </a:lnSpc>
            </a:pP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Найди маленький зеленый листочек. Найди большую черную птицу…</a:t>
            </a:r>
          </a:p>
        </p:txBody>
      </p:sp>
    </p:spTree>
    <p:extLst>
      <p:ext uri="{BB962C8B-B14F-4D97-AF65-F5344CB8AC3E}">
        <p14:creationId xmlns:p14="http://schemas.microsoft.com/office/powerpoint/2010/main" xmlns="" val="384612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868" y="118535"/>
            <a:ext cx="11819467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18535"/>
            <a:ext cx="12090397" cy="651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Ознакомление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окружающим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"</a:t>
            </a:r>
            <a:r>
              <a:rPr lang="ru-RU" sz="1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Находилки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искалки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".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листе бумаги - изображение различных предметов, которые нужно найти на улице.</a:t>
            </a:r>
          </a:p>
          <a:p>
            <a:pPr marL="457200" lvl="0" algn="just">
              <a:lnSpc>
                <a:spcPct val="115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Попробуйте попутешествовать по округе и найти все предметы, которые нарисованы на картинке. Найденные предметы можно отмечать галочкой".</a:t>
            </a:r>
          </a:p>
          <a:p>
            <a:pPr lvl="0" algn="just">
              <a:lnSpc>
                <a:spcPct val="115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Игры с мячом.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«Съедобное – несъедобное», «Живое – неживое», «Я знаю 5 (можно начать с двух) названий (имен) …», «Наоборот» (на слова с противоположным значением: высокий – низкий, легкий – тяжелый) - помогают отрабатывать ритм, скорость реакции, умение думать и говорить одновременно, увеличивают словарный запас ребенка.</a:t>
            </a:r>
          </a:p>
          <a:p>
            <a:pPr lvl="0">
              <a:lnSpc>
                <a:spcPct val="115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 Игры в слова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 таким играм можно отнести: </a:t>
            </a:r>
          </a:p>
          <a:p>
            <a:pPr marL="450215" lvl="0">
              <a:lnSpc>
                <a:spcPct val="115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«Найди лишнее слово»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lvl="0">
              <a:lnSpc>
                <a:spcPct val="115000"/>
              </a:lnSpc>
            </a:pPr>
            <a:r>
              <a:rPr lang="ru-RU" sz="14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Примеры: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lvl="0">
              <a:lnSpc>
                <a:spcPct val="115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Храбрый, злой, смелый, отважный;</a:t>
            </a:r>
          </a:p>
          <a:p>
            <a:pPr marL="450215" lvl="0">
              <a:lnSpc>
                <a:spcPct val="115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Яблоко, слива, огурец, груша;</a:t>
            </a:r>
          </a:p>
          <a:p>
            <a:pPr marL="450215" lvl="0">
              <a:lnSpc>
                <a:spcPct val="115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Ложка, тарелка, кастрюля, сумка;</a:t>
            </a:r>
          </a:p>
          <a:p>
            <a:pPr marL="450215" lvl="0">
              <a:lnSpc>
                <a:spcPct val="115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Платье, свитер, шапка, рубашка;</a:t>
            </a:r>
          </a:p>
          <a:p>
            <a:pPr marL="450215" lvl="0">
              <a:lnSpc>
                <a:spcPct val="115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Береза, дуб, сосна, земляника.</a:t>
            </a:r>
          </a:p>
          <a:p>
            <a:pPr marL="450215" lvl="0" algn="just">
              <a:lnSpc>
                <a:spcPct val="115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«Расскажи о предмете: какой он»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(назови как можно больше прилагательных): яблоко какое? – зеленое, большое, твердое, сочное, душистое; мяч какой?....., машина какая?.......</a:t>
            </a:r>
          </a:p>
          <a:p>
            <a:pPr marL="450215" lvl="0" algn="just">
              <a:lnSpc>
                <a:spcPct val="115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«Что он может делать?»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(назови как можно больше глаголов): цветок что делает? - растет, цветет, распускается, вянет и т.д.</a:t>
            </a:r>
          </a:p>
          <a:p>
            <a:pPr marL="450215" lvl="0" algn="just">
              <a:lnSpc>
                <a:spcPct val="115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0215" lvl="0" algn="just">
              <a:lnSpc>
                <a:spcPct val="115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«Бывает — не бывает»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(с мячом, по принципу «Съедобное-несъедобное»)</a:t>
            </a:r>
          </a:p>
          <a:p>
            <a:pPr marL="450215" lvl="0" algn="just">
              <a:lnSpc>
                <a:spcPct val="115000"/>
              </a:lnSpc>
            </a:pPr>
            <a:r>
              <a:rPr lang="ru-RU" sz="14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Ситуации: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поезд летит по небу; кошка хочет есть; почтальон принес письмо; яблоко соленое; дом пошел гулять; туфли стеклянные и т.д. Эти упражнения помогут развить словарь и слуховую память.</a:t>
            </a:r>
          </a:p>
          <a:p>
            <a:pPr marL="450215" lvl="0" algn="just">
              <a:lnSpc>
                <a:spcPct val="115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0215" lvl="0" algn="just">
              <a:lnSpc>
                <a:spcPct val="115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«Отгадай и найди».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Опишите ребенку предмет, который находится на детской площадке, не называйте его.</a:t>
            </a:r>
          </a:p>
          <a:p>
            <a:pPr marL="450215" lvl="0" algn="just">
              <a:lnSpc>
                <a:spcPct val="115000"/>
              </a:lnSpc>
            </a:pPr>
            <a:r>
              <a:rPr lang="ru-RU" sz="14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Пример: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«Найди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то, что я загадала! Это находится на этой детской площадке, оно сделано из деревянных досок, на нем любят сидеть люди» (скамейка)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49326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33" y="3081867"/>
            <a:ext cx="11209867" cy="3555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28133" y="858252"/>
            <a:ext cx="11463867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Математика на прогулке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Цифры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Рисуем на асфальте цифру и просим ребенка положить рядом столько камушков (цветочков, веточек), сколько обозначает цифра.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«Больше-меньше»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Выкладываем перед ребенком три травинки и два камешка. Пусть ответит чего больше – камешков или травинок.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«Задачки».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этой игры нужны небольшие фигурки животных (например, от киндер-сюрприза). 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Зайка, мишка и белочка нашли в саду три «ягодки» (выкладываем перед ребенком три камешка). Хватит ли ягодок, чтобы накормить всех друзей? А если «ягодок» будет две?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889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055" y="1822789"/>
            <a:ext cx="9897221" cy="503521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9333" y="675169"/>
            <a:ext cx="12022667" cy="423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Развитие пространственно-временных представлений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П/и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«День-ночь»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слово «День» ребёнок гуляет, прыгает  по комнате, на слово «Ночь» ребёнок приседает на корточки, складывает руки у щеки, закрывает глаза.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«Иди, куда скажу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Спрячьте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площадке или в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комноте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предмет. Предложите ребенку его найти, следуя вашим командам (Сделай три шага вперед, теперь поверни налево и т.п.).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«Дни недели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Играя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мячом называть с ребёнком дни недели, начиная с понедельника. При постоянном повторении детям легче запомнить эти понятия. По аналогии запоминаются месяцы года, время суток: утро, день, вечер, ночь.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195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761066"/>
            <a:ext cx="11870267" cy="509693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1733" y="1000593"/>
            <a:ext cx="11870267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 на развитие творческого мышления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«Что будет, если?..»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поможет научить детей размышлять, делать выводы. Принимаются все варианты ответов. Старайтесь развернуть тему до предела, задавая ребенку наводящие вопросы. 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Примеры заданий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«Что будет, если...</a:t>
            </a:r>
          </a:p>
          <a:p>
            <a:pPr lvl="0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 человек перестанет есть?</a:t>
            </a:r>
          </a:p>
          <a:p>
            <a:pPr lvl="0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 не выключить кипящий чайник?</a:t>
            </a:r>
          </a:p>
          <a:p>
            <a:pPr lvl="0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 носить тесную обувь?</a:t>
            </a:r>
          </a:p>
          <a:p>
            <a:pPr lvl="0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 не чистить зубы?</a:t>
            </a:r>
          </a:p>
          <a:p>
            <a:pPr lvl="0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 забить мяч в окно?</a:t>
            </a:r>
          </a:p>
          <a:p>
            <a:pPr lvl="0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 дразнить собаку?</a:t>
            </a:r>
          </a:p>
          <a:p>
            <a:pPr lvl="0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 не спать?</a:t>
            </a:r>
          </a:p>
          <a:p>
            <a:pPr lvl="0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 посадить цветы в песке? и др.</a:t>
            </a:r>
          </a:p>
          <a:p>
            <a:pPr lvl="0" algn="ctr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90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901" y="2926292"/>
            <a:ext cx="9971766" cy="39317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9168" y="882059"/>
            <a:ext cx="11394166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мелкой моторики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 Выкладывать рисунки (из камней, шишек, палочек, песка, фасоли, гороха и т.д.);</a:t>
            </a:r>
          </a:p>
          <a:p>
            <a:pPr lvl="0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 Играть с сухим и мокрым песком;</a:t>
            </a:r>
          </a:p>
          <a:p>
            <a:pPr lvl="0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 Играть с мячами и мячиками (бросать, ловить, бить в цель);</a:t>
            </a:r>
          </a:p>
          <a:p>
            <a:pPr lvl="0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 Бросать и ловить летающие тарелочки;</a:t>
            </a:r>
          </a:p>
          <a:p>
            <a:pPr lvl="0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 Собирать мозаики, конструкторы, пазлы;</a:t>
            </a:r>
          </a:p>
          <a:p>
            <a:pPr lvl="0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 Перебирать крупы;</a:t>
            </a:r>
          </a:p>
          <a:p>
            <a:pPr lvl="0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 Играть с пальчиками (пальчиковая гимнастика);</a:t>
            </a:r>
          </a:p>
          <a:p>
            <a:pPr lvl="0">
              <a:lnSpc>
                <a:spcPct val="115000"/>
              </a:lnSpc>
              <a:tabLst>
                <a:tab pos="4219575" algn="l"/>
              </a:tabLs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 Раскрашивать раскраски цветными карандашами;</a:t>
            </a:r>
          </a:p>
          <a:p>
            <a:pPr lvl="0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 Собирать бусы, играть в шнуровки (развязывать и завязывать узелки);</a:t>
            </a:r>
          </a:p>
          <a:p>
            <a:pPr lvl="0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 Лепить из пластилина.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069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332" y="719666"/>
            <a:ext cx="4910667" cy="613833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9599" y="1295333"/>
            <a:ext cx="7755467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Закреплять все лексические темы из тетради с домашними заданиями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главное: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К следующему упражнению переходите, лишь усвоив предыдущее.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Не фиксируйте внимание ребёнка на ошибках, а тактично исправьте его.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Постоянно контролируйте речь детей, учите правильно произносить звуки в словах, фразах.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Не требуйте от ребенка называть или говорить то, что ему в данный момент недоступно.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993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239</TotalTime>
  <Words>663</Words>
  <Application>Microsoft Office PowerPoint</Application>
  <PresentationFormat>Произвольный</PresentationFormat>
  <Paragraphs>87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След самолета</vt:lpstr>
      <vt:lpstr>  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учителя - дефектолога на лето</dc:title>
  <dc:creator>Администратор</dc:creator>
  <cp:lastModifiedBy>1</cp:lastModifiedBy>
  <cp:revision>25</cp:revision>
  <dcterms:created xsi:type="dcterms:W3CDTF">2023-06-29T08:55:10Z</dcterms:created>
  <dcterms:modified xsi:type="dcterms:W3CDTF">2023-06-30T10:23:24Z</dcterms:modified>
</cp:coreProperties>
</file>