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B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51073" y="281381"/>
            <a:ext cx="6689852" cy="871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B4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70607" y="1155572"/>
            <a:ext cx="8050784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q.hotmo.org/collection/327" TargetMode="External"/><Relationship Id="rId7" Type="http://schemas.openxmlformats.org/officeDocument/2006/relationships/hyperlink" Target="http://www.rodb-v.ru/news/obyavleniya/istoriya-voennykh-pesen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o.kilosound.org/collection/49" TargetMode="External"/><Relationship Id="rId5" Type="http://schemas.openxmlformats.org/officeDocument/2006/relationships/hyperlink" Target="https://zaycev.net/musicset/militarysongs.shtml" TargetMode="External"/><Relationship Id="rId4" Type="http://schemas.openxmlformats.org/officeDocument/2006/relationships/hyperlink" Target="https://hotplayer.ru/?s=%D0%B4%D0%B5%D1%82%D1%81%D0%BA%D0%B8%D0%B5%20%D0%BF%D0%B5%D1%81%D0%BD%D0%B8%20%D0%BE%20%D0%B2%D0%BE%D0%B9%D0%BD%D0%B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4310" y="509092"/>
            <a:ext cx="9528810" cy="23304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065" marR="5080" algn="ctr">
              <a:lnSpc>
                <a:spcPct val="90000"/>
              </a:lnSpc>
              <a:spcBef>
                <a:spcPts val="750"/>
              </a:spcBef>
              <a:tabLst>
                <a:tab pos="4045585" algn="l"/>
                <a:tab pos="7125334" algn="l"/>
              </a:tabLst>
            </a:pPr>
            <a:r>
              <a:rPr sz="5400" spc="-10" dirty="0">
                <a:solidFill>
                  <a:srgbClr val="FF0000"/>
                </a:solidFill>
                <a:latin typeface="Calibri"/>
                <a:cs typeface="Calibri"/>
              </a:rPr>
              <a:t>Посвящается</a:t>
            </a: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lang="ru-RU" sz="5400" spc="-20" dirty="0" smtClean="0">
                <a:solidFill>
                  <a:srgbClr val="FF0000"/>
                </a:solidFill>
                <a:latin typeface="Calibri"/>
                <a:cs typeface="Calibri"/>
              </a:rPr>
              <a:t>80</a:t>
            </a:r>
            <a:r>
              <a:rPr sz="5400" spc="-20" dirty="0" smtClean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5400" spc="-10" dirty="0" err="1" smtClean="0">
                <a:solidFill>
                  <a:srgbClr val="FF0000"/>
                </a:solidFill>
                <a:latin typeface="Calibri"/>
                <a:cs typeface="Calibri"/>
              </a:rPr>
              <a:t>летию</a:t>
            </a: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5400" spc="-15" dirty="0">
                <a:solidFill>
                  <a:srgbClr val="FF0000"/>
                </a:solidFill>
                <a:latin typeface="Calibri"/>
                <a:cs typeface="Calibri"/>
              </a:rPr>
              <a:t>Победы </a:t>
            </a: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r>
              <a:rPr sz="5400" spc="-1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dirty="0">
                <a:solidFill>
                  <a:srgbClr val="FF0000"/>
                </a:solidFill>
                <a:latin typeface="Calibri"/>
                <a:cs typeface="Calibri"/>
              </a:rPr>
              <a:t>Великой</a:t>
            </a:r>
            <a:r>
              <a:rPr sz="5400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5400" spc="-10" dirty="0">
                <a:solidFill>
                  <a:srgbClr val="FF0000"/>
                </a:solidFill>
                <a:latin typeface="Calibri"/>
                <a:cs typeface="Calibri"/>
              </a:rPr>
              <a:t>Отечественной войне</a:t>
            </a:r>
            <a:endParaRPr sz="5400" dirty="0">
              <a:latin typeface="Calibri"/>
              <a:cs typeface="Calibri"/>
            </a:endParaRPr>
          </a:p>
        </p:txBody>
      </p:sp>
      <p:pic>
        <p:nvPicPr>
          <p:cNvPr id="21508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819400"/>
            <a:ext cx="7620476" cy="3807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8450" y="192785"/>
            <a:ext cx="4049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  <a:latin typeface="Calibri"/>
                <a:cs typeface="Calibri"/>
              </a:rPr>
              <a:t>«Священная</a:t>
            </a:r>
            <a:r>
              <a:rPr sz="36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000000"/>
                </a:solidFill>
                <a:latin typeface="Calibri"/>
                <a:cs typeface="Calibri"/>
              </a:rPr>
              <a:t>война»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96000" y="2276830"/>
            <a:ext cx="4211955" cy="33844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98726" y="997152"/>
            <a:ext cx="8079740" cy="4515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Эта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патриотическая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композиция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стала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настоящим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гимном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советского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народа.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Уже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24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июня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1941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года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газетах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«Красная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звезда»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«Известия» </a:t>
            </a:r>
            <a:r>
              <a:rPr sz="2000" b="1" dirty="0">
                <a:latin typeface="Calibri"/>
                <a:cs typeface="Calibri"/>
              </a:rPr>
              <a:t>было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опубликовано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стихотворение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Василия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Лебедева-</a:t>
            </a:r>
            <a:r>
              <a:rPr sz="2000" b="1" spc="-10" dirty="0">
                <a:latin typeface="Calibri"/>
                <a:cs typeface="Calibri"/>
              </a:rPr>
              <a:t>Кумача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«Священная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война».</a:t>
            </a:r>
            <a:endParaRPr sz="2000"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  <a:spcBef>
                <a:spcPts val="1739"/>
              </a:spcBef>
            </a:pPr>
            <a:r>
              <a:rPr sz="2000" b="1" dirty="0">
                <a:latin typeface="Calibri"/>
                <a:cs typeface="Calibri"/>
              </a:rPr>
              <a:t>Прочитав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10" dirty="0">
                <a:latin typeface="Calibri"/>
                <a:cs typeface="Calibri"/>
              </a:rPr>
              <a:t> газете</a:t>
            </a:r>
            <a:endParaRPr sz="2000">
              <a:latin typeface="Calibri"/>
              <a:cs typeface="Calibri"/>
            </a:endParaRPr>
          </a:p>
          <a:p>
            <a:pPr marL="227965" marR="500126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проникновенные</a:t>
            </a:r>
            <a:r>
              <a:rPr sz="2000" b="1" spc="-10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строки, композитор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Александров</a:t>
            </a:r>
            <a:endParaRPr sz="2000">
              <a:latin typeface="Calibri"/>
              <a:cs typeface="Calibri"/>
            </a:endParaRPr>
          </a:p>
          <a:p>
            <a:pPr marL="227965" marR="456057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сочинил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ним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музыку.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уже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пятый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день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войны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перед отправляющимися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фронт </a:t>
            </a:r>
            <a:r>
              <a:rPr sz="2000" b="1" dirty="0">
                <a:latin typeface="Calibri"/>
                <a:cs typeface="Calibri"/>
              </a:rPr>
              <a:t>солдатами,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площади</a:t>
            </a:r>
            <a:endParaRPr sz="2000">
              <a:latin typeface="Calibri"/>
              <a:cs typeface="Calibri"/>
            </a:endParaRPr>
          </a:p>
          <a:p>
            <a:pPr marL="227965" marR="535686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Белорусского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вокзала, </a:t>
            </a:r>
            <a:r>
              <a:rPr sz="2000" b="1" dirty="0">
                <a:latin typeface="Calibri"/>
                <a:cs typeface="Calibri"/>
              </a:rPr>
              <a:t>состоялась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премьера</a:t>
            </a:r>
            <a:endParaRPr sz="2000">
              <a:latin typeface="Calibri"/>
              <a:cs typeface="Calibri"/>
            </a:endParaRPr>
          </a:p>
          <a:p>
            <a:pPr marL="22796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«Священной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войны»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998726" y="1183386"/>
            <a:ext cx="800989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Одна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из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самых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лирических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песен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военных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лет,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«В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землянке»,</a:t>
            </a:r>
            <a:endParaRPr sz="2000">
              <a:latin typeface="Calibri"/>
              <a:cs typeface="Calibri"/>
            </a:endParaRPr>
          </a:p>
          <a:p>
            <a:pPr marL="12700" marR="171450" algn="just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«родилась»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совершенно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случайно.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Текстом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песни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стало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написанное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в </a:t>
            </a:r>
            <a:r>
              <a:rPr sz="2000" b="1" dirty="0">
                <a:latin typeface="Calibri"/>
                <a:cs typeface="Calibri"/>
              </a:rPr>
              <a:t>ноябре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1941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года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стихотворение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поэта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журналиста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Алексея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Суркова, </a:t>
            </a:r>
            <a:r>
              <a:rPr sz="2000" b="1" dirty="0">
                <a:latin typeface="Calibri"/>
                <a:cs typeface="Calibri"/>
              </a:rPr>
              <a:t>которое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он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посвятил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жене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Софье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Антоновне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написал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письме.</a:t>
            </a:r>
            <a:r>
              <a:rPr sz="2000" b="1" spc="-50" dirty="0">
                <a:latin typeface="Calibri"/>
                <a:cs typeface="Calibri"/>
              </a:rPr>
              <a:t> В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феврале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1942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года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теплые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глубоко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личные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строки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Суркова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настолько вдохновили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композитора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Константина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Листова,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что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тот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написал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для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них </a:t>
            </a:r>
            <a:r>
              <a:rPr sz="2000" b="1" spc="-10" dirty="0">
                <a:latin typeface="Calibri"/>
                <a:cs typeface="Calibri"/>
              </a:rPr>
              <a:t>музыку.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8009" y="3285007"/>
            <a:ext cx="4248531" cy="31896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9477" y="3284944"/>
            <a:ext cx="3888486" cy="32404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566" rIns="0" bIns="0" rtlCol="0">
            <a:spAutoFit/>
          </a:bodyPr>
          <a:lstStyle/>
          <a:p>
            <a:pPr marL="1710689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latin typeface="Calibri"/>
                <a:cs typeface="Calibri"/>
              </a:rPr>
              <a:t>«В</a:t>
            </a:r>
            <a:r>
              <a:rPr sz="4000" spc="-20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ЗЕМЛЯНКЕ»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1998726" y="825500"/>
            <a:ext cx="542290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Именем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песни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народ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окрестил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новое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оружие</a:t>
            </a:r>
            <a:r>
              <a:rPr sz="2000" b="1" spc="40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— </a:t>
            </a:r>
            <a:r>
              <a:rPr sz="2000" b="1" dirty="0">
                <a:latin typeface="Calibri"/>
                <a:cs typeface="Calibri"/>
              </a:rPr>
              <a:t>ракетные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минометы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БМ.</a:t>
            </a:r>
            <a:endParaRPr sz="2000">
              <a:latin typeface="Calibri"/>
              <a:cs typeface="Calibri"/>
            </a:endParaRPr>
          </a:p>
          <a:p>
            <a:pPr marL="12700" marR="155575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селе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Всходы,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Угранского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района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(недалеко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от </a:t>
            </a:r>
            <a:r>
              <a:rPr sz="2000" b="1" dirty="0">
                <a:latin typeface="Calibri"/>
                <a:cs typeface="Calibri"/>
              </a:rPr>
              <a:t>деревни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Глотовка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—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родины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Исаковского)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0" dirty="0">
                <a:latin typeface="Calibri"/>
                <a:cs typeface="Calibri"/>
              </a:rPr>
              <a:t>в </a:t>
            </a:r>
            <a:r>
              <a:rPr sz="2000" b="1" dirty="0">
                <a:latin typeface="Calibri"/>
                <a:cs typeface="Calibri"/>
              </a:rPr>
              <a:t>Доме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культуры,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расположен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музей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песни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«Катюша».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Есть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мнения,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что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музыка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песни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написана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не</a:t>
            </a:r>
            <a:endParaRPr sz="2000">
              <a:latin typeface="Calibri"/>
              <a:cs typeface="Calibri"/>
            </a:endParaRPr>
          </a:p>
          <a:p>
            <a:pPr marL="12700" marR="28384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Блантером,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так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как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похожая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мелодия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звучит</a:t>
            </a:r>
            <a:r>
              <a:rPr sz="2000" b="1" spc="-50" dirty="0">
                <a:latin typeface="Calibri"/>
                <a:cs typeface="Calibri"/>
              </a:rPr>
              <a:t> у </a:t>
            </a:r>
            <a:r>
              <a:rPr sz="2000" b="1" dirty="0">
                <a:latin typeface="Calibri"/>
                <a:cs typeface="Calibri"/>
              </a:rPr>
              <a:t>Стравинского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опере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«Мавра»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1922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0" y="3810000"/>
            <a:ext cx="3810000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8727" y="1196721"/>
            <a:ext cx="2819273" cy="21602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0" y="3733801"/>
            <a:ext cx="3847719" cy="28956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2735" y="200406"/>
            <a:ext cx="73139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Tahoma"/>
                <a:cs typeface="Tahoma"/>
              </a:rPr>
              <a:t>Интересные</a:t>
            </a:r>
            <a:r>
              <a:rPr sz="3200" spc="-7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сведения</a:t>
            </a:r>
            <a:r>
              <a:rPr sz="3200" spc="-40" dirty="0">
                <a:latin typeface="Tahoma"/>
                <a:cs typeface="Tahoma"/>
              </a:rPr>
              <a:t> </a:t>
            </a:r>
            <a:r>
              <a:rPr sz="3200" dirty="0">
                <a:latin typeface="Tahoma"/>
                <a:cs typeface="Tahoma"/>
              </a:rPr>
              <a:t>о</a:t>
            </a:r>
            <a:r>
              <a:rPr sz="3200" spc="-210" dirty="0">
                <a:latin typeface="Tahoma"/>
                <a:cs typeface="Tahoma"/>
              </a:rPr>
              <a:t> </a:t>
            </a:r>
            <a:r>
              <a:rPr sz="3200" spc="-10" dirty="0">
                <a:latin typeface="Tahoma"/>
                <a:cs typeface="Tahoma"/>
              </a:rPr>
              <a:t>"Катюше"</a:t>
            </a:r>
            <a:endParaRPr sz="3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В</a:t>
            </a:r>
            <a:r>
              <a:rPr spc="-45" dirty="0"/>
              <a:t> </a:t>
            </a:r>
            <a:r>
              <a:rPr dirty="0"/>
              <a:t>1940</a:t>
            </a:r>
            <a:r>
              <a:rPr spc="-40" dirty="0"/>
              <a:t> </a:t>
            </a:r>
            <a:r>
              <a:rPr spc="-10" dirty="0"/>
              <a:t>году</a:t>
            </a:r>
            <a:r>
              <a:rPr spc="-45" dirty="0"/>
              <a:t> </a:t>
            </a:r>
            <a:r>
              <a:rPr dirty="0"/>
              <a:t>в</a:t>
            </a:r>
            <a:r>
              <a:rPr spc="-40" dirty="0"/>
              <a:t> </a:t>
            </a:r>
            <a:r>
              <a:rPr dirty="0"/>
              <a:t>московском</a:t>
            </a:r>
            <a:r>
              <a:rPr spc="-50" dirty="0"/>
              <a:t> </a:t>
            </a:r>
            <a:r>
              <a:rPr dirty="0"/>
              <a:t>саду</a:t>
            </a:r>
            <a:r>
              <a:rPr spc="-45" dirty="0"/>
              <a:t> </a:t>
            </a:r>
            <a:r>
              <a:rPr dirty="0"/>
              <a:t>«Эрмитаж»</a:t>
            </a:r>
            <a:r>
              <a:rPr spc="-50" dirty="0"/>
              <a:t> </a:t>
            </a:r>
            <a:r>
              <a:rPr dirty="0"/>
              <a:t>выступал</a:t>
            </a:r>
            <a:r>
              <a:rPr spc="-40" dirty="0"/>
              <a:t> </a:t>
            </a:r>
            <a:r>
              <a:rPr dirty="0"/>
              <a:t>польский</a:t>
            </a:r>
            <a:r>
              <a:rPr spc="-50" dirty="0"/>
              <a:t> </a:t>
            </a:r>
            <a:r>
              <a:rPr spc="-10" dirty="0"/>
              <a:t>оркестр</a:t>
            </a:r>
          </a:p>
          <a:p>
            <a:pPr marL="12700">
              <a:lnSpc>
                <a:spcPct val="100000"/>
              </a:lnSpc>
            </a:pPr>
            <a:r>
              <a:rPr spc="-30" dirty="0"/>
              <a:t>«Голубой</a:t>
            </a:r>
            <a:r>
              <a:rPr spc="-65" dirty="0"/>
              <a:t> </a:t>
            </a:r>
            <a:r>
              <a:rPr dirty="0"/>
              <a:t>джаз»</a:t>
            </a:r>
            <a:r>
              <a:rPr spc="-40" dirty="0"/>
              <a:t> </a:t>
            </a:r>
            <a:r>
              <a:rPr dirty="0"/>
              <a:t>под</a:t>
            </a:r>
            <a:r>
              <a:rPr spc="-35" dirty="0"/>
              <a:t> </a:t>
            </a:r>
            <a:r>
              <a:rPr dirty="0"/>
              <a:t>управлением</a:t>
            </a:r>
            <a:r>
              <a:rPr spc="-70" dirty="0"/>
              <a:t> </a:t>
            </a:r>
            <a:r>
              <a:rPr spc="-20" dirty="0"/>
              <a:t>Генриха</a:t>
            </a:r>
            <a:r>
              <a:rPr spc="-65" dirty="0"/>
              <a:t> </a:t>
            </a:r>
            <a:r>
              <a:rPr spc="-30" dirty="0"/>
              <a:t>Гольда.</a:t>
            </a:r>
            <a:r>
              <a:rPr spc="-45" dirty="0"/>
              <a:t> </a:t>
            </a:r>
            <a:r>
              <a:rPr spc="-50" dirty="0"/>
              <a:t>Тогда </a:t>
            </a:r>
            <a:r>
              <a:rPr dirty="0"/>
              <a:t>композитор</a:t>
            </a:r>
            <a:r>
              <a:rPr spc="-70" dirty="0"/>
              <a:t> </a:t>
            </a:r>
            <a:r>
              <a:rPr spc="-25" dirty="0"/>
              <a:t>Ежи</a:t>
            </a:r>
          </a:p>
          <a:p>
            <a:pPr marL="12700">
              <a:lnSpc>
                <a:spcPct val="100000"/>
              </a:lnSpc>
            </a:pPr>
            <a:r>
              <a:rPr dirty="0"/>
              <a:t>Петерсбурский</a:t>
            </a:r>
            <a:r>
              <a:rPr spc="-35" dirty="0"/>
              <a:t> </a:t>
            </a:r>
            <a:r>
              <a:rPr spc="-10" dirty="0"/>
              <a:t>исполнил</a:t>
            </a:r>
            <a:r>
              <a:rPr spc="-60" dirty="0"/>
              <a:t> </a:t>
            </a:r>
            <a:r>
              <a:rPr dirty="0"/>
              <a:t>свою</a:t>
            </a:r>
            <a:r>
              <a:rPr spc="-50" dirty="0"/>
              <a:t> </a:t>
            </a:r>
            <a:r>
              <a:rPr dirty="0"/>
              <a:t>новую</a:t>
            </a:r>
            <a:r>
              <a:rPr spc="-35" dirty="0"/>
              <a:t> </a:t>
            </a:r>
            <a:r>
              <a:rPr spc="-10" dirty="0"/>
              <a:t>мелодию.</a:t>
            </a:r>
            <a:r>
              <a:rPr spc="-55" dirty="0"/>
              <a:t> </a:t>
            </a:r>
            <a:r>
              <a:rPr dirty="0"/>
              <a:t>К</a:t>
            </a:r>
            <a:r>
              <a:rPr spc="-25" dirty="0"/>
              <a:t> </a:t>
            </a:r>
            <a:r>
              <a:rPr dirty="0"/>
              <a:t>нему</a:t>
            </a:r>
            <a:r>
              <a:rPr spc="-20" dirty="0"/>
              <a:t> </a:t>
            </a:r>
            <a:r>
              <a:rPr spc="-10" dirty="0"/>
              <a:t>подошел</a:t>
            </a:r>
            <a:r>
              <a:rPr spc="-50" dirty="0"/>
              <a:t> </a:t>
            </a:r>
            <a:r>
              <a:rPr dirty="0"/>
              <a:t>поэт</a:t>
            </a:r>
            <a:r>
              <a:rPr spc="-35" dirty="0"/>
              <a:t> </a:t>
            </a:r>
            <a:r>
              <a:rPr spc="-50" dirty="0"/>
              <a:t>и</a:t>
            </a:r>
          </a:p>
          <a:p>
            <a:pPr marL="12700" marR="493395">
              <a:lnSpc>
                <a:spcPct val="100000"/>
              </a:lnSpc>
            </a:pPr>
            <a:r>
              <a:rPr dirty="0"/>
              <a:t>драматург</a:t>
            </a:r>
            <a:r>
              <a:rPr spc="-45" dirty="0"/>
              <a:t> </a:t>
            </a:r>
            <a:r>
              <a:rPr dirty="0"/>
              <a:t>Яков</a:t>
            </a:r>
            <a:r>
              <a:rPr spc="-5" dirty="0"/>
              <a:t> </a:t>
            </a:r>
            <a:r>
              <a:rPr spc="-10" dirty="0"/>
              <a:t>Галицкий,</a:t>
            </a:r>
            <a:r>
              <a:rPr spc="-40" dirty="0"/>
              <a:t> </a:t>
            </a:r>
            <a:r>
              <a:rPr spc="-10" dirty="0"/>
              <a:t>который</a:t>
            </a:r>
            <a:r>
              <a:rPr spc="-35" dirty="0"/>
              <a:t> </a:t>
            </a:r>
            <a:r>
              <a:rPr dirty="0"/>
              <a:t>выразил</a:t>
            </a:r>
            <a:r>
              <a:rPr spc="-25" dirty="0"/>
              <a:t> </a:t>
            </a:r>
            <a:r>
              <a:rPr dirty="0"/>
              <a:t>свое</a:t>
            </a:r>
            <a:r>
              <a:rPr spc="-35" dirty="0"/>
              <a:t> </a:t>
            </a:r>
            <a:r>
              <a:rPr spc="-10" dirty="0"/>
              <a:t>восхищение</a:t>
            </a:r>
            <a:r>
              <a:rPr spc="-65" dirty="0"/>
              <a:t> </a:t>
            </a:r>
            <a:r>
              <a:rPr spc="-10" dirty="0"/>
              <a:t>творчеством </a:t>
            </a:r>
            <a:r>
              <a:rPr dirty="0"/>
              <a:t>оркестра</a:t>
            </a:r>
            <a:r>
              <a:rPr spc="-65" dirty="0"/>
              <a:t> </a:t>
            </a:r>
            <a:r>
              <a:rPr dirty="0"/>
              <a:t>и</a:t>
            </a:r>
            <a:r>
              <a:rPr spc="-20" dirty="0"/>
              <a:t> </a:t>
            </a:r>
            <a:r>
              <a:rPr spc="-10" dirty="0"/>
              <a:t>предложил</a:t>
            </a:r>
            <a:r>
              <a:rPr spc="-40" dirty="0"/>
              <a:t> </a:t>
            </a:r>
            <a:r>
              <a:rPr dirty="0"/>
              <a:t>написать</a:t>
            </a:r>
            <a:r>
              <a:rPr spc="-35" dirty="0"/>
              <a:t> </a:t>
            </a:r>
            <a:r>
              <a:rPr dirty="0"/>
              <a:t>слова</a:t>
            </a:r>
            <a:r>
              <a:rPr spc="-30" dirty="0"/>
              <a:t> </a:t>
            </a:r>
            <a:r>
              <a:rPr dirty="0"/>
              <a:t>к</a:t>
            </a:r>
            <a:r>
              <a:rPr spc="-10" dirty="0"/>
              <a:t> </a:t>
            </a:r>
            <a:r>
              <a:rPr dirty="0"/>
              <a:t>той</a:t>
            </a:r>
            <a:r>
              <a:rPr spc="-20" dirty="0"/>
              <a:t> </a:t>
            </a:r>
            <a:r>
              <a:rPr dirty="0"/>
              <a:t>новой</a:t>
            </a:r>
            <a:r>
              <a:rPr spc="-35" dirty="0"/>
              <a:t> </a:t>
            </a:r>
            <a:r>
              <a:rPr dirty="0"/>
              <a:t>красивой</a:t>
            </a:r>
            <a:r>
              <a:rPr spc="-50" dirty="0"/>
              <a:t> </a:t>
            </a:r>
            <a:r>
              <a:rPr dirty="0"/>
              <a:t>мелодии.</a:t>
            </a:r>
            <a:r>
              <a:rPr spc="-55" dirty="0"/>
              <a:t> </a:t>
            </a:r>
            <a:r>
              <a:rPr spc="-25" dirty="0"/>
              <a:t>Так</a:t>
            </a:r>
          </a:p>
          <a:p>
            <a:pPr marL="12700">
              <a:lnSpc>
                <a:spcPct val="100000"/>
              </a:lnSpc>
            </a:pPr>
            <a:r>
              <a:rPr dirty="0"/>
              <a:t>вскоре</a:t>
            </a:r>
            <a:r>
              <a:rPr spc="-40" dirty="0"/>
              <a:t> </a:t>
            </a:r>
            <a:r>
              <a:rPr dirty="0"/>
              <a:t>появилось</a:t>
            </a:r>
            <a:r>
              <a:rPr spc="-30" dirty="0"/>
              <a:t> </a:t>
            </a:r>
            <a:r>
              <a:rPr spc="-10" dirty="0"/>
              <a:t>стихотворение</a:t>
            </a:r>
            <a:r>
              <a:rPr spc="-65" dirty="0"/>
              <a:t> </a:t>
            </a:r>
            <a:r>
              <a:rPr dirty="0"/>
              <a:t>«Синий</a:t>
            </a:r>
            <a:r>
              <a:rPr spc="-15" dirty="0"/>
              <a:t> </a:t>
            </a:r>
            <a:r>
              <a:rPr spc="-10" dirty="0"/>
              <a:t>платочек».</a:t>
            </a:r>
            <a:r>
              <a:rPr spc="-40" dirty="0"/>
              <a:t> </a:t>
            </a:r>
            <a:r>
              <a:rPr dirty="0"/>
              <a:t>Впервые</a:t>
            </a:r>
            <a:r>
              <a:rPr spc="-15" dirty="0"/>
              <a:t> </a:t>
            </a:r>
            <a:r>
              <a:rPr dirty="0"/>
              <a:t>песню</a:t>
            </a:r>
            <a:r>
              <a:rPr spc="-25" dirty="0"/>
              <a:t> </a:t>
            </a:r>
            <a:r>
              <a:rPr spc="-10" dirty="0"/>
              <a:t>«Синий</a:t>
            </a:r>
          </a:p>
          <a:p>
            <a:pPr marL="12700">
              <a:lnSpc>
                <a:spcPct val="100000"/>
              </a:lnSpc>
            </a:pPr>
            <a:r>
              <a:rPr spc="-10" dirty="0"/>
              <a:t>платочек»</a:t>
            </a:r>
            <a:r>
              <a:rPr spc="-65" dirty="0"/>
              <a:t> </a:t>
            </a:r>
            <a:r>
              <a:rPr dirty="0"/>
              <a:t>исполнил</a:t>
            </a:r>
            <a:r>
              <a:rPr spc="-45" dirty="0"/>
              <a:t> </a:t>
            </a:r>
            <a:r>
              <a:rPr dirty="0"/>
              <a:t>солист</a:t>
            </a:r>
            <a:r>
              <a:rPr spc="-60" dirty="0"/>
              <a:t> </a:t>
            </a:r>
            <a:r>
              <a:rPr spc="-25" dirty="0"/>
              <a:t>«Голубого</a:t>
            </a:r>
            <a:r>
              <a:rPr spc="-45" dirty="0"/>
              <a:t> </a:t>
            </a:r>
            <a:r>
              <a:rPr dirty="0"/>
              <a:t>джаза»</a:t>
            </a:r>
            <a:r>
              <a:rPr spc="-40" dirty="0"/>
              <a:t> </a:t>
            </a:r>
            <a:r>
              <a:rPr dirty="0"/>
              <a:t>Станислав</a:t>
            </a:r>
            <a:r>
              <a:rPr spc="-35" dirty="0"/>
              <a:t> </a:t>
            </a:r>
            <a:r>
              <a:rPr spc="-10" dirty="0"/>
              <a:t>Ландау,</a:t>
            </a:r>
            <a:r>
              <a:rPr spc="-15" dirty="0"/>
              <a:t> </a:t>
            </a:r>
            <a:r>
              <a:rPr dirty="0"/>
              <a:t>после</a:t>
            </a:r>
            <a:r>
              <a:rPr spc="-50" dirty="0"/>
              <a:t> </a:t>
            </a:r>
            <a:r>
              <a:rPr dirty="0"/>
              <a:t>чего</a:t>
            </a:r>
            <a:r>
              <a:rPr spc="-55" dirty="0"/>
              <a:t> </a:t>
            </a:r>
            <a:r>
              <a:rPr spc="-25" dirty="0"/>
              <a:t>она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стала</a:t>
            </a:r>
            <a:r>
              <a:rPr spc="-40" dirty="0"/>
              <a:t> </a:t>
            </a:r>
            <a:r>
              <a:rPr dirty="0"/>
              <a:t>постоянной</a:t>
            </a:r>
            <a:r>
              <a:rPr spc="-45" dirty="0"/>
              <a:t> </a:t>
            </a:r>
            <a:r>
              <a:rPr dirty="0"/>
              <a:t>в</a:t>
            </a:r>
            <a:r>
              <a:rPr spc="-25" dirty="0"/>
              <a:t> </a:t>
            </a:r>
            <a:r>
              <a:rPr dirty="0"/>
              <a:t>репертуаре</a:t>
            </a:r>
            <a:r>
              <a:rPr spc="-30" dirty="0"/>
              <a:t> </a:t>
            </a:r>
            <a:r>
              <a:rPr spc="-10" dirty="0"/>
              <a:t>оркестра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04897" y="192785"/>
            <a:ext cx="6691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История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песни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«Синий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платочек»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2117" y="3861066"/>
            <a:ext cx="3321177" cy="24908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7469" y="3763733"/>
            <a:ext cx="4608449" cy="268960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2114" y="271399"/>
            <a:ext cx="78009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ВЕЧЕР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НА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РЕЙДЕ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(Прощай,</a:t>
            </a:r>
            <a:r>
              <a:rPr sz="3200" spc="-4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любимый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город)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6841" y="941239"/>
            <a:ext cx="8214995" cy="4526280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191260">
              <a:lnSpc>
                <a:spcPct val="100000"/>
              </a:lnSpc>
              <a:spcBef>
                <a:spcPts val="1435"/>
              </a:spcBef>
            </a:pPr>
            <a:r>
              <a:rPr sz="2400" b="1" dirty="0">
                <a:latin typeface="Calibri"/>
                <a:cs typeface="Calibri"/>
              </a:rPr>
              <a:t>Из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воспоминаний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композитора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В.Соловьева-</a:t>
            </a:r>
            <a:r>
              <a:rPr sz="2400" b="1" spc="-10" dirty="0">
                <a:latin typeface="Calibri"/>
                <a:cs typeface="Calibri"/>
              </a:rPr>
              <a:t>Седого: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  <a:spcBef>
                <a:spcPts val="1000"/>
              </a:spcBef>
            </a:pPr>
            <a:r>
              <a:rPr sz="1800" i="1" dirty="0">
                <a:solidFill>
                  <a:srgbClr val="212121"/>
                </a:solidFill>
                <a:latin typeface="Arial"/>
                <a:cs typeface="Arial"/>
              </a:rPr>
              <a:t>«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В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августе</a:t>
            </a:r>
            <a:r>
              <a:rPr sz="18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1941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года,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вместе</a:t>
            </a:r>
            <a:r>
              <a:rPr sz="1800" b="1" i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с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группой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50"/>
              </a:lnSpc>
            </a:pP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композиторов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и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музыкантов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мне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 довелось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работать</a:t>
            </a:r>
            <a:r>
              <a:rPr sz="18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на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погрузке</a:t>
            </a:r>
            <a:r>
              <a:rPr sz="18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в</a:t>
            </a:r>
            <a:r>
              <a:rPr sz="18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Ленинградском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порту.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Стоял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чудесный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вечер,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какие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бывают,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мне</a:t>
            </a:r>
            <a:endParaRPr sz="1800">
              <a:latin typeface="Calibri"/>
              <a:cs typeface="Calibri"/>
            </a:endParaRPr>
          </a:p>
          <a:p>
            <a:pPr marL="12700" marR="3061335">
              <a:lnSpc>
                <a:spcPct val="100000"/>
              </a:lnSpc>
            </a:pP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кажется,</a:t>
            </a:r>
            <a:r>
              <a:rPr sz="1800" b="1" i="1" spc="-7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только</a:t>
            </a:r>
            <a:r>
              <a:rPr sz="18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у</a:t>
            </a:r>
            <a:r>
              <a:rPr sz="18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нас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на</a:t>
            </a:r>
            <a:r>
              <a:rPr sz="1800" b="1" i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Балтике.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Невдалеке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на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рейде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стоял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какой-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то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корабль,</a:t>
            </a:r>
            <a:r>
              <a:rPr sz="1800" b="1" i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с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него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доносились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к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нам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звуки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баяна</a:t>
            </a:r>
            <a:r>
              <a:rPr sz="1800" b="1" i="1" spc="-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и</a:t>
            </a:r>
            <a:r>
              <a:rPr sz="18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какая-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то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песня.</a:t>
            </a:r>
            <a:r>
              <a:rPr sz="1800" b="1" i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Мы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как</a:t>
            </a:r>
            <a:r>
              <a:rPr sz="1800" b="1" i="1" spc="-3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раз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кончили</a:t>
            </a:r>
            <a:r>
              <a:rPr sz="1800" b="1" i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нашу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работу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и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долго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слушали,</a:t>
            </a:r>
            <a:r>
              <a:rPr sz="1800" b="1" i="1" spc="-6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как</a:t>
            </a:r>
            <a:r>
              <a:rPr sz="1800" b="1" i="1" spc="-6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поют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моряки.</a:t>
            </a:r>
            <a:r>
              <a:rPr sz="1800" b="1" i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У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меня</a:t>
            </a:r>
            <a:r>
              <a:rPr sz="1800" b="1" i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возникла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мысль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написать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песню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об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этом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чудесном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вечере,</a:t>
            </a:r>
            <a:r>
              <a:rPr sz="1800" b="1" i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неожиданно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выпавшем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на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долю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людей,</a:t>
            </a:r>
            <a:r>
              <a:rPr sz="1800" b="1" i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которым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завтра,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может</a:t>
            </a:r>
            <a:r>
              <a:rPr sz="1800" b="1" i="1" spc="-3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быть, предстояло</a:t>
            </a:r>
            <a:r>
              <a:rPr sz="1800" b="1" i="1" spc="-5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идти</a:t>
            </a:r>
            <a:r>
              <a:rPr sz="1800" b="1" i="1" spc="-5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в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опасный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поход,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в</a:t>
            </a:r>
            <a:r>
              <a:rPr sz="1800" b="1" i="1" spc="-4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бой.</a:t>
            </a:r>
            <a:endParaRPr sz="1800">
              <a:latin typeface="Calibri"/>
              <a:cs typeface="Calibri"/>
            </a:endParaRPr>
          </a:p>
          <a:p>
            <a:pPr marL="12700" marR="3242945">
              <a:lnSpc>
                <a:spcPct val="100000"/>
              </a:lnSpc>
              <a:spcBef>
                <a:spcPts val="5"/>
              </a:spcBef>
            </a:pP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Возвратившись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домой</a:t>
            </a:r>
            <a:r>
              <a:rPr sz="1800" b="1" i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из</a:t>
            </a:r>
            <a:r>
              <a:rPr sz="1800" b="1" i="1" spc="-1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порта,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я</a:t>
            </a:r>
            <a:r>
              <a:rPr sz="1800" b="1" i="1" spc="-2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сел</a:t>
            </a:r>
            <a:r>
              <a:rPr sz="1800" b="1" i="1" spc="-25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сочинять </a:t>
            </a:r>
            <a:r>
              <a:rPr sz="1800" b="1" i="1" dirty="0">
                <a:solidFill>
                  <a:srgbClr val="212121"/>
                </a:solidFill>
                <a:latin typeface="Calibri"/>
                <a:cs typeface="Calibri"/>
              </a:rPr>
              <a:t>эту</a:t>
            </a:r>
            <a:r>
              <a:rPr sz="1800" b="1" i="1" spc="-40" dirty="0">
                <a:solidFill>
                  <a:srgbClr val="212121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212121"/>
                </a:solidFill>
                <a:latin typeface="Calibri"/>
                <a:cs typeface="Calibri"/>
              </a:rPr>
              <a:t>песню».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3120" y="2015870"/>
            <a:ext cx="6175375" cy="383603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142489" y="926719"/>
            <a:ext cx="811149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Забавно,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многие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считают,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что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песня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"Смуглянка"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была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написана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фильму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«В </a:t>
            </a:r>
            <a:r>
              <a:rPr sz="1800" b="1" dirty="0">
                <a:latin typeface="Calibri"/>
                <a:cs typeface="Calibri"/>
              </a:rPr>
              <a:t>бой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идут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одни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старики»,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хотя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самом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деле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она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появилась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30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лишним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лет </a:t>
            </a:r>
            <a:r>
              <a:rPr sz="1800" b="1" dirty="0">
                <a:latin typeface="Calibri"/>
                <a:cs typeface="Calibri"/>
              </a:rPr>
              <a:t>до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выхода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такового...</a:t>
            </a:r>
            <a:endParaRPr sz="1800">
              <a:latin typeface="Calibri"/>
              <a:cs typeface="Calibri"/>
            </a:endParaRPr>
          </a:p>
          <a:p>
            <a:pPr marL="12700" marR="1016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Другим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примечательным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«несоответствием»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является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тот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факт,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что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описанные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в </a:t>
            </a:r>
            <a:r>
              <a:rPr sz="1800" b="1" dirty="0">
                <a:latin typeface="Calibri"/>
                <a:cs typeface="Calibri"/>
              </a:rPr>
              <a:t>фильме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относятся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1943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году,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когда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шли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бои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Днепре,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том,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что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впервые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"Смуглянка"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прозвучала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только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1944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году.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Кроме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того,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у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лётчиков </a:t>
            </a:r>
            <a:r>
              <a:rPr sz="1800" b="1" dirty="0">
                <a:latin typeface="Calibri"/>
                <a:cs typeface="Calibri"/>
              </a:rPr>
              <a:t>эскадрильи,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послуживших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прототипами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для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героев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фильма,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«коронной»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песней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их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ансамбле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была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никакая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«Смуглянка»,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песня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«С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одесского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кичмана»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57982" y="3284944"/>
            <a:ext cx="4954270" cy="324040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87444" y="256997"/>
            <a:ext cx="36068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5" dirty="0">
                <a:solidFill>
                  <a:srgbClr val="5C1E1E"/>
                </a:solidFill>
                <a:latin typeface="Calibri"/>
                <a:cs typeface="Calibri"/>
              </a:rPr>
              <a:t>«СМУГЛЯНКА»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104126" y="1052779"/>
            <a:ext cx="3131057" cy="45488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1622" y="4077043"/>
            <a:ext cx="2805176" cy="230428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6807" y="425576"/>
            <a:ext cx="74009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История</a:t>
            </a:r>
            <a:r>
              <a:rPr sz="3200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создания</a:t>
            </a:r>
            <a:r>
              <a:rPr sz="3200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0000"/>
                </a:solidFill>
                <a:latin typeface="Arial"/>
                <a:cs typeface="Arial"/>
              </a:rPr>
              <a:t>песни</a:t>
            </a:r>
            <a:r>
              <a:rPr sz="3200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Arial"/>
                <a:cs typeface="Arial"/>
              </a:rPr>
              <a:t>«Журавли»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14498" y="1358900"/>
            <a:ext cx="7807325" cy="5140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71215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Трудно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найти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человека,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который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знает </a:t>
            </a:r>
            <a:r>
              <a:rPr sz="1800" b="1" dirty="0">
                <a:latin typeface="Calibri"/>
                <a:cs typeface="Calibri"/>
              </a:rPr>
              <a:t>песню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"Журавли":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"Мне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кажется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порою,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что </a:t>
            </a:r>
            <a:r>
              <a:rPr sz="1800" b="1" spc="-10" dirty="0">
                <a:latin typeface="Calibri"/>
                <a:cs typeface="Calibri"/>
              </a:rPr>
              <a:t>солдаты..."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Если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вы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попросите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кого-нибудь </a:t>
            </a:r>
            <a:r>
              <a:rPr sz="1800" b="1" dirty="0">
                <a:latin typeface="Calibri"/>
                <a:cs typeface="Calibri"/>
              </a:rPr>
              <a:t>вспомнить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любую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песню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войне,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то</a:t>
            </a:r>
            <a:endParaRPr sz="1800">
              <a:latin typeface="Calibri"/>
              <a:cs typeface="Calibri"/>
            </a:endParaRPr>
          </a:p>
          <a:p>
            <a:pPr marL="12700" marR="3391535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большинство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сразу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назовёт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"День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Победы", 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сразу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следом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за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ним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-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"Журавлей".При </a:t>
            </a:r>
            <a:r>
              <a:rPr sz="1800" b="1" dirty="0">
                <a:latin typeface="Calibri"/>
                <a:cs typeface="Calibri"/>
              </a:rPr>
              <a:t>этом,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немногие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знают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историю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этой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песни, </a:t>
            </a:r>
            <a:r>
              <a:rPr sz="1800" b="1" dirty="0">
                <a:latin typeface="Calibri"/>
                <a:cs typeface="Calibri"/>
              </a:rPr>
              <a:t>искренне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полагая,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что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она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была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написана</a:t>
            </a:r>
            <a:r>
              <a:rPr sz="1800" b="1" spc="-50" dirty="0">
                <a:latin typeface="Calibri"/>
                <a:cs typeface="Calibri"/>
              </a:rPr>
              <a:t> в </a:t>
            </a:r>
            <a:r>
              <a:rPr sz="1800" b="1" dirty="0">
                <a:latin typeface="Calibri"/>
                <a:cs typeface="Calibri"/>
              </a:rPr>
              <a:t>годы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Второй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Мировой.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Но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нет,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родилась </a:t>
            </a:r>
            <a:r>
              <a:rPr sz="1800" b="1" dirty="0">
                <a:latin typeface="Calibri"/>
                <a:cs typeface="Calibri"/>
              </a:rPr>
              <a:t>песня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"Журавли"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позже,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гораздо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позже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Calibri"/>
                <a:cs typeface="Calibri"/>
              </a:rPr>
              <a:t>более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чем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через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лет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после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окончания</a:t>
            </a:r>
            <a:endParaRPr sz="1800">
              <a:latin typeface="Calibri"/>
              <a:cs typeface="Calibri"/>
            </a:endParaRPr>
          </a:p>
          <a:p>
            <a:pPr marL="12700" marR="332359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войны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посвящена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событиям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Хиросиме,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а </a:t>
            </a:r>
            <a:r>
              <a:rPr sz="1800" b="1" spc="-10" dirty="0">
                <a:latin typeface="Calibri"/>
                <a:cs typeface="Calibri"/>
              </a:rPr>
              <a:t>конкретно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японской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девочке,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страдающей </a:t>
            </a:r>
            <a:r>
              <a:rPr sz="1800" b="1" dirty="0">
                <a:latin typeface="Calibri"/>
                <a:cs typeface="Calibri"/>
              </a:rPr>
              <a:t>от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лучевой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болезни.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Позже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текст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песни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был </a:t>
            </a:r>
            <a:r>
              <a:rPr sz="1800" b="1" spc="-10" dirty="0">
                <a:latin typeface="Calibri"/>
                <a:cs typeface="Calibri"/>
              </a:rPr>
              <a:t>изменен.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0"/>
              </a:spcBef>
            </a:pPr>
            <a:endParaRPr sz="1800">
              <a:latin typeface="Calibri"/>
              <a:cs typeface="Calibri"/>
            </a:endParaRPr>
          </a:p>
          <a:p>
            <a:pPr marL="447738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Памятник</a:t>
            </a:r>
            <a:r>
              <a:rPr sz="2400" b="1" spc="-1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Садако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Сасаки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286761" y="853186"/>
            <a:ext cx="7550150" cy="2372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573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Calibri"/>
                <a:cs typeface="Calibri"/>
              </a:rPr>
              <a:t>Главная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«победная»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песня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родилась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только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через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30</a:t>
            </a:r>
            <a:r>
              <a:rPr sz="2200" b="1" spc="-9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лет </a:t>
            </a:r>
            <a:r>
              <a:rPr sz="2200" b="1" dirty="0">
                <a:latin typeface="Calibri"/>
                <a:cs typeface="Calibri"/>
              </a:rPr>
              <a:t>после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завершения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войны,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но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без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нее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сегодняшний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рассказ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о </a:t>
            </a:r>
            <a:r>
              <a:rPr sz="2200" b="1" dirty="0">
                <a:latin typeface="Calibri"/>
                <a:cs typeface="Calibri"/>
              </a:rPr>
              <a:t>военных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песнях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был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бы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неполным.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Песня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«День</a:t>
            </a:r>
            <a:endParaRPr sz="2200">
              <a:latin typeface="Calibri"/>
              <a:cs typeface="Calibri"/>
            </a:endParaRPr>
          </a:p>
          <a:p>
            <a:pPr marL="12700" marR="76200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Победы»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была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создана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поэтом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Владимиром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Харитоновым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50" dirty="0">
                <a:latin typeface="Calibri"/>
                <a:cs typeface="Calibri"/>
              </a:rPr>
              <a:t>и </a:t>
            </a:r>
            <a:r>
              <a:rPr sz="2200" b="1" spc="-10" dirty="0">
                <a:latin typeface="Calibri"/>
                <a:cs typeface="Calibri"/>
              </a:rPr>
              <a:t>композитором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Давидом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Тухмановым</a:t>
            </a:r>
            <a:r>
              <a:rPr sz="2200" b="1" spc="-5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</a:t>
            </a:r>
            <a:r>
              <a:rPr sz="2200" b="1" spc="-8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30-</a:t>
            </a:r>
            <a:r>
              <a:rPr sz="2200" b="1" dirty="0">
                <a:latin typeface="Calibri"/>
                <a:cs typeface="Calibri"/>
              </a:rPr>
              <a:t>летию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великой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latin typeface="Calibri"/>
                <a:cs typeface="Calibri"/>
              </a:rPr>
              <a:t>даты.</a:t>
            </a:r>
            <a:r>
              <a:rPr sz="2200" b="1" spc="-7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Впервые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эта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песня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прозвучала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на</a:t>
            </a:r>
            <a:r>
              <a:rPr sz="2200" b="1" spc="-8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праздничном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latin typeface="Calibri"/>
                <a:cs typeface="Calibri"/>
              </a:rPr>
              <a:t>концерте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московском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Кремле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в</a:t>
            </a:r>
            <a:r>
              <a:rPr sz="2200" b="1" spc="-6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исполнении</a:t>
            </a:r>
            <a:r>
              <a:rPr sz="2200" b="1" spc="-3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Льва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Лещенко.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6840" y="208025"/>
            <a:ext cx="44850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FF0000"/>
                </a:solidFill>
                <a:latin typeface="Arial"/>
                <a:cs typeface="Arial"/>
              </a:rPr>
              <a:t>«ДЕНЬ</a:t>
            </a:r>
            <a:r>
              <a:rPr sz="40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0000"/>
                </a:solidFill>
                <a:latin typeface="Arial"/>
                <a:cs typeface="Arial"/>
              </a:rPr>
              <a:t>ПОБЕДЫ»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72071" y="3644976"/>
            <a:ext cx="3698366" cy="29523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9523" y="3644976"/>
            <a:ext cx="4025900" cy="29523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96215" marR="5080">
              <a:lnSpc>
                <a:spcPts val="3300"/>
              </a:lnSpc>
              <a:spcBef>
                <a:spcPts val="254"/>
              </a:spcBef>
            </a:pPr>
            <a:r>
              <a:rPr dirty="0"/>
              <a:t>…</a:t>
            </a:r>
            <a:r>
              <a:rPr spc="-100" dirty="0"/>
              <a:t> </a:t>
            </a:r>
            <a:r>
              <a:rPr dirty="0"/>
              <a:t>Это</a:t>
            </a:r>
            <a:r>
              <a:rPr spc="-100" dirty="0"/>
              <a:t> </a:t>
            </a:r>
            <a:r>
              <a:rPr dirty="0"/>
              <a:t>бессмертные</a:t>
            </a:r>
            <a:r>
              <a:rPr spc="-80" dirty="0"/>
              <a:t> </a:t>
            </a:r>
            <a:r>
              <a:rPr dirty="0"/>
              <a:t>песни!</a:t>
            </a:r>
            <a:r>
              <a:rPr spc="-90" dirty="0"/>
              <a:t> </a:t>
            </a:r>
            <a:r>
              <a:rPr spc="-10" dirty="0"/>
              <a:t>Потому</a:t>
            </a:r>
            <a:r>
              <a:rPr spc="-100" dirty="0"/>
              <a:t> </a:t>
            </a:r>
            <a:r>
              <a:rPr spc="-25" dirty="0"/>
              <a:t>что</a:t>
            </a:r>
            <a:r>
              <a:rPr spc="700" dirty="0"/>
              <a:t> </a:t>
            </a:r>
            <a:r>
              <a:rPr dirty="0"/>
              <a:t>в</a:t>
            </a:r>
            <a:r>
              <a:rPr spc="-100" dirty="0"/>
              <a:t> </a:t>
            </a:r>
            <a:r>
              <a:rPr dirty="0"/>
              <a:t>них</a:t>
            </a:r>
            <a:r>
              <a:rPr spc="-80" dirty="0"/>
              <a:t> </a:t>
            </a:r>
            <a:r>
              <a:rPr dirty="0"/>
              <a:t>отразилась</a:t>
            </a:r>
            <a:r>
              <a:rPr spc="-90" dirty="0"/>
              <a:t> </a:t>
            </a:r>
            <a:r>
              <a:rPr dirty="0"/>
              <a:t>большая</a:t>
            </a:r>
            <a:r>
              <a:rPr spc="-85" dirty="0"/>
              <a:t> </a:t>
            </a:r>
            <a:r>
              <a:rPr dirty="0"/>
              <a:t>душа</a:t>
            </a:r>
            <a:r>
              <a:rPr spc="-85" dirty="0"/>
              <a:t> </a:t>
            </a:r>
            <a:r>
              <a:rPr spc="-10" dirty="0"/>
              <a:t>народа!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6463" y="1294638"/>
            <a:ext cx="822452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Для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многих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нынешних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мальчишек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девчонок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Великая</a:t>
            </a:r>
            <a:endParaRPr sz="2000">
              <a:latin typeface="Arial"/>
              <a:cs typeface="Arial"/>
            </a:endParaRPr>
          </a:p>
          <a:p>
            <a:pPr marL="12700" marR="871219" indent="6858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Отечественная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война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это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далекое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прошлое.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Если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мы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не </a:t>
            </a:r>
            <a:r>
              <a:rPr sz="2000" b="1" dirty="0">
                <a:latin typeface="Arial"/>
                <a:cs typeface="Arial"/>
              </a:rPr>
              <a:t>передадим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детям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то,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что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хранится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нашей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памяти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как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свидетельство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того,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что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пережили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наши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дедушки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бабушки,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связь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времен,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семейная</a:t>
            </a:r>
            <a:r>
              <a:rPr sz="2000" b="1" spc="-10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нить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прервется.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Необходимо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сохранять </a:t>
            </a:r>
            <a:r>
              <a:rPr sz="2000" b="1" dirty="0">
                <a:latin typeface="Arial"/>
                <a:cs typeface="Arial"/>
              </a:rPr>
              <a:t>эту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связь,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чтобы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наши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дети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ощутили: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они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имеют,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пусть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опосредованное,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отношение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к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тем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далеким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военным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событиям.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3541" y="3648075"/>
            <a:ext cx="2143125" cy="32099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5909" y="3644988"/>
            <a:ext cx="4392676" cy="3006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502535" y="644779"/>
            <a:ext cx="704215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«Забыл</a:t>
            </a:r>
            <a:r>
              <a:rPr sz="2800" b="1" spc="-125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прошлое</a:t>
            </a:r>
            <a:r>
              <a:rPr sz="2800" b="1" spc="-90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–</a:t>
            </a:r>
            <a:r>
              <a:rPr sz="2800" b="1" spc="-110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40000"/>
                </a:solidFill>
                <a:latin typeface="Arial"/>
                <a:cs typeface="Arial"/>
              </a:rPr>
              <a:t>потерял</a:t>
            </a:r>
            <a:r>
              <a:rPr sz="2800" b="1" spc="-75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40000"/>
                </a:solidFill>
                <a:latin typeface="Arial"/>
                <a:cs typeface="Arial"/>
              </a:rPr>
              <a:t>будущее».</a:t>
            </a:r>
            <a:endParaRPr sz="2800">
              <a:latin typeface="Arial"/>
              <a:cs typeface="Arial"/>
            </a:endParaRPr>
          </a:p>
          <a:p>
            <a:pPr marL="88900" marR="5080" indent="605155">
              <a:lnSpc>
                <a:spcPct val="100000"/>
              </a:lnSpc>
            </a:pP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О</a:t>
            </a:r>
            <a:r>
              <a:rPr sz="2800" b="1" spc="-145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40000"/>
                </a:solidFill>
                <a:latin typeface="Arial"/>
                <a:cs typeface="Arial"/>
              </a:rPr>
              <a:t>героическом</a:t>
            </a:r>
            <a:r>
              <a:rPr sz="2800" b="1" spc="-95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40000"/>
                </a:solidFill>
                <a:latin typeface="Arial"/>
                <a:cs typeface="Arial"/>
              </a:rPr>
              <a:t>прошлом</a:t>
            </a:r>
            <a:r>
              <a:rPr sz="2800" b="1" spc="-105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40000"/>
                </a:solidFill>
                <a:latin typeface="Arial"/>
                <a:cs typeface="Arial"/>
              </a:rPr>
              <a:t>нашего </a:t>
            </a: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народа</a:t>
            </a:r>
            <a:r>
              <a:rPr sz="2800" b="1" spc="-110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мы</a:t>
            </a:r>
            <a:r>
              <a:rPr sz="2800" b="1" spc="-114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помним,</a:t>
            </a:r>
            <a:r>
              <a:rPr sz="2800" b="1" spc="-90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B40000"/>
                </a:solidFill>
                <a:latin typeface="Arial"/>
                <a:cs typeface="Arial"/>
              </a:rPr>
              <a:t>благодаря</a:t>
            </a:r>
            <a:r>
              <a:rPr sz="2800" b="1" spc="-100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40000"/>
                </a:solidFill>
                <a:latin typeface="Arial"/>
                <a:cs typeface="Arial"/>
              </a:rPr>
              <a:t>песням,</a:t>
            </a:r>
            <a:endParaRPr sz="2800">
              <a:latin typeface="Arial"/>
              <a:cs typeface="Arial"/>
            </a:endParaRPr>
          </a:p>
          <a:p>
            <a:pPr marL="1148080">
              <a:lnSpc>
                <a:spcPct val="100000"/>
              </a:lnSpc>
            </a:pPr>
            <a:r>
              <a:rPr sz="2800" b="1" spc="-10" dirty="0">
                <a:solidFill>
                  <a:srgbClr val="B40000"/>
                </a:solidFill>
                <a:latin typeface="Arial"/>
                <a:cs typeface="Arial"/>
              </a:rPr>
              <a:t>которые</a:t>
            </a:r>
            <a:r>
              <a:rPr sz="2800" b="1" spc="-110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будут</a:t>
            </a:r>
            <a:r>
              <a:rPr sz="2800" b="1" spc="-114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B40000"/>
                </a:solidFill>
                <a:latin typeface="Arial"/>
                <a:cs typeface="Arial"/>
              </a:rPr>
              <a:t>жить</a:t>
            </a:r>
            <a:r>
              <a:rPr sz="2800" b="1" spc="-100" dirty="0">
                <a:solidFill>
                  <a:srgbClr val="B4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B40000"/>
                </a:solidFill>
                <a:latin typeface="Arial"/>
                <a:cs typeface="Arial"/>
              </a:rPr>
              <a:t>вечно!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1486" y="2924949"/>
            <a:ext cx="3960495" cy="27801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4035" y="2924898"/>
            <a:ext cx="3860165" cy="280835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954" y="866394"/>
            <a:ext cx="827150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Песни,</a:t>
            </a:r>
            <a:r>
              <a:rPr sz="44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440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которыми</a:t>
            </a:r>
            <a:r>
              <a:rPr sz="44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dirty="0">
                <a:solidFill>
                  <a:srgbClr val="FF0000"/>
                </a:solidFill>
                <a:latin typeface="Calibri"/>
                <a:cs typeface="Calibri"/>
              </a:rPr>
              <a:t>мы</a:t>
            </a:r>
            <a:r>
              <a:rPr sz="4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spc="-10" dirty="0">
                <a:solidFill>
                  <a:srgbClr val="FF0000"/>
                </a:solidFill>
                <a:latin typeface="Calibri"/>
                <a:cs typeface="Calibri"/>
              </a:rPr>
              <a:t>победили!</a:t>
            </a:r>
            <a:endParaRPr sz="4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9972" y="2062352"/>
            <a:ext cx="5174615" cy="38406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44996" y="2062352"/>
            <a:ext cx="5282819" cy="384060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962660" y="2294077"/>
            <a:ext cx="1086675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3"/>
              </a:rPr>
              <a:t>https://ruq.hotmo.org/collection/327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https://hotplayer.ru/?s=%D0%B4%D0%B5%D1%82%D1%81%D0%BA%D0%B8%D0%B5%20%D0%BF%D0%B5%D1%81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4"/>
              </a:rPr>
              <a:t>%D0%BD%D0%B8%20%D0%BE%20%D0%B2%D0%BE%D0%B9%D0%BD%D0%B5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5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5"/>
              </a:rPr>
              <a:t>https://zaycev.net/musicset/militarysongs.shtml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6"/>
              </a:rPr>
              <a:t>https://mo.kilosound.org/collection/49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u="sng" spc="-2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http://www.rodb-v.ru/news/obyavleniya/istoriya-</a:t>
            </a:r>
            <a:r>
              <a:rPr sz="1800" u="sng" spc="-2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voennykh-</a:t>
            </a:r>
            <a:r>
              <a:rPr sz="1800" u="sng" spc="-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7"/>
              </a:rPr>
              <a:t>pesen/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1213" y="606678"/>
            <a:ext cx="921448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1295" marR="195580" indent="904875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Интернет-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ресурсы</a:t>
            </a:r>
            <a:r>
              <a:rPr sz="3200" spc="-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для</a:t>
            </a:r>
            <a:r>
              <a:rPr sz="3200" spc="2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прослушивания, ознокомления</a:t>
            </a:r>
            <a:r>
              <a:rPr sz="32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с</a:t>
            </a:r>
            <a:r>
              <a:rPr sz="32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историей</a:t>
            </a:r>
            <a:r>
              <a:rPr sz="3200" spc="-7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создания</a:t>
            </a:r>
            <a:r>
              <a:rPr sz="3200" spc="-10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и</a:t>
            </a:r>
            <a:r>
              <a:rPr sz="3200" spc="-6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скачивания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песен,</a:t>
            </a:r>
            <a:r>
              <a:rPr sz="3200" spc="-12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посвященных</a:t>
            </a:r>
            <a:r>
              <a:rPr sz="3200" spc="-13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Великой</a:t>
            </a:r>
            <a:r>
              <a:rPr sz="3200" spc="-9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C00000"/>
                </a:solidFill>
                <a:latin typeface="Calibri"/>
                <a:cs typeface="Calibri"/>
              </a:rPr>
              <a:t>Отечественной</a:t>
            </a:r>
            <a:r>
              <a:rPr sz="3200" spc="-1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Calibri"/>
                <a:cs typeface="Calibri"/>
              </a:rPr>
              <a:t>войне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857" y="252729"/>
            <a:ext cx="4924679" cy="3587750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19400"/>
            <a:ext cx="49784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502535" y="1510664"/>
            <a:ext cx="7686675" cy="1245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4066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Это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безусловно,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достояние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нашего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народа.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Именно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этом </a:t>
            </a:r>
            <a:r>
              <a:rPr sz="2000" b="1" dirty="0">
                <a:latin typeface="Arial"/>
                <a:cs typeface="Arial"/>
              </a:rPr>
              <a:t>пласте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песенного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творчества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сосредоточен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огромный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потенциал,</a:t>
            </a:r>
            <a:r>
              <a:rPr sz="2000" b="1" spc="-10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позволяющий</a:t>
            </a:r>
            <a:r>
              <a:rPr sz="2000" b="1" spc="-12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предположить,</a:t>
            </a:r>
            <a:r>
              <a:rPr sz="2000" b="1" spc="-8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что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военная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песня </a:t>
            </a:r>
            <a:r>
              <a:rPr sz="2000" b="1" dirty="0">
                <a:latin typeface="Arial"/>
                <a:cs typeface="Arial"/>
              </a:rPr>
              <a:t>способна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стать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стержнем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в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духовном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объединении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нации.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338" y="542290"/>
            <a:ext cx="44253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Calibri"/>
                <a:cs typeface="Calibri"/>
              </a:rPr>
              <a:t>ВОЕННАЯ</a:t>
            </a:r>
            <a:r>
              <a:rPr sz="4800" spc="-2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800" spc="-10" dirty="0">
                <a:solidFill>
                  <a:srgbClr val="FF0000"/>
                </a:solidFill>
                <a:latin typeface="Calibri"/>
                <a:cs typeface="Calibri"/>
              </a:rPr>
              <a:t>ПЕСНЯ</a:t>
            </a:r>
            <a:endParaRPr sz="4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9567" y="2996958"/>
            <a:ext cx="3593973" cy="360959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60107" y="2996895"/>
            <a:ext cx="3323717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214498" y="212597"/>
            <a:ext cx="4883150" cy="612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368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«Песня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вместе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Отчизной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пошла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бой. </a:t>
            </a:r>
            <a:r>
              <a:rPr sz="2000" b="1" dirty="0">
                <a:latin typeface="Times New Roman"/>
                <a:cs typeface="Times New Roman"/>
              </a:rPr>
              <a:t>Она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встала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строй,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правый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фланг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– </a:t>
            </a:r>
            <a:r>
              <a:rPr sz="2000" b="1" dirty="0">
                <a:latin typeface="Times New Roman"/>
                <a:cs typeface="Times New Roman"/>
              </a:rPr>
              <a:t>ближе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запевалам.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трудным </a:t>
            </a:r>
            <a:r>
              <a:rPr sz="2000" b="1" dirty="0">
                <a:latin typeface="Times New Roman"/>
                <a:cs typeface="Times New Roman"/>
              </a:rPr>
              <a:t>горестным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дорогам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войны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прошла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с </a:t>
            </a:r>
            <a:r>
              <a:rPr sz="2000" b="1" dirty="0">
                <a:latin typeface="Times New Roman"/>
                <a:cs typeface="Times New Roman"/>
              </a:rPr>
              <a:t>героями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песня.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Облетев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многие зарубежные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страны,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она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вместе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с </a:t>
            </a:r>
            <a:r>
              <a:rPr sz="2000" b="1" spc="-10" dirty="0">
                <a:latin typeface="Times New Roman"/>
                <a:cs typeface="Times New Roman"/>
              </a:rPr>
              <a:t>победителями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возвратилась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домой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к </a:t>
            </a:r>
            <a:r>
              <a:rPr sz="2000" b="1" dirty="0">
                <a:latin typeface="Times New Roman"/>
                <a:cs typeface="Times New Roman"/>
              </a:rPr>
              <a:t>родным,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близким,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к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созидательному труду».</a:t>
            </a:r>
            <a:endParaRPr sz="2000">
              <a:latin typeface="Times New Roman"/>
              <a:cs typeface="Times New Roman"/>
            </a:endParaRPr>
          </a:p>
          <a:p>
            <a:pPr marL="34163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Times New Roman"/>
                <a:cs typeface="Times New Roman"/>
              </a:rPr>
              <a:t>А.Фатьянов.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5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13271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«Военные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песни.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Они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награждались </a:t>
            </a:r>
            <a:r>
              <a:rPr sz="2000" b="1" dirty="0">
                <a:latin typeface="Times New Roman"/>
                <a:cs typeface="Times New Roman"/>
              </a:rPr>
              <a:t>орденами,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них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сообщалось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сводках Совинформбюро,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но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победы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нашей, </a:t>
            </a:r>
            <a:r>
              <a:rPr sz="2000" b="1" dirty="0">
                <a:latin typeface="Times New Roman"/>
                <a:cs typeface="Times New Roman"/>
              </a:rPr>
              <a:t>для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нашей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выстраданной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Победы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они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0" dirty="0">
                <a:latin typeface="Times New Roman"/>
                <a:cs typeface="Times New Roman"/>
              </a:rPr>
              <a:t>– </a:t>
            </a:r>
            <a:r>
              <a:rPr sz="2000" b="1" dirty="0">
                <a:latin typeface="Times New Roman"/>
                <a:cs typeface="Times New Roman"/>
              </a:rPr>
              <a:t>песни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–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сделали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очень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многое.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Может </a:t>
            </a:r>
            <a:r>
              <a:rPr sz="2000" b="1" dirty="0">
                <a:latin typeface="Times New Roman"/>
                <a:cs typeface="Times New Roman"/>
              </a:rPr>
              <a:t>быть,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это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нельзя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назвать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подвигом,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а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вот </a:t>
            </a:r>
            <a:r>
              <a:rPr sz="2000" b="1" dirty="0">
                <a:latin typeface="Times New Roman"/>
                <a:cs typeface="Times New Roman"/>
              </a:rPr>
              <a:t>честной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солдатской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службой</a:t>
            </a:r>
            <a:r>
              <a:rPr sz="2000" b="1" spc="-8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назвать можно».</a:t>
            </a:r>
            <a:endParaRPr sz="2000">
              <a:latin typeface="Times New Roman"/>
              <a:cs typeface="Times New Roman"/>
            </a:endParaRPr>
          </a:p>
          <a:p>
            <a:pPr marL="273431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Times New Roman"/>
                <a:cs typeface="Times New Roman"/>
              </a:rPr>
              <a:t>Р.Рождественский.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0153" y="836675"/>
            <a:ext cx="3096387" cy="23042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28103" y="4005033"/>
            <a:ext cx="3024378" cy="2160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985136" y="1478407"/>
          <a:ext cx="6096000" cy="2221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Какие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Песни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Победы</a:t>
                      </a:r>
                      <a:r>
                        <a:rPr sz="1800" b="1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Вам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известны?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43%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«Катюша»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22%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«Священная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война»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20%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«Синий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платочек»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8%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«Темная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ночь»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7%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«В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землянке»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9D18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361434" y="4574794"/>
          <a:ext cx="6096000" cy="1111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Где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звучат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эти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песни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сегодня?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Поют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дома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Звучат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ТВ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10%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90%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853" rIns="0" bIns="0" rtlCol="0">
            <a:spAutoFit/>
          </a:bodyPr>
          <a:lstStyle/>
          <a:p>
            <a:pPr marL="521334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Знаем</a:t>
            </a:r>
            <a:r>
              <a:rPr sz="3600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ли</a:t>
            </a:r>
            <a:r>
              <a:rPr sz="3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мы</a:t>
            </a:r>
            <a:r>
              <a:rPr sz="3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001F5F"/>
                </a:solidFill>
                <a:latin typeface="Arial"/>
                <a:cs typeface="Arial"/>
              </a:rPr>
              <a:t>эти</a:t>
            </a:r>
            <a:r>
              <a:rPr sz="3600" spc="-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001F5F"/>
                </a:solidFill>
                <a:latin typeface="Arial"/>
                <a:cs typeface="Arial"/>
              </a:rPr>
              <a:t>песни?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142489" y="1285494"/>
            <a:ext cx="7684134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Патриотические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песни</a:t>
            </a:r>
            <a:r>
              <a:rPr sz="2000" dirty="0">
                <a:latin typeface="Calibri"/>
                <a:cs typeface="Calibri"/>
              </a:rPr>
              <a:t>.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Песня-</a:t>
            </a:r>
            <a:r>
              <a:rPr sz="2000" dirty="0">
                <a:latin typeface="Calibri"/>
                <a:cs typeface="Calibri"/>
              </a:rPr>
              <a:t>призыв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защищать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Родину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(«Священная война»)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Прощальные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песни.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них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звучит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тема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расставания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разлуки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0" dirty="0"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12700" marR="16383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женами,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детьми,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матерями,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родственниками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(«Прощайте,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скалистые </a:t>
            </a:r>
            <a:r>
              <a:rPr sz="2000" dirty="0">
                <a:latin typeface="Calibri"/>
                <a:cs typeface="Calibri"/>
              </a:rPr>
              <a:t>горы»;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«Вечер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рейде»;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«До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свиданья,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города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хаты»)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Лирические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песни.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Песни,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которых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солдаты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вспоминали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доме,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семье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(«Темная </a:t>
            </a:r>
            <a:r>
              <a:rPr sz="2000" dirty="0">
                <a:latin typeface="Calibri"/>
                <a:cs typeface="Calibri"/>
              </a:rPr>
              <a:t>ночь»;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«Случайный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вальс»,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«Синий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платочек»;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«В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лесу </a:t>
            </a:r>
            <a:r>
              <a:rPr sz="2000" spc="-10" dirty="0">
                <a:latin typeface="Calibri"/>
                <a:cs typeface="Calibri"/>
              </a:rPr>
              <a:t>прифронтовом»)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Шуточные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задорные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песни.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Их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пели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солдаты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минуты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отдыха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привале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(«Катюша»,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«Смуглянка»,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«Песенка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фронтового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шофёра»)</a:t>
            </a:r>
            <a:endParaRPr sz="2000">
              <a:latin typeface="Calibri"/>
              <a:cs typeface="Calibri"/>
            </a:endParaRPr>
          </a:p>
          <a:p>
            <a:pPr marL="12700" marR="71183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Победные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песни.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них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поется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о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победе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советского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солдата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над </a:t>
            </a:r>
            <a:r>
              <a:rPr sz="2000" dirty="0">
                <a:latin typeface="Calibri"/>
                <a:cs typeface="Calibri"/>
              </a:rPr>
              <a:t>врагом.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(«Дорога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на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Берлин»,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«День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Победы»)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Песни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детях-героях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(«Орленок»,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«О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маленьком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трубаче»,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Calibri"/>
                <a:cs typeface="Calibri"/>
              </a:rPr>
              <a:t>«Маленькая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Валенька»,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«Песня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Ленинградских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мальчишек»)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libri"/>
                <a:cs typeface="Calibri"/>
              </a:rPr>
              <a:t>Классификация</a:t>
            </a:r>
            <a:r>
              <a:rPr sz="3600" spc="-114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военных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песен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214498" y="276809"/>
            <a:ext cx="6918325" cy="246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Песни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вели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бой,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они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стали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оружием,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разящим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врага.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Песни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объединяли,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морально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помогали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выстоять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победить. </a:t>
            </a:r>
            <a:r>
              <a:rPr sz="2000" b="1" dirty="0">
                <a:latin typeface="Calibri"/>
                <a:cs typeface="Calibri"/>
              </a:rPr>
              <a:t>Песни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делили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вместе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воинами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горести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радости,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подбадривали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их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веселой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шуткой,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грустили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вместе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ними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об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оставленных</a:t>
            </a:r>
            <a:r>
              <a:rPr sz="2000" b="1" spc="-9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родных.</a:t>
            </a:r>
            <a:endParaRPr sz="2000">
              <a:latin typeface="Calibri"/>
              <a:cs typeface="Calibri"/>
            </a:endParaRPr>
          </a:p>
          <a:p>
            <a:pPr marL="12700" marR="66865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Песни,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созданные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годы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войны,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обладают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ныне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силой </a:t>
            </a:r>
            <a:r>
              <a:rPr sz="2000" b="1" dirty="0">
                <a:latin typeface="Calibri"/>
                <a:cs typeface="Calibri"/>
              </a:rPr>
              <a:t>документа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–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прямого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свидетельства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непосредственного </a:t>
            </a:r>
            <a:r>
              <a:rPr sz="2000" b="1" dirty="0">
                <a:latin typeface="Calibri"/>
                <a:cs typeface="Calibri"/>
              </a:rPr>
              <a:t>участника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тех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грозных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событий.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3451" y="3356952"/>
            <a:ext cx="4248531" cy="324040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1438" y="3360978"/>
            <a:ext cx="4317111" cy="32622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/>
          <p:nvPr/>
        </p:nvSpPr>
        <p:spPr>
          <a:xfrm>
            <a:off x="2070607" y="1649983"/>
            <a:ext cx="3318510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41755">
              <a:lnSpc>
                <a:spcPct val="100000"/>
              </a:lnSpc>
              <a:spcBef>
                <a:spcPts val="105"/>
              </a:spcBef>
            </a:pPr>
            <a:r>
              <a:rPr sz="3200" spc="-30" dirty="0">
                <a:latin typeface="Arial"/>
                <a:cs typeface="Arial"/>
              </a:rPr>
              <a:t>Н.Тихонов </a:t>
            </a:r>
            <a:r>
              <a:rPr sz="3200" spc="-10" dirty="0">
                <a:latin typeface="Arial"/>
                <a:cs typeface="Arial"/>
              </a:rPr>
              <a:t>А.Сурков</a:t>
            </a:r>
            <a:endParaRPr sz="3200">
              <a:latin typeface="Arial"/>
              <a:cs typeface="Arial"/>
            </a:endParaRPr>
          </a:p>
          <a:p>
            <a:pPr marL="12700" marR="517525">
              <a:lnSpc>
                <a:spcPct val="100000"/>
              </a:lnSpc>
            </a:pPr>
            <a:r>
              <a:rPr sz="3200" spc="-10" dirty="0">
                <a:latin typeface="Arial"/>
                <a:cs typeface="Arial"/>
              </a:rPr>
              <a:t>М.Исаковский </a:t>
            </a:r>
            <a:r>
              <a:rPr sz="3200" spc="-30" dirty="0">
                <a:latin typeface="Arial"/>
                <a:cs typeface="Arial"/>
              </a:rPr>
              <a:t>А.Твардовский </a:t>
            </a:r>
            <a:r>
              <a:rPr sz="3200" spc="-10" dirty="0">
                <a:latin typeface="Arial"/>
                <a:cs typeface="Arial"/>
              </a:rPr>
              <a:t>А.Прокофьев С.Щипачев К.Симонов</a:t>
            </a:r>
            <a:endParaRPr sz="3200">
              <a:latin typeface="Arial"/>
              <a:cs typeface="Arial"/>
            </a:endParaRPr>
          </a:p>
          <a:p>
            <a:pPr marL="1701164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latin typeface="Arial"/>
                <a:cs typeface="Arial"/>
              </a:rPr>
              <a:t>и </a:t>
            </a:r>
            <a:r>
              <a:rPr sz="3200" spc="-10" dirty="0">
                <a:latin typeface="Arial"/>
                <a:cs typeface="Arial"/>
              </a:rPr>
              <a:t>другие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9801" y="1557337"/>
            <a:ext cx="4876800" cy="483235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8853" rIns="0" bIns="0" rtlCol="0">
            <a:spAutoFit/>
          </a:bodyPr>
          <a:lstStyle/>
          <a:p>
            <a:pPr marL="1198245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Поэты</a:t>
            </a:r>
            <a:r>
              <a:rPr sz="3600" spc="-1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C00000"/>
                </a:solidFill>
                <a:latin typeface="Arial"/>
                <a:cs typeface="Arial"/>
              </a:rPr>
              <a:t>военной</a:t>
            </a:r>
            <a:r>
              <a:rPr sz="3600" spc="-7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C00000"/>
                </a:solidFill>
                <a:latin typeface="Arial"/>
                <a:cs typeface="Arial"/>
              </a:rPr>
              <a:t>поры: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9488" rIns="0" bIns="0" rtlCol="0">
            <a:spAutoFit/>
          </a:bodyPr>
          <a:lstStyle/>
          <a:p>
            <a:pPr marL="329565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Композиторы</a:t>
            </a:r>
            <a:r>
              <a:rPr sz="3200" spc="-1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00000"/>
                </a:solidFill>
                <a:latin typeface="Arial"/>
                <a:cs typeface="Arial"/>
              </a:rPr>
              <a:t>военных</a:t>
            </a:r>
            <a:r>
              <a:rPr sz="3200" spc="-1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Arial"/>
                <a:cs typeface="Arial"/>
              </a:rPr>
              <a:t>песен: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07964" y="1628787"/>
            <a:ext cx="4617974" cy="422109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070607" y="1436878"/>
            <a:ext cx="344170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9085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Arial"/>
                <a:cs typeface="Arial"/>
              </a:rPr>
              <a:t>А.Александров </a:t>
            </a:r>
            <a:r>
              <a:rPr sz="2800" spc="-25" dirty="0">
                <a:latin typeface="Arial"/>
                <a:cs typeface="Arial"/>
              </a:rPr>
              <a:t>В.Соловьев-</a:t>
            </a:r>
            <a:r>
              <a:rPr sz="2800" spc="-10" dirty="0">
                <a:latin typeface="Arial"/>
                <a:cs typeface="Arial"/>
              </a:rPr>
              <a:t>Седой М.Блантер В.Баснер</a:t>
            </a:r>
            <a:endParaRPr sz="2800">
              <a:latin typeface="Arial"/>
              <a:cs typeface="Arial"/>
            </a:endParaRPr>
          </a:p>
          <a:p>
            <a:pPr marL="12700" marR="146177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Arial"/>
                <a:cs typeface="Arial"/>
              </a:rPr>
              <a:t>Б.Окуджава </a:t>
            </a:r>
            <a:r>
              <a:rPr sz="2800" spc="-10" dirty="0">
                <a:latin typeface="Arial"/>
                <a:cs typeface="Arial"/>
              </a:rPr>
              <a:t>К.Листов</a:t>
            </a:r>
            <a:endParaRPr sz="2800">
              <a:latin typeface="Arial"/>
              <a:cs typeface="Arial"/>
            </a:endParaRPr>
          </a:p>
          <a:p>
            <a:pPr marL="12700" marR="614680" algn="just">
              <a:lnSpc>
                <a:spcPct val="100000"/>
              </a:lnSpc>
            </a:pPr>
            <a:r>
              <a:rPr sz="2800" spc="-25" dirty="0">
                <a:latin typeface="Arial"/>
                <a:cs typeface="Arial"/>
              </a:rPr>
              <a:t>Е.Петерсбурский </a:t>
            </a:r>
            <a:r>
              <a:rPr sz="2800" spc="-10" dirty="0">
                <a:latin typeface="Arial"/>
                <a:cs typeface="Arial"/>
              </a:rPr>
              <a:t>Э.Колмановский Я.Френкель</a:t>
            </a:r>
            <a:endParaRPr sz="2800">
              <a:latin typeface="Arial"/>
              <a:cs typeface="Arial"/>
            </a:endParaRPr>
          </a:p>
          <a:p>
            <a:pPr marL="2028825" algn="just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и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другие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1310</Words>
  <Application>Microsoft Office PowerPoint</Application>
  <PresentationFormat>Произвольный</PresentationFormat>
  <Paragraphs>121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Посвящается 80-летию Победы в Великой Отечественной войне</vt:lpstr>
      <vt:lpstr>Песни, с которыми мы победили!</vt:lpstr>
      <vt:lpstr>ВОЕННАЯ ПЕСНЯ</vt:lpstr>
      <vt:lpstr>Слайд 4</vt:lpstr>
      <vt:lpstr>Знаем ли мы эти песни?</vt:lpstr>
      <vt:lpstr>Классификация военных песен</vt:lpstr>
      <vt:lpstr>Слайд 7</vt:lpstr>
      <vt:lpstr>Поэты военной поры:</vt:lpstr>
      <vt:lpstr>Композиторы военных песен:</vt:lpstr>
      <vt:lpstr>«Священная война»</vt:lpstr>
      <vt:lpstr>«В ЗЕМЛЯНКЕ»</vt:lpstr>
      <vt:lpstr>Интересные сведения о "Катюше"</vt:lpstr>
      <vt:lpstr>История песни «Синий платочек»</vt:lpstr>
      <vt:lpstr>ВЕЧЕР НА РЕЙДЕ (Прощай, любимый город)</vt:lpstr>
      <vt:lpstr>«СМУГЛЯНКА»</vt:lpstr>
      <vt:lpstr>История создания песни «Журавли»</vt:lpstr>
      <vt:lpstr>«ДЕНЬ ПОБЕДЫ»</vt:lpstr>
      <vt:lpstr>… Это бессмертные песни! Потому что в них отразилась большая душа народа!</vt:lpstr>
      <vt:lpstr>Слайд 19</vt:lpstr>
      <vt:lpstr>Интернет-ресурсы для прослушивания, ознокомления с историей создания и скачивания песен, посвященных Великой Отечественной войне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Илья</cp:lastModifiedBy>
  <cp:revision>1</cp:revision>
  <dcterms:created xsi:type="dcterms:W3CDTF">2025-04-10T11:13:20Z</dcterms:created>
  <dcterms:modified xsi:type="dcterms:W3CDTF">2025-04-10T11:23:28Z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2020-04-30T00:00:00Z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2025-04-10T00:00:00Z</vt:filetime>
  </property>
  <property fmtid="{D5CDD505-2E9C-101B-9397-08002B2CF9AE}" pid="5" name="Producer">
    <vt:lpwstr>3-Heights(TM) PDF Security Shell 4.8.25.2 (http://www.pdf-tools.com)</vt:lpwstr>
  </property>
</Properties>
</file>