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0" r:id="rId7"/>
    <p:sldId id="261" r:id="rId8"/>
    <p:sldId id="262" r:id="rId9"/>
    <p:sldId id="264" r:id="rId10"/>
    <p:sldId id="282" r:id="rId11"/>
    <p:sldId id="266" r:id="rId12"/>
    <p:sldId id="267" r:id="rId13"/>
    <p:sldId id="269" r:id="rId14"/>
    <p:sldId id="271" r:id="rId15"/>
    <p:sldId id="281" r:id="rId16"/>
  </p:sldIdLst>
  <p:sldSz cx="9144000" cy="6858000" type="screen4x3"/>
  <p:notesSz cx="6858000" cy="9144000"/>
  <p:defaultTextStyle>
    <a:defPPr>
      <a:defRPr lang="en-GB"/>
    </a:defPPr>
    <a:lvl1pPr marL="0" lvl="0" indent="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lvl="1" indent="-28575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lvl="2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lvl="3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lvl="4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lvl="5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lvl="6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lvl="7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lvl="8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65" name="Rectangle 16"/>
          <p:cNvSpPr>
            <a:spLocks noGrp="1"/>
          </p:cNvSpPr>
          <p:nvPr>
            <p:ph type="sldImg"/>
          </p:nvPr>
        </p:nvSpPr>
        <p:spPr>
          <a:xfrm>
            <a:off x="1143000" y="658813"/>
            <a:ext cx="4551363" cy="3443287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" name="Rectangle 1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5763" cy="4094163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1163" cy="436563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90000" tIns="46800" rIns="90000" bIns="46800" numCol="1" anchor="b" anchorCtr="0" compatLnSpc="1"/>
          <a:p>
            <a:pPr lvl="0" algn="r" defTabSz="449580" eaLnBrk="1" fontAlgn="base" hangingPunct="1"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</a:fld>
            <a:endParaRPr lang="ru-RU" altLang="x-none" sz="1200" strike="noStrike" noProof="1" dirty="0">
              <a:solidFill>
                <a:srgbClr val="00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4099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4100" name="Rectangle 2"/>
          <p:cNvSpPr>
            <a:spLocks noGrp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4101" name="Rectangle 3"/>
          <p:cNvSpPr/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25603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25604" name="Rectangle 2"/>
          <p:cNvSpPr>
            <a:spLocks noGrp="1" noTextEdit="1"/>
          </p:cNvSpPr>
          <p:nvPr>
            <p:ph type="sldImg"/>
          </p:nvPr>
        </p:nvSpPr>
        <p:spPr>
          <a:xfrm>
            <a:off x="-14227175" y="-11796712"/>
            <a:ext cx="16656050" cy="12492037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5605" name="Rectangle 3"/>
          <p:cNvSpPr/>
          <p:nvPr>
            <p:ph type="body"/>
          </p:nvPr>
        </p:nvSpPr>
        <p:spPr>
          <a:xfrm>
            <a:off x="685800" y="4343400"/>
            <a:ext cx="5484813" cy="4114800"/>
          </a:xfrm>
        </p:spPr>
        <p:txBody>
          <a:bodyPr wrap="none" lIns="0" tIns="0" rIns="0" bIns="0" anchor="ctr" anchorCtr="0"/>
          <a:p>
            <a:pPr lvl="0" defTabSz="449580">
              <a:spcBef>
                <a:spcPts val="45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dirty="0"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27651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27652" name="Rectangle 2"/>
          <p:cNvSpPr>
            <a:spLocks noGrp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7653" name="Rectangle 3"/>
          <p:cNvSpPr/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29699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29700" name="Rectangle 2"/>
          <p:cNvSpPr>
            <a:spLocks noGrp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9701" name="Rectangle 3"/>
          <p:cNvSpPr/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6147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6148" name="Rectangle 2"/>
          <p:cNvSpPr>
            <a:spLocks noGrp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6149" name="Rectangle 3"/>
          <p:cNvSpPr/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10243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10244" name="Rectangle 2"/>
          <p:cNvSpPr>
            <a:spLocks noGrp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0245" name="Rectangle 3"/>
          <p:cNvSpPr/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12291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12292" name="Rectangle 2"/>
          <p:cNvSpPr>
            <a:spLocks noGrp="1" noTextEdit="1"/>
          </p:cNvSpPr>
          <p:nvPr>
            <p:ph type="sldImg"/>
          </p:nvPr>
        </p:nvSpPr>
        <p:spPr>
          <a:xfrm>
            <a:off x="1131888" y="674688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2293" name="Rectangle 3"/>
          <p:cNvSpPr/>
          <p:nvPr>
            <p:ph type="body"/>
          </p:nvPr>
        </p:nvSpPr>
        <p:spPr>
          <a:xfrm>
            <a:off x="685800" y="4343400"/>
            <a:ext cx="5483225" cy="4111625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14339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14340" name="Rectangle 2"/>
          <p:cNvSpPr>
            <a:spLocks noGrp="1" noTextEdit="1"/>
          </p:cNvSpPr>
          <p:nvPr>
            <p:ph type="sldImg"/>
          </p:nvPr>
        </p:nvSpPr>
        <p:spPr>
          <a:xfrm>
            <a:off x="1130300" y="67151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4341" name="Rectangle 3"/>
          <p:cNvSpPr/>
          <p:nvPr>
            <p:ph type="body"/>
          </p:nvPr>
        </p:nvSpPr>
        <p:spPr>
          <a:xfrm>
            <a:off x="685800" y="4343400"/>
            <a:ext cx="5480050" cy="4108450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17411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17412" name="Rectangle 2"/>
          <p:cNvSpPr>
            <a:spLocks noGrp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7413" name="Rectangle 3"/>
          <p:cNvSpPr/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19459" name="Rectangle 1"/>
          <p:cNvSpPr>
            <a:spLocks noGrp="1" noTextEdit="1"/>
          </p:cNvSpPr>
          <p:nvPr>
            <p:ph type="sldImg"/>
          </p:nvPr>
        </p:nvSpPr>
        <p:spPr>
          <a:xfrm>
            <a:off x="1127125" y="666750"/>
            <a:ext cx="4592638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9460" name="Rectangle 2"/>
          <p:cNvSpPr/>
          <p:nvPr>
            <p:ph type="body"/>
          </p:nvPr>
        </p:nvSpPr>
        <p:spPr>
          <a:xfrm>
            <a:off x="685800" y="4343400"/>
            <a:ext cx="5475288" cy="4103688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21507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21508" name="Rectangle 2"/>
          <p:cNvSpPr>
            <a:spLocks noGrp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1509" name="Rectangle 3"/>
          <p:cNvSpPr/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23555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23556" name="Rectangle 2"/>
          <p:cNvSpPr>
            <a:spLocks noGrp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3557" name="Rectangle 3"/>
          <p:cNvSpPr/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ru-RU" strike="noStrike" noProof="1" smtClean="0"/>
              <a:t>Образец подзаголовка</a:t>
            </a:r>
            <a:endParaRPr lang="ru-RU" strike="noStrike" noProof="1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5113" y="128588"/>
            <a:ext cx="2051050" cy="5584825"/>
          </a:xfrm>
        </p:spPr>
        <p:txBody>
          <a:bodyPr vert="eaVert"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5513" cy="5584825"/>
          </a:xfrm>
        </p:spPr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7488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7088" y="1600200"/>
            <a:ext cx="4029075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08963" cy="14335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p>
            <a:pPr lvl="0"/>
            <a:r>
              <a:rPr lang="en-GB" dirty="0"/>
              <a:t>Для правки текста заголовка щелкните мышью</a:t>
            </a:r>
            <a:endParaRPr lang="en-GB" dirty="0"/>
          </a:p>
        </p:txBody>
      </p:sp>
      <p:sp>
        <p:nvSpPr>
          <p:cNvPr id="102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08963" cy="41132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/>
          <a:p>
            <a:pPr lvl="0"/>
            <a:r>
              <a:rPr lang="en-GB" dirty="0"/>
              <a:t>Для правки структуры щелкните мышью</a:t>
            </a:r>
            <a:endParaRPr lang="en-GB" dirty="0"/>
          </a:p>
          <a:p>
            <a:pPr lvl="1"/>
            <a:r>
              <a:rPr lang="en-GB" dirty="0"/>
              <a:t>Второй уровень структуры</a:t>
            </a:r>
            <a:endParaRPr lang="en-GB" dirty="0"/>
          </a:p>
          <a:p>
            <a:pPr lvl="2"/>
            <a:r>
              <a:rPr lang="en-GB" dirty="0"/>
              <a:t>Третий уровень структуры</a:t>
            </a:r>
            <a:endParaRPr lang="en-GB" dirty="0"/>
          </a:p>
          <a:p>
            <a:pPr lvl="3"/>
            <a:r>
              <a:rPr lang="en-GB" dirty="0"/>
              <a:t>Четвёртый уровень структуры</a:t>
            </a:r>
            <a:endParaRPr lang="en-GB" dirty="0"/>
          </a:p>
          <a:p>
            <a:pPr lvl="4"/>
            <a:r>
              <a:rPr lang="en-GB" dirty="0"/>
              <a:t>Пятый уровень структуры</a:t>
            </a:r>
            <a:endParaRPr lang="en-GB" dirty="0"/>
          </a:p>
          <a:p>
            <a:pPr lvl="4"/>
            <a:r>
              <a:rPr lang="en-GB" dirty="0"/>
              <a:t>Шестой уровень структуры</a:t>
            </a:r>
            <a:endParaRPr lang="en-GB" dirty="0"/>
          </a:p>
          <a:p>
            <a:pPr lvl="4"/>
            <a:r>
              <a:rPr lang="en-GB" dirty="0"/>
              <a:t>Седьмой уровень структуры</a:t>
            </a:r>
            <a:endParaRPr lang="en-GB" dirty="0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2963" cy="455613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>
              <a:buFontTx/>
              <a:defRPr>
                <a:solidFill>
                  <a:srgbClr val="FFFFFF"/>
                </a:solidFill>
              </a:defRPr>
            </a:lvl1pPr>
          </a:lstStyle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2"/>
          <p:cNvSpPr txBox="1"/>
          <p:nvPr/>
        </p:nvSpPr>
        <p:spPr>
          <a:xfrm>
            <a:off x="503238" y="4857750"/>
            <a:ext cx="8316912" cy="16970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/>
          <a:p>
            <a:pPr algn="ctr" defTabSz="449580">
              <a:lnSpc>
                <a:spcPct val="90000"/>
              </a:lnSpc>
              <a:spcBef>
                <a:spcPts val="70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400" b="1" i="1" dirty="0">
                <a:solidFill>
                  <a:srgbClr val="0047FF"/>
                </a:solidFill>
                <a:latin typeface="Constantia" panose="02030602050306030303" pitchFamily="18" charset="0"/>
              </a:rPr>
              <a:t> </a:t>
            </a:r>
            <a:endParaRPr lang="ru-RU" altLang="x-none" sz="2400" b="1" i="1" dirty="0">
              <a:solidFill>
                <a:srgbClr val="0047FF"/>
              </a:solidFill>
              <a:latin typeface="Constantia" panose="02030602050306030303" pitchFamily="18" charset="0"/>
            </a:endParaRPr>
          </a:p>
          <a:p>
            <a:pPr algn="ctr" defTabSz="449580">
              <a:spcBef>
                <a:spcPts val="60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sz="2400" b="1" i="1" dirty="0">
              <a:solidFill>
                <a:srgbClr val="0047FF"/>
              </a:solidFill>
              <a:latin typeface="Constantia" panose="02030602050306030303" pitchFamily="18" charset="0"/>
            </a:endParaRPr>
          </a:p>
        </p:txBody>
      </p:sp>
      <p:sp>
        <p:nvSpPr>
          <p:cNvPr id="3075" name="Text Box 3"/>
          <p:cNvSpPr txBox="1"/>
          <p:nvPr/>
        </p:nvSpPr>
        <p:spPr>
          <a:xfrm>
            <a:off x="323850" y="1078230"/>
            <a:ext cx="8641080" cy="35750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p>
            <a:pPr algn="ctr"/>
            <a:r>
              <a:rPr lang="ru-RU" altLang="x-none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Развитие графомоторных навыков                                                    у дошкольников с ЗПР</a:t>
            </a:r>
            <a:endParaRPr lang="ru-RU" altLang="x-none" sz="3200" b="1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077" name="Прямоугольник 5"/>
          <p:cNvSpPr/>
          <p:nvPr/>
        </p:nvSpPr>
        <p:spPr>
          <a:xfrm>
            <a:off x="395288" y="3860800"/>
            <a:ext cx="8137525" cy="20621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ru-RU" altLang="x-none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u-RU" altLang="x-none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u-RU" altLang="x-none" sz="23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altLang="x-none" sz="23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Выполнил: </a:t>
            </a:r>
            <a:r>
              <a:rPr lang="es-ES" altLang="x-none" sz="23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у</a:t>
            </a:r>
            <a:r>
              <a:rPr lang="ru-RU" altLang="x-none" sz="23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читель – дефектолог                                        МДОАУ «Детский сад № 1» г. Орска</a:t>
            </a:r>
            <a:endParaRPr lang="ru-RU" altLang="x-none" sz="23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altLang="x-none" sz="23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Рябчикова Н.Г.</a:t>
            </a:r>
            <a:endParaRPr lang="ru-RU" altLang="x-none" sz="23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8" name="Рисунок 7" descr="https://media.istockphoto.com/photos/books-with-clipping-path-picture-id183057390?k=6&amp;m=183057390&amp;s=612x612&amp;w=0&amp;h=MjJozTvkgZ2TTWh28ctfGznAV8ETP3hor3EG0jmm5po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12"/>
            <a:ext cx="2286000" cy="1785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204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253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16840"/>
            <a:ext cx="8547735" cy="4019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Rectangle 4"/>
          <p:cNvSpPr/>
          <p:nvPr/>
        </p:nvSpPr>
        <p:spPr>
          <a:xfrm>
            <a:off x="323850" y="860425"/>
            <a:ext cx="15293975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/>
            <a:endParaRPr lang="ru-RU" altLang="x-none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2" name="Rectangle 5"/>
          <p:cNvSpPr/>
          <p:nvPr/>
        </p:nvSpPr>
        <p:spPr>
          <a:xfrm>
            <a:off x="468313" y="476250"/>
            <a:ext cx="8367712" cy="3397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ctr" anchorCtr="0">
            <a:spAutoFit/>
          </a:bodyPr>
          <a:p>
            <a:pPr algn="just" defTabSz="449580" eaLnBrk="0" hangingPunct="0">
              <a:tabLst>
                <a:tab pos="457200" algn="l"/>
              </a:tabLst>
            </a:pPr>
            <a:r>
              <a:rPr lang="ru-RU" altLang="x-none" sz="1600" dirty="0">
                <a:latin typeface="Times New Roman" panose="02020603050405020304" pitchFamily="18" charset="0"/>
              </a:rPr>
              <a:t>ф</a:t>
            </a:r>
            <a:endParaRPr lang="ru-RU" altLang="x-non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3" name="Прямоугольник 5"/>
          <p:cNvSpPr/>
          <p:nvPr/>
        </p:nvSpPr>
        <p:spPr>
          <a:xfrm>
            <a:off x="520065" y="1052830"/>
            <a:ext cx="799306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ru-RU" altLang="x-none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14630" y="719455"/>
            <a:ext cx="8714105" cy="6369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anchor="ctr">
            <a:noAutofit/>
          </a:bodyPr>
          <a:lstStyle/>
          <a:p>
            <a:pPr marL="0" marR="0" lvl="0" indent="22860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2441575" algn="l"/>
              </a:tabLst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59105" y="385445"/>
            <a:ext cx="8447405" cy="970915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endParaRPr sz="1800" b="1" i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 defTabSz="266700">
              <a:lnSpc>
                <a:spcPct val="114000"/>
              </a:lnSpc>
            </a:pPr>
            <a:r>
              <a:rPr lang="ru-RU"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ru-RU" sz="1800" b="1" i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 flipV="1">
            <a:off x="520065" y="2616835"/>
            <a:ext cx="8443595" cy="213360"/>
          </a:xfrm>
          <a:prstGeom prst="rect">
            <a:avLst/>
          </a:prstGeom>
        </p:spPr>
        <p:txBody>
          <a:bodyPr wrap="square">
            <a:noAutofit/>
          </a:bodyPr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lang="ru-RU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ru-RU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 flipV="1">
            <a:off x="323850" y="2512060"/>
            <a:ext cx="8604885" cy="76200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r>
              <a:rPr lang="ru-RU" sz="1800" u="sng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8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::</a:t>
            </a:r>
            <a:endParaRPr lang="ru-RU" sz="18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 defTabSz="266700">
              <a:lnSpc>
                <a:spcPct val="114000"/>
              </a:lnSpc>
            </a:pPr>
            <a:endParaRPr sz="1800" u="sng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 defTabSz="266700">
              <a:lnSpc>
                <a:spcPct val="114000"/>
              </a:lnSpc>
            </a:pPr>
            <a:r>
              <a:rPr lang="ru-RU" sz="1800" u="sng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u="sng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endParaRPr sz="1600" u="sng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3" name="Рисунок 1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05" y="4490085"/>
            <a:ext cx="2537460" cy="22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5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35" y="2075815"/>
            <a:ext cx="3021330" cy="20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459105" y="384810"/>
            <a:ext cx="6453505" cy="5773420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r>
              <a:rPr sz="1600" b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Работа по формированию графомоторных навыков дошкольников с ЗПР </a:t>
            </a:r>
            <a:r>
              <a:rPr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ведется </a:t>
            </a:r>
            <a:r>
              <a:rPr sz="1600" b="1" i="0" u="sng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 нескольким направлениям:</a:t>
            </a:r>
            <a:endParaRPr sz="1600" b="1" i="0" u="sng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 defTabSz="266700">
              <a:lnSpc>
                <a:spcPct val="114000"/>
              </a:lnSpc>
            </a:pPr>
            <a:r>
              <a:rPr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endParaRPr sz="1600" b="1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 b="1" i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I.Формирование пространственных представлений и речевого обозначения пространственных отношений:</a:t>
            </a:r>
            <a:endParaRPr sz="1600" b="1" i="1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ориентировка в собственном теле;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ориентировка в окружающем пространстве;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ориентировка на листе бумаги.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 b="1" i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II. Развитие общей и мелкой моторики:</a:t>
            </a:r>
            <a:endParaRPr sz="1600" b="1" i="1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физминутки; 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пальчиковая гимнастика; 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лепка из пластилина или глины; 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вырезание из бумаги; 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нанизывание бусин, пуговиц и т.д.; 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мозаики и конструторы;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раскраски.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l" defTabSz="266700">
              <a:lnSpc>
                <a:spcPct val="114000"/>
              </a:lnSpc>
            </a:pPr>
            <a:r>
              <a:rPr sz="1600" b="1" i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III. Знакомство с тетрадью и рабочей строкой:</a:t>
            </a:r>
            <a:endParaRPr sz="1600" b="1" i="1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знакомление с клеткой, пространством листа;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рисование вертикальных и горизонтальных прямых линии и комбинации из них;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рисование наклонных прямых линии и комбинации из них;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рисование орнаментов (дуги, волнистые линии, круги, овалы);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графические диктанты.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457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285750"/>
            <a:ext cx="8858250" cy="6572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2"/>
          <p:cNvSpPr txBox="1"/>
          <p:nvPr/>
        </p:nvSpPr>
        <p:spPr>
          <a:xfrm>
            <a:off x="2663825" y="503238"/>
            <a:ext cx="3816350" cy="6477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4580" name="Text Box 9"/>
          <p:cNvSpPr txBox="1"/>
          <p:nvPr/>
        </p:nvSpPr>
        <p:spPr>
          <a:xfrm>
            <a:off x="3816350" y="3311525"/>
            <a:ext cx="1223963" cy="792163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 anchor="t" anchorCtr="0"/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sz="16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4581" name="Text Box 10"/>
          <p:cNvSpPr txBox="1"/>
          <p:nvPr/>
        </p:nvSpPr>
        <p:spPr>
          <a:xfrm>
            <a:off x="3816350" y="5086350"/>
            <a:ext cx="1439863" cy="781050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 anchor="t" anchorCtr="0"/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sz="16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4582" name="Text Box 14"/>
          <p:cNvSpPr txBox="1"/>
          <p:nvPr/>
        </p:nvSpPr>
        <p:spPr>
          <a:xfrm>
            <a:off x="7386638" y="1638300"/>
            <a:ext cx="1800225" cy="503238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 anchor="t" anchorCtr="0"/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sz="16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4583" name="Text Box 15"/>
          <p:cNvSpPr txBox="1"/>
          <p:nvPr/>
        </p:nvSpPr>
        <p:spPr>
          <a:xfrm>
            <a:off x="7524750" y="3292475"/>
            <a:ext cx="1619250" cy="577850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 anchor="t" anchorCtr="0"/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sz="16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4584" name="Text Box 16"/>
          <p:cNvSpPr txBox="1"/>
          <p:nvPr/>
        </p:nvSpPr>
        <p:spPr>
          <a:xfrm>
            <a:off x="7524750" y="4824413"/>
            <a:ext cx="1619250" cy="1484312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 anchor="t" anchorCtr="0"/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sz="1400" i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4585" name="Text Box 17"/>
          <p:cNvSpPr txBox="1"/>
          <p:nvPr/>
        </p:nvSpPr>
        <p:spPr>
          <a:xfrm>
            <a:off x="468313" y="476250"/>
            <a:ext cx="7300912" cy="5794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p>
            <a:pPr algn="ct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sz="2000" b="1" dirty="0">
              <a:solidFill>
                <a:srgbClr val="26267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6" name="Text Box 18"/>
          <p:cNvSpPr txBox="1"/>
          <p:nvPr/>
        </p:nvSpPr>
        <p:spPr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24587" name="Rectangle 14"/>
          <p:cNvSpPr/>
          <p:nvPr/>
        </p:nvSpPr>
        <p:spPr>
          <a:xfrm>
            <a:off x="214313" y="1394619"/>
            <a:ext cx="8786812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ctr" anchorCtr="0">
            <a:spAutoFit/>
          </a:bodyPr>
          <a:p>
            <a:pPr algn="just" eaLnBrk="0" hangingPunct="0">
              <a:buClrTx/>
              <a:buSzTx/>
              <a:buFontTx/>
            </a:pPr>
            <a:r>
              <a:rPr lang="ru-RU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ru-RU" altLang="x-none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57200" y="344170"/>
            <a:ext cx="8488680" cy="641350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r>
              <a:rPr lang="ru-RU"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ru-RU" sz="1600" b="1" i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03580" y="985520"/>
            <a:ext cx="8055610" cy="5431155"/>
          </a:xfrm>
          <a:prstGeom prst="rect">
            <a:avLst/>
          </a:prstGeom>
        </p:spPr>
        <p:txBody>
          <a:bodyPr>
            <a:noAutofit/>
          </a:bodyPr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ü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Дети учатся собирать целое изображение из отдельных составляющих, соотносить геометрические формы с предметами </a:t>
            </a:r>
            <a:r>
              <a:rPr sz="16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(«Выбери, что круглое? – мяч, колесо).</a:t>
            </a:r>
            <a:endParaRPr sz="1600" i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ü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Развитие пространственного ориентирования. Дети учатся передавать пространственные отношения предметов в изображениях и конструкциях </a:t>
            </a:r>
            <a:r>
              <a:rPr sz="16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(«Куда поехала машина?»).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Они учатся ориентированию в разных плоскостях на тетрадном листе, учатся выполнять графические диктанты, работая в тетрадях по речевой инструкции или показу.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ü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Развитие графических навыков. Дети учатся проводить линии по образцу, обводить контуры различных предметов, дорисовывать недостающие части рисунка. Учатся первичным навыкам штриховки, умению проводить линии </a:t>
            </a:r>
            <a:r>
              <a:rPr sz="16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(прямые, диагональные и т.д.).</a:t>
            </a:r>
            <a:endParaRPr sz="1600" i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ü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Совершенствование навыков закрашивания контуров и штриховки. Обучение умению срисовывать, копировать и закрашивать контуры предметов.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ü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Совершенствование графических навыков.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7" name="Рисунок 17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" y="5038725"/>
            <a:ext cx="2228850" cy="17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1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085715"/>
            <a:ext cx="2825750" cy="167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3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10" y="5086350"/>
            <a:ext cx="2698750" cy="1656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789940" y="344170"/>
            <a:ext cx="7911465" cy="640715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r>
              <a:rPr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Развитие зрительного внимания и восприятия</a:t>
            </a:r>
            <a:endParaRPr sz="1800" b="1" i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662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0"/>
            <a:ext cx="87868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Text Box 2"/>
          <p:cNvSpPr txBox="1"/>
          <p:nvPr/>
        </p:nvSpPr>
        <p:spPr>
          <a:xfrm>
            <a:off x="1944688" y="71438"/>
            <a:ext cx="7105650" cy="1871662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 anchor="t" anchorCtr="0"/>
          <a:p>
            <a:pPr algn="ct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br>
              <a:rPr lang="ru-RU" altLang="x-none" sz="3600" b="1" dirty="0">
                <a:solidFill>
                  <a:srgbClr val="94476B"/>
                </a:solidFill>
                <a:latin typeface="Constantia" panose="02030602050306030303" pitchFamily="18" charset="0"/>
              </a:rPr>
            </a:br>
            <a:endParaRPr lang="ru-RU" altLang="x-none" sz="3600" b="1" dirty="0">
              <a:solidFill>
                <a:srgbClr val="94476B"/>
              </a:solidFill>
              <a:latin typeface="Constantia" panose="02030602050306030303" pitchFamily="18" charset="0"/>
            </a:endParaRPr>
          </a:p>
        </p:txBody>
      </p:sp>
      <p:sp>
        <p:nvSpPr>
          <p:cNvPr id="26628" name="Rectangle 5"/>
          <p:cNvSpPr/>
          <p:nvPr/>
        </p:nvSpPr>
        <p:spPr>
          <a:xfrm>
            <a:off x="357188" y="1693704"/>
            <a:ext cx="41894125" cy="39878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ClrTx/>
              <a:buSzTx/>
              <a:buFontTx/>
            </a:pPr>
            <a:r>
              <a:rPr lang="ru-RU" altLang="x-none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x-none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</a:t>
            </a:r>
            <a:r>
              <a:rPr lang="ru-RU" altLang="x-none" sz="2000" dirty="0">
                <a:latin typeface="Times New Roman" panose="02020603050405020304" pitchFamily="18" charset="0"/>
              </a:rPr>
              <a:t> </a:t>
            </a:r>
            <a:endParaRPr lang="ru-RU" alt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20065" y="855980"/>
            <a:ext cx="8272145" cy="4588510"/>
          </a:xfrm>
          <a:prstGeom prst="rect">
            <a:avLst/>
          </a:prstGeom>
        </p:spPr>
        <p:txBody>
          <a:bodyPr>
            <a:noAutofit/>
          </a:bodyPr>
          <a:p>
            <a:pPr algn="just" defTabSz="266700"/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Таким образом, развитие графомоторных навыков играет огромное развитие в формировании личности ребенка. Эти умения позволят детям не сталкиваться с возможны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ми сложностями при письме в школе, а также с общей успеваемостью.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lang="ru-RU"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ru-RU"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26" name="Рисунок 26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" y="4725035"/>
            <a:ext cx="258381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3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15" y="4766310"/>
            <a:ext cx="2863215" cy="175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5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725670"/>
            <a:ext cx="2896235" cy="18529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634365" y="1654175"/>
            <a:ext cx="8083550" cy="3930015"/>
          </a:xfrm>
          <a:prstGeom prst="rect">
            <a:avLst/>
          </a:prstGeom>
        </p:spPr>
        <p:txBody>
          <a:bodyPr>
            <a:noAutofit/>
          </a:bodyPr>
          <a:p>
            <a:pPr algn="just" defTabSz="266700"/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В результате проведенной работы у детей с ЗПР:                                                                                                                 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l" defTabSz="266700"/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- будет развита мелкая моторика рук; 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l" defTabSz="266700"/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- будет сформирована координация движений руки и глаза; 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l" defTabSz="266700"/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- будет развито произвольное слуховое и зрительное восприятие, внимание, память, зрительно-пространственные представления; 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l" defTabSz="266700"/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- будут сформированы элементарные графические умения и навыки; 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l" defTabSz="266700"/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- будут положительные изменения в сенсомоторной и пространственной 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l" defTabSz="266700"/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координации; 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- будет сформирована координация обеих рук. </a:t>
            </a:r>
            <a:r>
              <a:rPr sz="1600">
                <a:latin typeface="Times New Roman" panose="02020603050405020304"/>
                <a:ea typeface="Calibri" panose="020F0502020204030204"/>
              </a:rPr>
              <a:t> </a:t>
            </a:r>
            <a:endParaRPr sz="1600"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867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785813"/>
            <a:ext cx="7464425" cy="489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repl"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-45,000000"/>
                                          </p:val>
                                        </p:tav>
                                        <p:tav>
                                          <p:val>
                                            <p:fltVal val="45,000000"/>
                                          </p:val>
                                        </p:tav>
                                        <p:tav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1"/>
                                          </p:val>
                                        </p:tav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56" decel="50000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Text Box 1"/>
          <p:cNvSpPr txBox="1"/>
          <p:nvPr/>
        </p:nvSpPr>
        <p:spPr>
          <a:xfrm>
            <a:off x="500063" y="500063"/>
            <a:ext cx="8358187" cy="14652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42887"/>
            <a:ext cx="9144000" cy="728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Rectangle 6"/>
          <p:cNvSpPr/>
          <p:nvPr/>
        </p:nvSpPr>
        <p:spPr>
          <a:xfrm>
            <a:off x="2000250" y="571500"/>
            <a:ext cx="6858000" cy="3063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1400" b="1" i="1" dirty="0">
                <a:solidFill>
                  <a:srgbClr val="161645"/>
                </a:solidFill>
                <a:latin typeface="Arial" panose="020B0604020202020204" pitchFamily="34" charset="0"/>
              </a:rPr>
              <a:t> </a:t>
            </a:r>
            <a:endParaRPr lang="ru-RU" altLang="x-none" sz="1400" b="1" i="1" dirty="0">
              <a:solidFill>
                <a:srgbClr val="161645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Text Box 7"/>
          <p:cNvSpPr txBox="1"/>
          <p:nvPr/>
        </p:nvSpPr>
        <p:spPr>
          <a:xfrm>
            <a:off x="1698625" y="144463"/>
            <a:ext cx="7445375" cy="100806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p>
            <a:pPr algn="ct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sz="2800" b="1" i="1" dirty="0">
              <a:solidFill>
                <a:srgbClr val="800080"/>
              </a:solidFill>
              <a:latin typeface="Constantia" panose="02030602050306030303" pitchFamily="18" charset="0"/>
            </a:endParaRPr>
          </a:p>
        </p:txBody>
      </p:sp>
      <p:sp>
        <p:nvSpPr>
          <p:cNvPr id="4104" name="Rectangle 8"/>
          <p:cNvSpPr/>
          <p:nvPr/>
        </p:nvSpPr>
        <p:spPr>
          <a:xfrm>
            <a:off x="755650" y="0"/>
            <a:ext cx="7959725" cy="17732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 defTabSz="449580">
              <a:lnSpc>
                <a:spcPct val="80000"/>
              </a:lnSpc>
              <a:spcBef>
                <a:spcPts val="45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altLang="x-none" sz="24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defTabSz="449580">
              <a:lnSpc>
                <a:spcPct val="80000"/>
              </a:lnSpc>
              <a:spcBef>
                <a:spcPts val="45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br>
              <a:rPr lang="ru-RU" altLang="x-none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altLang="x-none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altLang="x-none" sz="24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x-none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</a:t>
            </a:r>
            <a:endParaRPr lang="ru-RU" altLang="x-none" sz="24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      </a:t>
            </a:r>
            <a:r>
              <a:rPr lang="ru-RU" altLang="x-none" sz="20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altLang="x-none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7" name="Рисунок 7" descr="https://xn--40-6kctzgmgdq4g.xn--p1ai/school_life/for_first_graders/image/p-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4714875"/>
            <a:ext cx="8072437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Текстовое поле 1"/>
          <p:cNvSpPr txBox="1"/>
          <p:nvPr/>
        </p:nvSpPr>
        <p:spPr>
          <a:xfrm>
            <a:off x="501650" y="1562735"/>
            <a:ext cx="8148955" cy="2052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just" defTabSz="266700">
              <a:lnSpc>
                <a:spcPct val="114000"/>
              </a:lnSpc>
            </a:pPr>
            <a:r>
              <a:rPr lang="en-GB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Уровень развития мелкой моторики – это один из основных показателей готовности дошкольника к дальнейшему обучению в школе. Как правило, ребенок, у которого хорошо развита мелкая моторика, умеет логически рассуждать, свободно выражать свои мысли, у него хорошо развиты внимание, воображение и память.</a:t>
            </a:r>
            <a:endParaRPr lang="en-GB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endParaRPr lang="en-GB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5129" name="Текстовое поле 2"/>
          <p:cNvSpPr txBox="1"/>
          <p:nvPr/>
        </p:nvSpPr>
        <p:spPr>
          <a:xfrm>
            <a:off x="551180" y="2814320"/>
            <a:ext cx="8258175" cy="21837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just" defTabSz="266700">
              <a:lnSpc>
                <a:spcPct val="114000"/>
              </a:lnSpc>
            </a:pPr>
            <a:r>
              <a:rPr lang="en-GB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Если у ребенка плохо развиты графомоторные навыки, то при обучении у него возникнут проблемы с письмом, а его успеваемость снизится. Именно поэтому, развитием графомоторных навыков у детей нужно заниматься с самого раннего возраста.</a:t>
            </a:r>
            <a:endParaRPr lang="en-GB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lang="en-GB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Что такое графомоторика</a:t>
            </a:r>
            <a:endParaRPr lang="en-GB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endParaRPr lang="en-GB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lang="en-GB"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Граф</a:t>
            </a:r>
            <a:r>
              <a:rPr lang="ru-RU" altLang="en-GB"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омоторный</a:t>
            </a:r>
            <a:r>
              <a:rPr lang="en-GB"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навык</a:t>
            </a:r>
            <a:r>
              <a:rPr lang="en-GB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– это определенное положение и движения пишущей руки, которое позволяет копировать простые узоры, рисовать, соединять точки, раскрашивать и т.д.</a:t>
            </a:r>
            <a:endParaRPr lang="en-GB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7174" name="Рисунок 20" descr="https://ds05.infourok.ru/uploads/ex/0a3d/00179d64-07fab6b8/hello_html_m578446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-125730"/>
            <a:ext cx="2477770" cy="1642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3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410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charRg st="2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4104">
                                            <p:txEl>
                                              <p:charRg st="2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500"/>
                                        <p:tgtEl>
                                          <p:spTgt spid="410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1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670" y="428625"/>
            <a:ext cx="8736330" cy="7348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3"/>
          <p:cNvSpPr/>
          <p:nvPr/>
        </p:nvSpPr>
        <p:spPr>
          <a:xfrm flipV="1">
            <a:off x="611188" y="1152525"/>
            <a:ext cx="8208962" cy="6477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 algn="just" defTabSz="449580">
              <a:lnSpc>
                <a:spcPct val="150000"/>
              </a:lnSpc>
              <a:spcBef>
                <a:spcPts val="45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b="1" i="1" dirty="0">
                <a:solidFill>
                  <a:srgbClr val="4C1900"/>
                </a:solidFill>
                <a:latin typeface="Times New Roman" panose="02020603050405020304" pitchFamily="18" charset="0"/>
              </a:rPr>
              <a:t> </a:t>
            </a:r>
            <a:endParaRPr lang="ru-RU" altLang="x-none" sz="2400" b="1" i="1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Rectangle 5"/>
          <p:cNvSpPr/>
          <p:nvPr/>
        </p:nvSpPr>
        <p:spPr>
          <a:xfrm>
            <a:off x="285750" y="259557"/>
            <a:ext cx="8715375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 eaLnBrk="0" hangingPunct="0"/>
            <a:r>
              <a:rPr lang="ru-RU" altLang="x-none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altLang="x-none" sz="24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1" name="Прямоугольник 6"/>
          <p:cNvSpPr/>
          <p:nvPr/>
        </p:nvSpPr>
        <p:spPr>
          <a:xfrm>
            <a:off x="323850" y="836613"/>
            <a:ext cx="84963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/>
            <a:r>
              <a:rPr lang="ru-RU" altLang="x-none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2" name="Прямоугольник 5"/>
          <p:cNvSpPr/>
          <p:nvPr/>
        </p:nvSpPr>
        <p:spPr>
          <a:xfrm flipV="1">
            <a:off x="571500" y="-214312"/>
            <a:ext cx="62865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ru-RU" altLang="x-none" dirty="0">
                <a:latin typeface="Arial" panose="020B0604020202020204" pitchFamily="34" charset="0"/>
              </a:rPr>
              <a:t> </a:t>
            </a:r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9223" name="Rectangle 6"/>
          <p:cNvSpPr/>
          <p:nvPr/>
        </p:nvSpPr>
        <p:spPr>
          <a:xfrm>
            <a:off x="0" y="0"/>
            <a:ext cx="265113" cy="36988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 anchorCtr="0">
            <a:spAutoFit/>
          </a:bodyPr>
          <a:p>
            <a:pPr algn="just" eaLnBrk="0" hangingPunct="0">
              <a:buFont typeface="Times New Roman" panose="02020603050405020304" pitchFamily="18" charset="0"/>
              <a:buChar char="•"/>
            </a:pPr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9224" name="Прямоугольник 7"/>
          <p:cNvSpPr/>
          <p:nvPr/>
        </p:nvSpPr>
        <p:spPr>
          <a:xfrm>
            <a:off x="500063" y="1143000"/>
            <a:ext cx="721518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buFont typeface="Times New Roman" panose="02020603050405020304" pitchFamily="18" charset="0"/>
            </a:pPr>
            <a:r>
              <a:rPr lang="ru-RU" altLang="x-none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altLang="x-none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6" name="Рисунок 10" descr="https://i.pinimg.com/474x/ed/74/8f/ed748ff7e065f337bc1e86f74d4d997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570" y="5104130"/>
            <a:ext cx="1073150" cy="1882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2032000" y="491490"/>
            <a:ext cx="5080000" cy="715010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r>
              <a:rPr sz="18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 </a:t>
            </a:r>
            <a:r>
              <a:rPr sz="18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задачи </a:t>
            </a:r>
            <a:r>
              <a:rPr sz="18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графомоторики входит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23850" y="891540"/>
            <a:ext cx="8656320" cy="4030980"/>
          </a:xfrm>
          <a:prstGeom prst="rect">
            <a:avLst/>
          </a:prstGeom>
        </p:spPr>
        <p:txBody>
          <a:bodyPr>
            <a:noAutofit/>
          </a:bodyPr>
          <a:p>
            <a:pPr algn="just" defTabSz="266700"/>
            <a:r>
              <a:rPr sz="1600">
                <a:latin typeface="Wingdings" panose="05000000000000000000"/>
                <a:ea typeface="Calibri" panose="020F0502020204030204"/>
              </a:rPr>
              <a:t>Ø </a:t>
            </a:r>
            <a:r>
              <a:rPr sz="1600">
                <a:latin typeface="Times New Roman" panose="02020603050405020304"/>
                <a:ea typeface="Calibri" panose="020F0502020204030204"/>
              </a:rPr>
              <a:t>Формирование базы предметно-практических образов, отражающих разнообразные явления действительности.</a:t>
            </a:r>
            <a:endParaRPr sz="1600"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Правильное удерживание карандаша или ручки.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Соответствующий нажим ручки при письме.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Ритмичность движений.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Точность в обведении линий.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Зрительное восприятие заданного материала.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Сосредоточенность и внимание.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Развитие навыка рисования вертикальных и горизонтальных линий.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Развитие навыка рисования прямых линий в разных направлениях.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Развитие навыка рисования кривых и спиралеобразных линий.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Развитие навыка рисования ритмичных циклических линий: ломаных, волнистых, дугообразных и петлевидных линий.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Развитие навыка рисования параллельных линий.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Формирование умения наносить штриховку в разных направлениях.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Развитие ориентирования на листе бумаги.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Развитие тонкой моторики кисти руки и зрительно-двигательной координации.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Формирование у детей интереса к рисованию.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Развитие творческих способностей.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Воспитание усидчивости, желание доводить дело до логического конца.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26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134938"/>
            <a:ext cx="8715375" cy="643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Text Box 6"/>
          <p:cNvSpPr txBox="1"/>
          <p:nvPr/>
        </p:nvSpPr>
        <p:spPr>
          <a:xfrm>
            <a:off x="580390" y="1311910"/>
            <a:ext cx="8060690" cy="3684270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 anchor="t" anchorCtr="0"/>
          <a:p>
            <a:pPr algn="ctr" defTabSz="449580">
              <a:spcBef>
                <a:spcPts val="55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400" b="1" i="1" dirty="0">
                <a:solidFill>
                  <a:srgbClr val="660066"/>
                </a:solidFill>
                <a:latin typeface="Constantia" panose="02030602050306030303" pitchFamily="18" charset="0"/>
              </a:rPr>
              <a:t> </a:t>
            </a:r>
            <a:endParaRPr lang="ru-RU" altLang="x-none" sz="2400" b="1" i="1" dirty="0">
              <a:solidFill>
                <a:srgbClr val="660066"/>
              </a:solidFill>
              <a:latin typeface="Constantia" panose="02030602050306030303" pitchFamily="18" charset="0"/>
            </a:endParaRPr>
          </a:p>
        </p:txBody>
      </p:sp>
      <p:sp>
        <p:nvSpPr>
          <p:cNvPr id="11268" name="Rectangle 9"/>
          <p:cNvSpPr/>
          <p:nvPr/>
        </p:nvSpPr>
        <p:spPr>
          <a:xfrm>
            <a:off x="35560" y="548640"/>
            <a:ext cx="8497888" cy="40941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/>
            <a:endParaRPr lang="ru-RU" altLang="x-none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x-none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x-none" sz="2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x-none" sz="2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x-none" sz="2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x-none" sz="2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x-none" sz="2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ru-RU" altLang="x-none" sz="2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9" name="Rectangle 5"/>
          <p:cNvSpPr/>
          <p:nvPr/>
        </p:nvSpPr>
        <p:spPr>
          <a:xfrm>
            <a:off x="428625" y="1231265"/>
            <a:ext cx="8329930" cy="251015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noAutofit/>
          </a:bodyPr>
          <a:p>
            <a:pPr algn="just" eaLnBrk="0" hangingPunct="0"/>
            <a:endParaRPr lang="ru-RU" altLang="x-none" sz="20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r>
              <a:rPr lang="ru-RU" altLang="x-none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ru-RU" altLang="x-none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Прямоугольник 5"/>
          <p:cNvSpPr/>
          <p:nvPr/>
        </p:nvSpPr>
        <p:spPr>
          <a:xfrm>
            <a:off x="1357313" y="214313"/>
            <a:ext cx="58578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ru-RU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ru-RU" altLang="x-none" sz="2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96925" y="400050"/>
            <a:ext cx="7844155" cy="539115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r>
              <a:rPr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Графомоторные навыки включают в себя:</a:t>
            </a:r>
            <a:endParaRPr sz="1800" b="1" i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39750" y="1005205"/>
            <a:ext cx="8144510" cy="4132580"/>
          </a:xfrm>
          <a:prstGeom prst="rect">
            <a:avLst/>
          </a:prstGeom>
        </p:spPr>
        <p:txBody>
          <a:bodyPr>
            <a:noAutofit/>
          </a:bodyPr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Мелкую мускулатуру пальцев (контроль за быстротой движения пальцами и их силой).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Зрительный анализ и синтез (ориентирование в пространстве по отношению к предметам, понимание правой и левой стороны).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Рисование (обводка, штриховка, зарисовка предметов, срисовывание, дорисовка рисунков с незаконченными элементами).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Графическую символику (предполагает значение геометрических фигур, рисование узоров и умение изображать их с помощью символов).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4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" y="4023995"/>
            <a:ext cx="4104005" cy="253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5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40" y="3500755"/>
            <a:ext cx="3778250" cy="25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31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3"/>
          <p:cNvSpPr txBox="1"/>
          <p:nvPr/>
        </p:nvSpPr>
        <p:spPr>
          <a:xfrm>
            <a:off x="3384550" y="144463"/>
            <a:ext cx="5759450" cy="1728787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 anchor="t" anchorCtr="0"/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sz="2000" b="1" i="1" dirty="0">
              <a:solidFill>
                <a:srgbClr val="1616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1847850" y="2160588"/>
            <a:ext cx="7375525" cy="3816350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 anchor="t" anchorCtr="0"/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endParaRPr lang="ru-RU" altLang="x-none" sz="2400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7" name="Прямоугольник 5"/>
          <p:cNvSpPr/>
          <p:nvPr/>
        </p:nvSpPr>
        <p:spPr>
          <a:xfrm>
            <a:off x="250825" y="188913"/>
            <a:ext cx="8713788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/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endParaRPr lang="ru-RU" altLang="x-none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altLang="x-none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altLang="x-none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8" name="Rectangle 6"/>
          <p:cNvSpPr/>
          <p:nvPr/>
        </p:nvSpPr>
        <p:spPr>
          <a:xfrm>
            <a:off x="285750" y="1383507"/>
            <a:ext cx="8215313" cy="768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/>
            <a:r>
              <a:rPr lang="ru-RU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ru-RU" altLang="x-none" sz="2400" dirty="0">
              <a:latin typeface="Times New Roman" panose="02020603050405020304" pitchFamily="18" charset="0"/>
            </a:endParaRPr>
          </a:p>
          <a:p>
            <a:pPr algn="just" eaLnBrk="0" hangingPunct="0">
              <a:buClrTx/>
              <a:buSzTx/>
              <a:buFontTx/>
            </a:pPr>
            <a:r>
              <a:rPr lang="ru-RU" altLang="x-none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altLang="x-none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9" name="Rectangle 7"/>
          <p:cNvSpPr/>
          <p:nvPr/>
        </p:nvSpPr>
        <p:spPr>
          <a:xfrm>
            <a:off x="357188" y="3000375"/>
            <a:ext cx="7786687" cy="461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 eaLnBrk="0" hangingPunct="0"/>
            <a:r>
              <a:rPr lang="ru-RU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ru-RU" altLang="x-none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0" name="Прямоугольник 9"/>
          <p:cNvSpPr/>
          <p:nvPr/>
        </p:nvSpPr>
        <p:spPr>
          <a:xfrm>
            <a:off x="357188" y="2928938"/>
            <a:ext cx="8572500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/>
            <a:r>
              <a:rPr lang="ru-RU" altLang="x-none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altLang="x-none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" descr="http://www.islam.ru/sites/default/files/mg_7309_edit.jpg"/>
          <p:cNvPicPr>
            <a:picLocks noChangeAspect="1" noChangeArrowheads="1"/>
          </p:cNvPicPr>
          <p:nvPr/>
        </p:nvPicPr>
        <p:blipFill>
          <a:blip r:embed="rId1"/>
          <a:srcRect t="20370" b="12963"/>
          <a:stretch>
            <a:fillRect/>
          </a:stretch>
        </p:blipFill>
        <p:spPr bwMode="auto">
          <a:xfrm>
            <a:off x="7021195" y="5324475"/>
            <a:ext cx="1944370" cy="144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Текстовое поле 1"/>
          <p:cNvSpPr txBox="1"/>
          <p:nvPr/>
        </p:nvSpPr>
        <p:spPr>
          <a:xfrm>
            <a:off x="481965" y="327660"/>
            <a:ext cx="8112125" cy="571500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r>
              <a:rPr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Основные стадии развития графомоторных навыков</a:t>
            </a:r>
            <a:endParaRPr sz="1800" b="1" i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39115" y="1001395"/>
            <a:ext cx="8175625" cy="5415280"/>
          </a:xfrm>
          <a:prstGeom prst="rect">
            <a:avLst/>
          </a:prstGeom>
        </p:spPr>
        <p:txBody>
          <a:bodyPr>
            <a:noAutofit/>
          </a:bodyPr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Для каждого возраста характерен свой уровень развития графомоторики. В связи с этим удается определить, соответствует ли ребенок данному уровню развития, либо он отстает.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Вот что должны уметь дети 3-4 лет: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Навыки детей 3-4 лет: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·           умение вязать узелки;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·           самостоятельно заправлять постель;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·           рисовать фломастерами, мелками;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·     обводка фигур и штрихование </a:t>
            </a:r>
            <a:r>
              <a:rPr sz="16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(если на этом этапе эти действия получаются у него не идеально, то это вполне нормально);</a:t>
            </a:r>
            <a:endParaRPr sz="1600" i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·           происходит латерализация (определение ведущей руки).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Навыки детей 4-6 лет: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·           застегивать молнии на куртке;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·           самостоятельно завязать шнурки;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·           уже может обводить фигуры на бумаге по нарисованным пунктирным линиям;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·           разукрашивает рисунки, не выходя за его контуры.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638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0825" y="524510"/>
            <a:ext cx="8714105" cy="588454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/>
          <a:lstStyle/>
          <a:p>
            <a:pPr marL="342900" marR="0" indent="-322580" algn="ctr" defTabSz="449580">
              <a:spcBef>
                <a:spcPts val="500"/>
              </a:spcBef>
              <a:buClrTx/>
              <a:buSzPct val="100000"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/>
            </a:pPr>
            <a:r>
              <a:rPr kumimoji="0" lang="ru-RU" sz="2000" b="1" kern="1200" cap="none" spc="0" normalizeH="0" baseline="0" noProof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    </a:t>
            </a:r>
            <a:endParaRPr kumimoji="0" lang="ru-RU" b="1" i="1" kern="1200" cap="none" spc="0" normalizeH="0" baseline="0" noProof="0" dirty="0">
              <a:solidFill>
                <a:srgbClr val="660066"/>
              </a:solidFill>
              <a:latin typeface="Constantia" panose="02030602050306030303" pitchFamily="18" charset="0"/>
              <a:ea typeface="Microsoft YaHei" panose="020B0503020204020204" pitchFamily="34" charset="-122"/>
              <a:cs typeface="+mn-cs"/>
            </a:endParaRPr>
          </a:p>
          <a:p>
            <a:pPr marL="342900" marR="0" indent="-322580" defTabSz="449580">
              <a:spcBef>
                <a:spcPts val="450"/>
              </a:spcBef>
              <a:buClrTx/>
              <a:buSzPct val="100000"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/>
            </a:pPr>
            <a:endParaRPr kumimoji="0" lang="ru-RU" b="1" i="1" kern="1200" cap="none" spc="0" normalizeH="0" baseline="0" noProof="0" dirty="0">
              <a:solidFill>
                <a:srgbClr val="660066"/>
              </a:solidFill>
              <a:latin typeface="Constantia" panose="02030602050306030303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220" name="Text Box 4"/>
          <p:cNvSpPr txBox="1"/>
          <p:nvPr/>
        </p:nvSpPr>
        <p:spPr>
          <a:xfrm>
            <a:off x="663575" y="1500505"/>
            <a:ext cx="7773035" cy="51752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6389" name="Прямоугольник 6"/>
          <p:cNvSpPr/>
          <p:nvPr/>
        </p:nvSpPr>
        <p:spPr>
          <a:xfrm>
            <a:off x="250825" y="404813"/>
            <a:ext cx="8642350" cy="6778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 defTabSz="449580">
              <a:buClr>
                <a:srgbClr val="161645"/>
              </a:buClr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ru-RU" altLang="x-none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defTabSz="449580"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00063" y="2070100"/>
            <a:ext cx="8072438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391" name="Rectangle 7"/>
          <p:cNvSpPr/>
          <p:nvPr/>
        </p:nvSpPr>
        <p:spPr>
          <a:xfrm>
            <a:off x="0" y="0"/>
            <a:ext cx="3354388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just" eaLnBrk="0" hangingPunct="0"/>
            <a:r>
              <a:rPr lang="ru-RU" altLang="x-none" sz="1400" dirty="0">
                <a:latin typeface="Times New Roman" panose="02020603050405020304" pitchFamily="18" charset="0"/>
              </a:rPr>
              <a:t> </a:t>
            </a:r>
            <a:endParaRPr lang="ru-RU" altLang="x-none" sz="800" dirty="0">
              <a:latin typeface="Arial" panose="020B0604020202020204" pitchFamily="34" charset="0"/>
            </a:endParaRPr>
          </a:p>
          <a:p>
            <a:pPr algn="just" eaLnBrk="0" hangingPunct="0">
              <a:buClrTx/>
              <a:buSzTx/>
              <a:buFontTx/>
              <a:buChar char="•"/>
            </a:pPr>
            <a:r>
              <a:rPr lang="ru-RU" altLang="x-none" sz="1400" dirty="0">
                <a:latin typeface="Times New Roman" panose="02020603050405020304" pitchFamily="18" charset="0"/>
              </a:rPr>
              <a:t>поиск решений и выбор лучшего из них.</a:t>
            </a:r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6392" name="Rectangle 8"/>
          <p:cNvSpPr/>
          <p:nvPr/>
        </p:nvSpPr>
        <p:spPr>
          <a:xfrm>
            <a:off x="1785938" y="0"/>
            <a:ext cx="8429625" cy="7381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 eaLnBrk="0" hangingPunct="0"/>
            <a:r>
              <a:rPr lang="ru-RU" altLang="x-none" sz="1400" dirty="0">
                <a:latin typeface="Times New Roman" panose="02020603050405020304" pitchFamily="18" charset="0"/>
              </a:rPr>
              <a:t>методам, как:</a:t>
            </a:r>
            <a:endParaRPr lang="ru-RU" altLang="x-none" sz="800" dirty="0">
              <a:latin typeface="Arial" panose="020B0604020202020204" pitchFamily="34" charset="0"/>
            </a:endParaRPr>
          </a:p>
          <a:p>
            <a:pPr algn="just" eaLnBrk="0" hangingPunct="0">
              <a:buClrTx/>
              <a:buSzTx/>
              <a:buFontTx/>
              <a:buChar char="•"/>
            </a:pPr>
            <a:r>
              <a:rPr lang="ru-RU" altLang="x-none" sz="1400" dirty="0">
                <a:latin typeface="Times New Roman" panose="02020603050405020304" pitchFamily="18" charset="0"/>
              </a:rPr>
              <a:t>постановка проблемы, ее всесторонней анализ, </a:t>
            </a:r>
            <a:endParaRPr lang="ru-RU" altLang="x-none" sz="800" dirty="0">
              <a:latin typeface="Arial" panose="020B0604020202020204" pitchFamily="34" charset="0"/>
            </a:endParaRPr>
          </a:p>
          <a:p>
            <a:pPr algn="just" eaLnBrk="0" hangingPunct="0">
              <a:buClrTx/>
              <a:buSzTx/>
              <a:buFontTx/>
              <a:buChar char="•"/>
            </a:pPr>
            <a:r>
              <a:rPr lang="ru-RU" altLang="x-none" sz="1400" dirty="0">
                <a:latin typeface="Times New Roman" panose="02020603050405020304" pitchFamily="18" charset="0"/>
              </a:rPr>
              <a:t>наблюдение, </a:t>
            </a:r>
            <a:r>
              <a:rPr lang="ru-RU" altLang="x-none" sz="800" dirty="0">
                <a:latin typeface="Arial" panose="020B0604020202020204" pitchFamily="34" charset="0"/>
              </a:rPr>
              <a:t>   </a:t>
            </a:r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3" y="3786188"/>
            <a:ext cx="8072438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51815" y="524510"/>
            <a:ext cx="8588375" cy="659130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r>
              <a:rPr sz="1800" b="1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Развитие графомоторных навыков у детей с ЗПР</a:t>
            </a:r>
            <a:endParaRPr sz="1800" b="1" i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10565" y="1290955"/>
            <a:ext cx="8142605" cy="3807460"/>
          </a:xfrm>
          <a:prstGeom prst="rect">
            <a:avLst/>
          </a:prstGeom>
        </p:spPr>
        <p:txBody>
          <a:bodyPr wrap="square">
            <a:noAutofit/>
          </a:bodyPr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Причины нарушения развития графомоторных навыков у детей с задержкой психического развития многообразны. Здесь можно выделить недостаточное развитие памяти и зрительного восприятия у детей с ЗПР, пространственных представлений, а также ручной моторики.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Низкий уровень развития графического навыка  приводит  к возникновению следующих проблем при обучении письму: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Низкий темп письма. 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Неровная, «дрожащая» линия.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«Угловатое» письмо, трудности в написании овалов. 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Слишком сильный нажим.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Трудности в воспроизведении формы графических элементов.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Несоблюдение размера графических элементов.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Большое количество помарок и исправлений, «грязное» письмо.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5" name="Picture 2" descr="http://www.maam.ru/upload/blogs/3e6fdb814a4350e69bc160351f83b15f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2005" y="5157470"/>
            <a:ext cx="1945005" cy="126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/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843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14313"/>
            <a:ext cx="8893175" cy="6643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4"/>
          <p:cNvSpPr/>
          <p:nvPr/>
        </p:nvSpPr>
        <p:spPr>
          <a:xfrm>
            <a:off x="179388" y="-811212"/>
            <a:ext cx="8713787" cy="23082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 eaLnBrk="0" hangingPunct="0"/>
            <a:endParaRPr lang="ru-RU" altLang="x-none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endParaRPr lang="ru-RU" altLang="x-none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endParaRPr lang="ru-RU" altLang="x-none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endParaRPr lang="ru-RU" altLang="x-none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buClrTx/>
              <a:buSzTx/>
            </a:pPr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buClrTx/>
              <a:buSzTx/>
            </a:pPr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buClrTx/>
              <a:buSzTx/>
            </a:pPr>
            <a:endParaRPr lang="ru-RU" altLang="x-none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57505" y="657225"/>
            <a:ext cx="8572500" cy="6134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anchor="ctr">
            <a:noAutofit/>
          </a:bodyPr>
          <a:lstStyle/>
          <a:p>
            <a:pPr marL="0" marR="0" lvl="0" indent="0" algn="just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484120" algn="l"/>
              </a:tabLst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just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2484120" algn="l"/>
              </a:tabLst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437" name="Прямоугольник 9"/>
          <p:cNvSpPr/>
          <p:nvPr/>
        </p:nvSpPr>
        <p:spPr>
          <a:xfrm>
            <a:off x="1357313" y="4143375"/>
            <a:ext cx="71437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 eaLnBrk="0" hangingPunct="0"/>
            <a:r>
              <a:rPr lang="ru-RU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x-none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ru-RU" altLang="x-none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8" name="Прямоугольник 11"/>
          <p:cNvSpPr/>
          <p:nvPr/>
        </p:nvSpPr>
        <p:spPr>
          <a:xfrm>
            <a:off x="357188" y="4929188"/>
            <a:ext cx="8215312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ru-RU" altLang="x-none" sz="2000" dirty="0">
                <a:solidFill>
                  <a:srgbClr val="1B1C2A"/>
                </a:solidFill>
                <a:latin typeface="Times New Roman" panose="02020603050405020304" pitchFamily="18" charset="0"/>
              </a:rPr>
              <a:t> </a:t>
            </a:r>
            <a:endParaRPr lang="ru-RU" altLang="x-none" sz="2000" dirty="0">
              <a:latin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23875" y="329565"/>
            <a:ext cx="8357235" cy="624205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r>
              <a:rPr lang="ru-RU" sz="1800" b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П</a:t>
            </a:r>
            <a:r>
              <a:rPr sz="1800" b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редпосылки графической деятельности</a:t>
            </a:r>
            <a:endParaRPr sz="1800" b="1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93395" y="1010920"/>
            <a:ext cx="8387715" cy="3977640"/>
          </a:xfrm>
          <a:prstGeom prst="rect">
            <a:avLst/>
          </a:prstGeom>
        </p:spPr>
        <p:txBody>
          <a:bodyPr wrap="square">
            <a:noAutofit/>
          </a:bodyPr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Для того чтобы дети с ЗПР успешно освоили  рисование, штриховку, у них должны быть </a:t>
            </a:r>
            <a:r>
              <a:rPr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сформированы предпосылки графической деятельности. Среди таких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sz="1600" b="0" i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предпосылок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  мы  выделяем  следующие: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Symbol" panose="05050102010706020507"/>
                <a:ea typeface="Calibri" panose="020F0502020204030204"/>
              </a:rPr>
              <a:t>·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мелкая моторика – способность брать мелкие предметы и оперировать с ними, достаточная сила, подвижность, точность и дифференцированность движений кисти и пальцев;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Symbol" panose="05050102010706020507"/>
                <a:ea typeface="Calibri" panose="020F0502020204030204"/>
              </a:rPr>
              <a:t>·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зрительно-моторная координация – способность согласовывать движения руки и взгляда, например, ловить летящие предметы, дотягиваться до предметов точным движением, тянуться за движущимся предметом;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Symbol" panose="05050102010706020507"/>
                <a:ea typeface="Calibri" panose="020F0502020204030204"/>
              </a:rPr>
              <a:t>·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 чувство ритма – ритмическое движение под музыку, счет, способность подражать чужому ритму и поддерживать свой собственный ритм;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Symbol" panose="05050102010706020507"/>
                <a:ea typeface="Calibri" panose="020F0502020204030204"/>
              </a:rPr>
              <a:t>·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общая моторная зрелость – необходима для формирования усидчивости, способности поддерживать статичную позу;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Symbol" panose="05050102010706020507"/>
                <a:ea typeface="Calibri" panose="020F0502020204030204"/>
              </a:rPr>
              <a:t>·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развитые зрительное восприятие и зрительное внимание – умение воспринимать изображение в целом, зрительно анализировать изображение, выделяя значимые детали, распределять и переключать внимание;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Symbol" panose="05050102010706020507"/>
                <a:ea typeface="Calibri" panose="020F0502020204030204"/>
              </a:rPr>
              <a:t>·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сформированные зрительно-пространственные представления – чувство композиции, формы, умение располагать рисунок на листе, отражать пространственное расположение, ориентацию и взаимосвязь отдельных его элементов, а также их размеров и пропорций.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 spd="med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480695" y="338455"/>
            <a:ext cx="8328660" cy="4397375"/>
          </a:xfrm>
          <a:prstGeom prst="rect">
            <a:avLst/>
          </a:prstGeom>
        </p:spPr>
        <p:txBody>
          <a:bodyPr wrap="square">
            <a:noAutofit/>
          </a:bodyPr>
          <a:p>
            <a:pPr algn="ctr" defTabSz="266700">
              <a:lnSpc>
                <a:spcPct val="114000"/>
              </a:lnSpc>
            </a:pPr>
            <a:r>
              <a:rPr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Формы и методы работы с воспитанниками</a:t>
            </a:r>
            <a:endParaRPr sz="16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 defTabSz="266700">
              <a:lnSpc>
                <a:spcPct val="114000"/>
              </a:lnSpc>
            </a:pPr>
            <a:r>
              <a:rPr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endParaRPr sz="16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Подгрупповая форма работы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позволяет работать с небольшим количеством детей и объединять их в группы по уровню развития, по возрасту и др. Это улучшает эффективность работы, коррекционного процесса, а также делает его разнообразным и повышает интерес детей.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Парная форма работы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предполагает работу детей в паре. Это объединяет детей, учит их взаимодействовать друг с другом, развивать общение. Пары можно формировать по желанию детей. К тому же, в помощь слабому ребенку можно дать ребенка посильнее.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Индивидуальная форма работы -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предполагает наличие индивидуального подхода к обучению и воспитанию ребенка.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Методы работы: </a:t>
            </a:r>
            <a:endParaRPr sz="16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Словесные методы (устные и печатные).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Игровые методы (дидактические).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Наглядные методы (методы иллюстраций и метод демонстраций).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0" name="Рисунок 10" descr="Picture background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035"/>
            <a:ext cx="1895475" cy="192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7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95" y="4744085"/>
            <a:ext cx="2294255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8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744085"/>
            <a:ext cx="2118360" cy="190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9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05" y="4725035"/>
            <a:ext cx="1830070" cy="1716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48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3" y="357188"/>
            <a:ext cx="8929687" cy="650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14313" y="1138080"/>
            <a:ext cx="8751888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85750" y="591185"/>
            <a:ext cx="8429625" cy="5257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anchor="ctr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485" name="Rectangle 8"/>
          <p:cNvSpPr/>
          <p:nvPr/>
        </p:nvSpPr>
        <p:spPr>
          <a:xfrm>
            <a:off x="357188" y="4913313"/>
            <a:ext cx="8429625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 defTabSz="449580" eaLnBrk="0" hangingPunct="0">
              <a:tabLst>
                <a:tab pos="2441575" algn="l"/>
              </a:tabLst>
            </a:pPr>
            <a:r>
              <a:rPr lang="ru-RU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ru-RU" altLang="x-none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81330" y="357505"/>
            <a:ext cx="8234045" cy="632460"/>
          </a:xfrm>
          <a:prstGeom prst="rect">
            <a:avLst/>
          </a:prstGeom>
        </p:spPr>
        <p:txBody>
          <a:bodyPr>
            <a:no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Работа по формированию графомоторных навыков у детей с ЗПР </a:t>
            </a:r>
            <a:r>
              <a:rPr lang="ru-RU"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                                         </a:t>
            </a:r>
            <a:r>
              <a:rPr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включает в себя </a:t>
            </a:r>
            <a:r>
              <a:rPr lang="ru-RU"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5</a:t>
            </a:r>
            <a:r>
              <a:rPr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этап</a:t>
            </a:r>
            <a:r>
              <a:rPr lang="ru-RU"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ов:</a:t>
            </a:r>
            <a:endParaRPr lang="ru-RU" sz="1800" b="1" i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56870" y="1141730"/>
            <a:ext cx="8460105" cy="2893060"/>
          </a:xfrm>
          <a:prstGeom prst="rect">
            <a:avLst/>
          </a:prstGeom>
        </p:spPr>
        <p:txBody>
          <a:bodyPr wrap="square">
            <a:spAutoFit/>
          </a:bodyPr>
          <a:p>
            <a:pPr algn="just" defTabSz="266700">
              <a:lnSpc>
                <a:spcPct val="114000"/>
              </a:lnSpc>
            </a:pPr>
            <a:r>
              <a:rPr sz="16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 1 этапе</a:t>
            </a:r>
            <a:r>
              <a:rPr sz="16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проводится работа по развитию ручной моторики, а также развитию зрительно-двигательной координации. Для этого используются: рамки Монтессори, мозаики, доски Сегена, различные предметы для нанизывания и сортировки.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 2 этапе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важно совершенствовать у детей умение застегивать и расстегивать пуговицы, формирование у них умение составлять целый предмет из нескольких составляющих. Важно научить детей проводить непрерывную линию между двумя волнистыми линиями, обводить по контуру простые предметы и т.д.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 3 этапе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дети учатся всем видам расстегивания и застегивания, они должны уметь штриховать предметы в разных направлениях. Они учатся ориентироваться в тетради в клетку </a:t>
            </a:r>
            <a:r>
              <a:rPr sz="16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(обводка, подсчет клеток, проведение горизонтальных и вертикальных линий)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35915" y="3932555"/>
            <a:ext cx="8531225" cy="960755"/>
          </a:xfrm>
          <a:prstGeom prst="rect">
            <a:avLst/>
          </a:prstGeom>
        </p:spPr>
        <p:txBody>
          <a:bodyPr>
            <a:noAutofit/>
          </a:bodyPr>
          <a:p>
            <a:pPr algn="just" defTabSz="266700">
              <a:lnSpc>
                <a:spcPct val="114000"/>
              </a:lnSpc>
            </a:pPr>
            <a:r>
              <a:rPr sz="16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 4 этапе </a:t>
            </a:r>
            <a:r>
              <a:rPr sz="1600" b="0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даются</a:t>
            </a:r>
            <a:r>
              <a:rPr sz="16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задания, которые формируют поисковые ориентировочные действия, закрепляют умение ориентироваться на указатель‐стрелку, проводить линию по центру дорожки. Также на этом этапе уделяется внимание формированию целостного образа графических изображений, умения работать по показу.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 5 этапе </a:t>
            </a:r>
            <a:r>
              <a:rPr sz="1600" b="0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даются задания, закрепляющие следующие умения: ориентироваться как на строке (широкой, узкой), так и в широкой клетке; работать по показу и образцу (копировать графические ряды, представленные простыми линиями, геометрическими фигурами); завершать начатое графическое действие. </a:t>
            </a:r>
            <a:endParaRPr sz="1600" b="0" i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10255</Words>
  <Application>WPS Presentation</Application>
  <PresentationFormat>Экран (4:3)</PresentationFormat>
  <Paragraphs>264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Microsoft YaHei</vt:lpstr>
      <vt:lpstr>Segoe UI</vt:lpstr>
      <vt:lpstr>Constantia</vt:lpstr>
      <vt:lpstr>Times New Roman</vt:lpstr>
      <vt:lpstr>Wingdings</vt:lpstr>
      <vt:lpstr>Calibri</vt:lpstr>
      <vt:lpstr>Symbol</vt:lpstr>
      <vt:lpstr>Verdana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Надежда</cp:lastModifiedBy>
  <cp:revision>268</cp:revision>
  <dcterms:created xsi:type="dcterms:W3CDTF">2011-02-16T07:13:00Z</dcterms:created>
  <dcterms:modified xsi:type="dcterms:W3CDTF">2025-04-05T04:25:39Z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3A798D5ABA8747FC95B94ABDEC05AAD8_12</vt:lpwstr>
  </property>
  <property fmtid="{D5CDD505-2E9C-101B-9397-08002B2CF9AE}" pid="3" name="KSOProductBuildVer">
    <vt:lpwstr>1049-12.2.0.20782</vt:lpwstr>
  </property>
</Properties>
</file>