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6" r:id="rId3"/>
    <p:sldId id="277" r:id="rId4"/>
    <p:sldId id="258" r:id="rId5"/>
    <p:sldId id="265" r:id="rId6"/>
    <p:sldId id="266" r:id="rId7"/>
    <p:sldId id="268" r:id="rId8"/>
    <p:sldId id="267" r:id="rId9"/>
    <p:sldId id="261" r:id="rId10"/>
    <p:sldId id="262" r:id="rId11"/>
    <p:sldId id="270" r:id="rId12"/>
    <p:sldId id="263" r:id="rId13"/>
    <p:sldId id="264" r:id="rId14"/>
    <p:sldId id="271" r:id="rId15"/>
    <p:sldId id="272" r:id="rId16"/>
    <p:sldId id="273" r:id="rId17"/>
    <p:sldId id="259" r:id="rId18"/>
    <p:sldId id="275" r:id="rId19"/>
    <p:sldId id="276" r:id="rId20"/>
    <p:sldId id="278" r:id="rId21"/>
  </p:sldIdLst>
  <p:sldSz cx="9144000" cy="6858000" type="screen4x3"/>
  <p:notesSz cx="3902075" cy="5735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885" autoAdjust="0"/>
  </p:normalViewPr>
  <p:slideViewPr>
    <p:cSldViewPr>
      <p:cViewPr varScale="1">
        <p:scale>
          <a:sx n="74" d="100"/>
          <a:sy n="74" d="100"/>
        </p:scale>
        <p:origin x="-82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1690899" cy="286782"/>
          </a:xfrm>
          <a:prstGeom prst="rect">
            <a:avLst/>
          </a:prstGeom>
        </p:spPr>
        <p:txBody>
          <a:bodyPr vert="horz" lIns="55065" tIns="27533" rIns="55065" bIns="27533" rtlCol="0"/>
          <a:lstStyle>
            <a:lvl1pPr algn="l">
              <a:defRPr sz="700"/>
            </a:lvl1pPr>
          </a:lstStyle>
          <a:p>
            <a:endParaRPr lang="ru-RU"/>
          </a:p>
        </p:txBody>
      </p:sp>
      <p:sp>
        <p:nvSpPr>
          <p:cNvPr id="3" name="Дата 2"/>
          <p:cNvSpPr>
            <a:spLocks noGrp="1"/>
          </p:cNvSpPr>
          <p:nvPr>
            <p:ph type="dt" idx="1"/>
          </p:nvPr>
        </p:nvSpPr>
        <p:spPr>
          <a:xfrm>
            <a:off x="2210273" y="0"/>
            <a:ext cx="1690899" cy="286782"/>
          </a:xfrm>
          <a:prstGeom prst="rect">
            <a:avLst/>
          </a:prstGeom>
        </p:spPr>
        <p:txBody>
          <a:bodyPr vert="horz" lIns="55065" tIns="27533" rIns="55065" bIns="27533" rtlCol="0"/>
          <a:lstStyle>
            <a:lvl1pPr algn="r">
              <a:defRPr sz="700"/>
            </a:lvl1pPr>
          </a:lstStyle>
          <a:p>
            <a:fld id="{D75CB9C1-091A-45A3-A32B-505E8718F0B5}" type="datetimeFigureOut">
              <a:rPr lang="ru-RU" smtClean="0"/>
              <a:pPr/>
              <a:t>04.08.2023</a:t>
            </a:fld>
            <a:endParaRPr lang="ru-RU"/>
          </a:p>
        </p:txBody>
      </p:sp>
      <p:sp>
        <p:nvSpPr>
          <p:cNvPr id="4" name="Образ слайда 3"/>
          <p:cNvSpPr>
            <a:spLocks noGrp="1" noRot="1" noChangeAspect="1"/>
          </p:cNvSpPr>
          <p:nvPr>
            <p:ph type="sldImg" idx="2"/>
          </p:nvPr>
        </p:nvSpPr>
        <p:spPr>
          <a:xfrm>
            <a:off x="517525" y="430213"/>
            <a:ext cx="2867025" cy="2151062"/>
          </a:xfrm>
          <a:prstGeom prst="rect">
            <a:avLst/>
          </a:prstGeom>
          <a:noFill/>
          <a:ln w="12700">
            <a:solidFill>
              <a:prstClr val="black"/>
            </a:solidFill>
          </a:ln>
        </p:spPr>
        <p:txBody>
          <a:bodyPr vert="horz" lIns="55065" tIns="27533" rIns="55065" bIns="27533" rtlCol="0" anchor="ctr"/>
          <a:lstStyle/>
          <a:p>
            <a:endParaRPr lang="ru-RU"/>
          </a:p>
        </p:txBody>
      </p:sp>
      <p:sp>
        <p:nvSpPr>
          <p:cNvPr id="5" name="Заметки 4"/>
          <p:cNvSpPr>
            <a:spLocks noGrp="1"/>
          </p:cNvSpPr>
          <p:nvPr>
            <p:ph type="body" sz="quarter" idx="3"/>
          </p:nvPr>
        </p:nvSpPr>
        <p:spPr>
          <a:xfrm>
            <a:off x="390208" y="2724428"/>
            <a:ext cx="3121660" cy="2581037"/>
          </a:xfrm>
          <a:prstGeom prst="rect">
            <a:avLst/>
          </a:prstGeom>
        </p:spPr>
        <p:txBody>
          <a:bodyPr vert="horz" lIns="55065" tIns="27533" rIns="55065" bIns="27533"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5447861"/>
            <a:ext cx="1690899" cy="286782"/>
          </a:xfrm>
          <a:prstGeom prst="rect">
            <a:avLst/>
          </a:prstGeom>
        </p:spPr>
        <p:txBody>
          <a:bodyPr vert="horz" lIns="55065" tIns="27533" rIns="55065" bIns="27533" rtlCol="0" anchor="b"/>
          <a:lstStyle>
            <a:lvl1pPr algn="l">
              <a:defRPr sz="700"/>
            </a:lvl1pPr>
          </a:lstStyle>
          <a:p>
            <a:endParaRPr lang="ru-RU"/>
          </a:p>
        </p:txBody>
      </p:sp>
      <p:sp>
        <p:nvSpPr>
          <p:cNvPr id="7" name="Номер слайда 6"/>
          <p:cNvSpPr>
            <a:spLocks noGrp="1"/>
          </p:cNvSpPr>
          <p:nvPr>
            <p:ph type="sldNum" sz="quarter" idx="5"/>
          </p:nvPr>
        </p:nvSpPr>
        <p:spPr>
          <a:xfrm>
            <a:off x="2210273" y="5447861"/>
            <a:ext cx="1690899" cy="286782"/>
          </a:xfrm>
          <a:prstGeom prst="rect">
            <a:avLst/>
          </a:prstGeom>
        </p:spPr>
        <p:txBody>
          <a:bodyPr vert="horz" lIns="55065" tIns="27533" rIns="55065" bIns="27533" rtlCol="0" anchor="b"/>
          <a:lstStyle>
            <a:lvl1pPr algn="r">
              <a:defRPr sz="700"/>
            </a:lvl1pPr>
          </a:lstStyle>
          <a:p>
            <a:fld id="{F2D23022-B5BB-4852-BFD3-9795CB77F604}"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2D23022-B5BB-4852-BFD3-9795CB77F604}" type="slidenum">
              <a:rPr lang="ru-RU" smtClean="0"/>
              <a:pPr/>
              <a:t>12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04.08.2023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04.08.2023</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498178"/>
          </a:xfrm>
        </p:spPr>
        <p:txBody>
          <a:bodyPr>
            <a:noAutofit/>
          </a:bodyPr>
          <a:lstStyle/>
          <a:p>
            <a:pPr algn="ctr"/>
            <a:r>
              <a:rPr lang="ru-RU" sz="4800" b="1" dirty="0" smtClean="0">
                <a:solidFill>
                  <a:srgbClr val="0070C0"/>
                </a:solidFill>
                <a:effectLst/>
                <a:latin typeface="Times New Roman" pitchFamily="18" charset="0"/>
                <a:cs typeface="Times New Roman" pitchFamily="18" charset="0"/>
              </a:rPr>
              <a:t>Развитие внимания </a:t>
            </a:r>
            <a:br>
              <a:rPr lang="ru-RU" sz="4800" b="1" dirty="0" smtClean="0">
                <a:solidFill>
                  <a:srgbClr val="0070C0"/>
                </a:solidFill>
                <a:effectLst/>
                <a:latin typeface="Times New Roman" pitchFamily="18" charset="0"/>
                <a:cs typeface="Times New Roman" pitchFamily="18" charset="0"/>
              </a:rPr>
            </a:br>
            <a:r>
              <a:rPr lang="ru-RU" sz="4800" b="1" dirty="0" smtClean="0">
                <a:solidFill>
                  <a:srgbClr val="0070C0"/>
                </a:solidFill>
                <a:effectLst/>
                <a:latin typeface="Times New Roman" pitchFamily="18" charset="0"/>
                <a:cs typeface="Times New Roman" pitchFamily="18" charset="0"/>
              </a:rPr>
              <a:t>у дошкольников с ЗПР</a:t>
            </a:r>
            <a:endParaRPr lang="ru-RU" sz="4800" dirty="0">
              <a:solidFill>
                <a:srgbClr val="0070C0"/>
              </a:solidFill>
              <a:latin typeface="Times New Roman" pitchFamily="18" charset="0"/>
              <a:cs typeface="Times New Roman" pitchFamily="18" charset="0"/>
            </a:endParaRPr>
          </a:p>
        </p:txBody>
      </p:sp>
      <p:pic>
        <p:nvPicPr>
          <p:cNvPr id="4" name="Содержимое 3" descr="https://avatars.mds.yandex.net/i?id=7f88f63df836ffebfaa7f2b55aa17b4876f35c4f-9029350-images-thumbs&amp;n=13"/>
          <p:cNvPicPr>
            <a:picLocks noGrp="1"/>
          </p:cNvPicPr>
          <p:nvPr>
            <p:ph idx="1"/>
          </p:nvPr>
        </p:nvPicPr>
        <p:blipFill>
          <a:blip r:embed="rId2" cstate="print"/>
          <a:srcRect/>
          <a:stretch>
            <a:fillRect/>
          </a:stretch>
        </p:blipFill>
        <p:spPr bwMode="auto">
          <a:xfrm>
            <a:off x="2483769" y="1988840"/>
            <a:ext cx="5184576" cy="396044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algn="ct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СРАВНИ КАРТИНКИ</a:t>
            </a:r>
            <a:endParaRPr lang="ru-RU" sz="27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432560" y="1850064"/>
            <a:ext cx="7406640" cy="4459256"/>
          </a:xfrm>
        </p:spPr>
        <p:txBody>
          <a:bodyPr/>
          <a:lstStyle/>
          <a:p>
            <a:endParaRPr lang="ru-RU" dirty="0"/>
          </a:p>
        </p:txBody>
      </p:sp>
      <p:sp>
        <p:nvSpPr>
          <p:cNvPr id="5" name="Подзаголовок 4"/>
          <p:cNvSpPr>
            <a:spLocks noGrp="1"/>
          </p:cNvSpPr>
          <p:nvPr>
            <p:ph type="subTitle" idx="1"/>
          </p:nvPr>
        </p:nvSpPr>
        <p:spPr>
          <a:xfrm>
            <a:off x="1432560" y="404664"/>
            <a:ext cx="7406640" cy="936104"/>
          </a:xfrm>
        </p:spPr>
        <p:txBody>
          <a:bodyPr/>
          <a:lstStyle/>
          <a:p>
            <a:pPr algn="ctr"/>
            <a:r>
              <a:rPr lang="ru-RU" dirty="0" smtClean="0">
                <a:latin typeface="Times New Roman" pitchFamily="18" charset="0"/>
                <a:cs typeface="Times New Roman" pitchFamily="18" charset="0"/>
              </a:rPr>
              <a:t>Зрительное внимание </a:t>
            </a:r>
          </a:p>
        </p:txBody>
      </p:sp>
      <p:pic>
        <p:nvPicPr>
          <p:cNvPr id="6" name="Рисунок 5" descr="http://heaclub.ru/tim/5674344f624f8de6a44c1470c7d514e5.jpg"/>
          <p:cNvPicPr/>
          <p:nvPr/>
        </p:nvPicPr>
        <p:blipFill>
          <a:blip r:embed="rId2" cstate="print"/>
          <a:srcRect/>
          <a:stretch>
            <a:fillRect/>
          </a:stretch>
        </p:blipFill>
        <p:spPr bwMode="auto">
          <a:xfrm>
            <a:off x="827585" y="1916832"/>
            <a:ext cx="8064896" cy="468052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dirty="0" smtClean="0">
                <a:latin typeface="Times New Roman" pitchFamily="18" charset="0"/>
                <a:cs typeface="Times New Roman" pitchFamily="18" charset="0"/>
              </a:rPr>
              <a:t>ЧТО ИЗМЕНИЛОСЬ</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10000"/>
          </a:bodyPr>
          <a:lstStyle/>
          <a:p>
            <a:pPr lvl="0">
              <a:lnSpc>
                <a:spcPct val="110000"/>
              </a:lnSpc>
              <a:buNone/>
            </a:pPr>
            <a:r>
              <a:rPr lang="ru-RU" sz="2200" dirty="0" smtClean="0">
                <a:latin typeface="Times New Roman" pitchFamily="18" charset="0"/>
                <a:cs typeface="Times New Roman" pitchFamily="18" charset="0"/>
              </a:rPr>
              <a:t>1. Цель: развитие умения концентрировать внимание на деталях.     Правила: ребенок рисует любую несложную картинку, передает ее взрослому, а сам отворачивается. Взрослый дорисовывает несколько деталей и возвращает картинку. Ребенок должен заметить, что изменилось в рисунке. Затем взрослый и ребенок могут поменяться ролями. Игру можно проводить и с группой детей</a:t>
            </a:r>
          </a:p>
          <a:p>
            <a:pPr>
              <a:lnSpc>
                <a:spcPct val="110000"/>
              </a:lnSpc>
              <a:buNone/>
            </a:pPr>
            <a:r>
              <a:rPr lang="ru-RU" sz="2200" dirty="0" smtClean="0">
                <a:latin typeface="Times New Roman" pitchFamily="18" charset="0"/>
                <a:cs typeface="Times New Roman" pitchFamily="18" charset="0"/>
              </a:rPr>
              <a:t>2. На стол ставится три-четыре игрушки (затем количество увеличивается) и ребенку предлагают рассмотреть их в течение 10-15 секунд. Затем попросите отвернуться, а тем временем уберите одну игрушку или поменяйте их местами. Когда он повернется по вашему сигналу, спросите его, что же изменилось? Можете также экспериментировать с цветами карандашей.</a:t>
            </a:r>
          </a:p>
          <a:p>
            <a:pPr lvl="0">
              <a:buNone/>
            </a:pPr>
            <a:endParaRPr lang="ru-RU" sz="2200" dirty="0" smtClean="0">
              <a:latin typeface="Times New Roman" pitchFamily="18" charset="0"/>
              <a:cs typeface="Times New Roman" pitchFamily="18" charset="0"/>
            </a:endParaRP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2560" y="359898"/>
            <a:ext cx="7406640" cy="548822"/>
          </a:xfrm>
        </p:spPr>
        <p:txBody>
          <a:bodyPr>
            <a:normAutofit/>
          </a:bodyPr>
          <a:lstStyle/>
          <a:p>
            <a:pPr algn="ctr"/>
            <a:r>
              <a:rPr lang="ru-RU" sz="2400" dirty="0" smtClean="0">
                <a:latin typeface="Times New Roman" pitchFamily="18" charset="0"/>
                <a:cs typeface="Times New Roman" pitchFamily="18" charset="0"/>
              </a:rPr>
              <a:t>НАЙДИ И ВЫЧЕРКНИ</a:t>
            </a:r>
            <a:endParaRPr lang="ru-RU" sz="24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432560" y="1196752"/>
            <a:ext cx="7406640" cy="864096"/>
          </a:xfrm>
        </p:spPr>
        <p:txBody>
          <a:bodyPr/>
          <a:lstStyle/>
          <a:p>
            <a:pPr algn="ctr"/>
            <a:r>
              <a:rPr lang="ru-RU" dirty="0" smtClean="0">
                <a:latin typeface="Times New Roman" pitchFamily="18" charset="0"/>
                <a:cs typeface="Times New Roman" pitchFamily="18" charset="0"/>
              </a:rPr>
              <a:t>(например, зачеркни  кружочки)</a:t>
            </a:r>
            <a:endParaRPr lang="ru-RU" dirty="0">
              <a:latin typeface="Times New Roman" pitchFamily="18" charset="0"/>
              <a:cs typeface="Times New Roman" pitchFamily="18" charset="0"/>
            </a:endParaRPr>
          </a:p>
        </p:txBody>
      </p:sp>
      <p:pic>
        <p:nvPicPr>
          <p:cNvPr id="7" name="Рисунок 6" descr="https://studfile.net/html/2706/1033/html_0JW7R5xgZ6.2YIR/img-15g0mI.png"/>
          <p:cNvPicPr/>
          <p:nvPr/>
        </p:nvPicPr>
        <p:blipFill>
          <a:blip r:embed="rId3" cstate="print"/>
          <a:srcRect b="50422"/>
          <a:stretch>
            <a:fillRect/>
          </a:stretch>
        </p:blipFill>
        <p:spPr bwMode="auto">
          <a:xfrm>
            <a:off x="2267744" y="1628800"/>
            <a:ext cx="5940425" cy="4336189"/>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2560" y="476672"/>
            <a:ext cx="7406640" cy="792088"/>
          </a:xfrm>
        </p:spPr>
        <p:txBody>
          <a:bodyPr>
            <a:normAutofit/>
          </a:bodyPr>
          <a:lstStyle/>
          <a:p>
            <a:pPr algn="ctr"/>
            <a:r>
              <a:rPr lang="ru-RU" sz="2400" dirty="0" smtClean="0">
                <a:latin typeface="Times New Roman" pitchFamily="18" charset="0"/>
                <a:cs typeface="Times New Roman" pitchFamily="18" charset="0"/>
              </a:rPr>
              <a:t>НАЙДИ ТЕНЬ</a:t>
            </a:r>
            <a:endParaRPr lang="ru-RU" sz="2400"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endParaRPr lang="ru-RU" dirty="0"/>
          </a:p>
        </p:txBody>
      </p:sp>
      <p:sp>
        <p:nvSpPr>
          <p:cNvPr id="5" name="Подзаголовок 4"/>
          <p:cNvSpPr>
            <a:spLocks noGrp="1"/>
          </p:cNvSpPr>
          <p:nvPr>
            <p:ph type="subTitle" idx="1"/>
          </p:nvPr>
        </p:nvSpPr>
        <p:spPr/>
        <p:txBody>
          <a:bodyPr/>
          <a:lstStyle/>
          <a:p>
            <a:endParaRPr lang="ru-RU" dirty="0"/>
          </a:p>
        </p:txBody>
      </p:sp>
      <p:pic>
        <p:nvPicPr>
          <p:cNvPr id="6" name="Рисунок 5"/>
          <p:cNvPicPr/>
          <p:nvPr/>
        </p:nvPicPr>
        <p:blipFill>
          <a:blip r:embed="rId2" cstate="email">
            <a:extLst>
              <a:ext uri="{28A0092B-C50C-407E-A947-70E740481C1C}">
                <a14:useLocalDpi xmlns="" xmlns:a14="http://schemas.microsoft.com/office/drawing/2010/main"/>
              </a:ext>
            </a:extLst>
          </a:blip>
          <a:srcRect/>
          <a:stretch>
            <a:fillRect/>
          </a:stretch>
        </p:blipFill>
        <p:spPr bwMode="auto">
          <a:xfrm>
            <a:off x="1475656" y="1844825"/>
            <a:ext cx="7200800" cy="4392487"/>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dirty="0" smtClean="0">
                <a:latin typeface="Times New Roman" pitchFamily="18" charset="0"/>
                <a:cs typeface="Times New Roman" pitchFamily="18" charset="0"/>
              </a:rPr>
              <a:t>Слуховое внимание</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ГВАЛТ</a:t>
            </a:r>
            <a:endParaRPr lang="ru-RU" sz="2400" dirty="0">
              <a:latin typeface="Times New Roman" pitchFamily="18" charset="0"/>
              <a:cs typeface="Times New Roman" pitchFamily="18" charset="0"/>
            </a:endParaRPr>
          </a:p>
        </p:txBody>
      </p:sp>
      <p:sp>
        <p:nvSpPr>
          <p:cNvPr id="5" name="Содержимое 4"/>
          <p:cNvSpPr>
            <a:spLocks noGrp="1"/>
          </p:cNvSpPr>
          <p:nvPr>
            <p:ph idx="1"/>
          </p:nvPr>
        </p:nvSpPr>
        <p:spPr/>
        <p:txBody>
          <a:bodyPr>
            <a:normAutofit fontScale="92500" lnSpcReduction="10000"/>
          </a:bodyPr>
          <a:lstStyle/>
          <a:p>
            <a:pPr marL="274320" indent="-274320">
              <a:buClr>
                <a:schemeClr val="accent3"/>
              </a:buClr>
              <a:defRPr/>
            </a:pPr>
            <a:r>
              <a:rPr lang="ru-RU" sz="3000" dirty="0" smtClean="0">
                <a:latin typeface="Times New Roman" pitchFamily="18" charset="0"/>
                <a:cs typeface="Times New Roman" pitchFamily="18" charset="0"/>
              </a:rPr>
              <a:t>Цель: развитие концентрации внимания</a:t>
            </a:r>
          </a:p>
          <a:p>
            <a:pPr marL="274320" indent="-274320">
              <a:buClr>
                <a:schemeClr val="accent3"/>
              </a:buClr>
              <a:defRPr/>
            </a:pPr>
            <a:r>
              <a:rPr lang="ru-RU" sz="3000" dirty="0" smtClean="0">
                <a:latin typeface="Times New Roman" pitchFamily="18" charset="0"/>
                <a:cs typeface="Times New Roman" pitchFamily="18" charset="0"/>
              </a:rPr>
              <a:t>Правила: один из участников становится водящим и выходит за дверь. Группа выбирает какую-либо фразу или строчку из известной всем песни, которую распределяют так: каждому участнику – по одному слову. Затем входит водящий, и игроки все одновременно, хором, начинают громко повторять каждый свое слово. Водящий должен догадаться, что это за песня, собрав ее по словечку</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354162"/>
          </a:xfrm>
        </p:spPr>
        <p:txBody>
          <a:bodyPr>
            <a:normAutofit/>
          </a:bodyPr>
          <a:lstStyle/>
          <a:p>
            <a:pPr algn="ctr"/>
            <a:r>
              <a:rPr lang="ru-RU" sz="2400" dirty="0" smtClean="0">
                <a:latin typeface="Times New Roman" pitchFamily="18" charset="0"/>
                <a:cs typeface="Times New Roman" pitchFamily="18" charset="0"/>
              </a:rPr>
              <a:t>«ДА И НЕТ НЕ ГОВОРИТЬ»</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(запрещается  говорить  «да»  и  «нет»)</a:t>
            </a:r>
            <a:br>
              <a:rPr lang="ru-RU"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7500" lnSpcReduction="20000"/>
          </a:bodyPr>
          <a:lstStyle/>
          <a:p>
            <a:pPr>
              <a:buNone/>
            </a:pPr>
            <a:r>
              <a:rPr lang="ru-RU" dirty="0" smtClean="0"/>
              <a:t/>
            </a:r>
            <a:br>
              <a:rPr lang="ru-RU" dirty="0" smtClean="0"/>
            </a:br>
            <a:endParaRPr lang="ru-RU" dirty="0" smtClean="0"/>
          </a:p>
          <a:p>
            <a:r>
              <a:rPr lang="ru-RU" dirty="0" smtClean="0"/>
              <a:t> </a:t>
            </a:r>
            <a:r>
              <a:rPr lang="ru-RU" sz="2900" dirty="0" smtClean="0">
                <a:latin typeface="Times New Roman" pitchFamily="18" charset="0"/>
                <a:cs typeface="Times New Roman" pitchFamily="18" charset="0"/>
              </a:rPr>
              <a:t>1)Ты  любишь  лето?</a:t>
            </a:r>
          </a:p>
          <a:p>
            <a:r>
              <a:rPr lang="ru-RU" sz="2900" dirty="0" smtClean="0">
                <a:latin typeface="Times New Roman" pitchFamily="18" charset="0"/>
                <a:cs typeface="Times New Roman" pitchFamily="18" charset="0"/>
              </a:rPr>
              <a:t> 2)Тебе  нравится  зелень  парков?</a:t>
            </a:r>
          </a:p>
          <a:p>
            <a:r>
              <a:rPr lang="ru-RU" sz="2900" dirty="0" smtClean="0">
                <a:latin typeface="Times New Roman" pitchFamily="18" charset="0"/>
                <a:cs typeface="Times New Roman" pitchFamily="18" charset="0"/>
              </a:rPr>
              <a:t> 3)Ты  любишь  солнце?</a:t>
            </a:r>
          </a:p>
          <a:p>
            <a:r>
              <a:rPr lang="ru-RU" sz="2900" dirty="0" smtClean="0">
                <a:latin typeface="Times New Roman" pitchFamily="18" charset="0"/>
                <a:cs typeface="Times New Roman" pitchFamily="18" charset="0"/>
              </a:rPr>
              <a:t> 4)Тебе  нравится  купаться  в  море  или  реке?</a:t>
            </a:r>
          </a:p>
          <a:p>
            <a:r>
              <a:rPr lang="ru-RU" sz="2900" dirty="0" smtClean="0">
                <a:latin typeface="Times New Roman" pitchFamily="18" charset="0"/>
                <a:cs typeface="Times New Roman" pitchFamily="18" charset="0"/>
              </a:rPr>
              <a:t> 5)Ты  любишь  рыбалку?</a:t>
            </a:r>
          </a:p>
          <a:p>
            <a:r>
              <a:rPr lang="ru-RU" sz="2900" dirty="0" smtClean="0">
                <a:latin typeface="Times New Roman" pitchFamily="18" charset="0"/>
                <a:cs typeface="Times New Roman" pitchFamily="18" charset="0"/>
              </a:rPr>
              <a:t> 6)Ты  любишь  зиму?</a:t>
            </a:r>
          </a:p>
          <a:p>
            <a:r>
              <a:rPr lang="ru-RU" sz="2900" dirty="0" smtClean="0">
                <a:latin typeface="Times New Roman" pitchFamily="18" charset="0"/>
                <a:cs typeface="Times New Roman" pitchFamily="18" charset="0"/>
              </a:rPr>
              <a:t> 7)Ты  любишь  кататься  на  санках?</a:t>
            </a:r>
          </a:p>
          <a:p>
            <a:r>
              <a:rPr lang="ru-RU" sz="2900" dirty="0" smtClean="0">
                <a:latin typeface="Times New Roman" pitchFamily="18" charset="0"/>
                <a:cs typeface="Times New Roman" pitchFamily="18" charset="0"/>
              </a:rPr>
              <a:t> 8)Тебе  нравится  играть  в  снежки?</a:t>
            </a:r>
          </a:p>
          <a:p>
            <a:r>
              <a:rPr lang="ru-RU" sz="2900" dirty="0" smtClean="0">
                <a:latin typeface="Times New Roman" pitchFamily="18" charset="0"/>
                <a:cs typeface="Times New Roman" pitchFamily="18" charset="0"/>
              </a:rPr>
              <a:t> 9)Ты  любишь,  когда  холодно?</a:t>
            </a:r>
          </a:p>
          <a:p>
            <a:r>
              <a:rPr lang="ru-RU" sz="2900" dirty="0" smtClean="0">
                <a:latin typeface="Times New Roman" pitchFamily="18" charset="0"/>
                <a:cs typeface="Times New Roman" pitchFamily="18" charset="0"/>
              </a:rPr>
              <a:t> 10)Тебе  нравится  лепить  снежную  бабу?</a:t>
            </a:r>
            <a:br>
              <a:rPr lang="ru-RU" sz="2900" dirty="0" smtClean="0">
                <a:latin typeface="Times New Roman" pitchFamily="18" charset="0"/>
                <a:cs typeface="Times New Roman" pitchFamily="18" charset="0"/>
              </a:rPr>
            </a:br>
            <a:endParaRPr lang="ru-RU" sz="29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404664"/>
            <a:ext cx="7498080" cy="2016224"/>
          </a:xfrm>
        </p:spPr>
        <p:txBody>
          <a:bodyPr>
            <a:normAutofit fontScale="90000"/>
          </a:bodyPr>
          <a:lstStyle/>
          <a:p>
            <a:pPr algn="ctr"/>
            <a:r>
              <a:rPr lang="ru-RU" sz="2700" dirty="0" smtClean="0">
                <a:latin typeface="Times New Roman" pitchFamily="18" charset="0"/>
                <a:cs typeface="Times New Roman" pitchFamily="18" charset="0"/>
              </a:rPr>
              <a:t>«ИСПРАВЬ  ОШИБКИ»</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(назвать  правильно  слова)</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latin typeface="Times New Roman" pitchFamily="18" charset="0"/>
                <a:cs typeface="Times New Roman" pitchFamily="18" charset="0"/>
              </a:rPr>
              <a:t>         Куклу  выронив  из  рук,</a:t>
            </a:r>
          </a:p>
          <a:p>
            <a:pPr>
              <a:buNone/>
            </a:pPr>
            <a:r>
              <a:rPr lang="ru-RU" dirty="0" smtClean="0">
                <a:latin typeface="Times New Roman" pitchFamily="18" charset="0"/>
                <a:cs typeface="Times New Roman" pitchFamily="18" charset="0"/>
              </a:rPr>
              <a:t>         Маша  мчится  к  маме:</a:t>
            </a:r>
          </a:p>
          <a:p>
            <a:pPr>
              <a:buNone/>
            </a:pPr>
            <a:r>
              <a:rPr lang="ru-RU" dirty="0" smtClean="0">
                <a:latin typeface="Times New Roman" pitchFamily="18" charset="0"/>
                <a:cs typeface="Times New Roman" pitchFamily="18" charset="0"/>
              </a:rPr>
              <a:t>         - Там  ползет  зеленый  лук</a:t>
            </a:r>
          </a:p>
          <a:p>
            <a:pPr>
              <a:buNone/>
            </a:pPr>
            <a:r>
              <a:rPr lang="ru-RU" dirty="0" smtClean="0">
                <a:latin typeface="Times New Roman" pitchFamily="18" charset="0"/>
                <a:cs typeface="Times New Roman" pitchFamily="18" charset="0"/>
              </a:rPr>
              <a:t>         С  длинными  усами    (жук).</a:t>
            </a:r>
          </a:p>
          <a:p>
            <a:pPr>
              <a:buNone/>
            </a:pPr>
            <a:r>
              <a:rPr lang="ru-RU" dirty="0" smtClean="0">
                <a:latin typeface="Times New Roman" pitchFamily="18" charset="0"/>
                <a:cs typeface="Times New Roman" pitchFamily="18" charset="0"/>
              </a:rPr>
              <a:t>         Закричал  охотник:  «Ой!</a:t>
            </a:r>
          </a:p>
          <a:p>
            <a:pPr>
              <a:buNone/>
            </a:pPr>
            <a:r>
              <a:rPr lang="ru-RU" dirty="0" smtClean="0">
                <a:latin typeface="Times New Roman" pitchFamily="18" charset="0"/>
                <a:cs typeface="Times New Roman" pitchFamily="18" charset="0"/>
              </a:rPr>
              <a:t>         Двери  гонятся  за  мной!»  (звери).</a:t>
            </a:r>
          </a:p>
          <a:p>
            <a:pPr>
              <a:buNone/>
            </a:pPr>
            <a:r>
              <a:rPr lang="ru-RU" dirty="0" smtClean="0">
                <a:latin typeface="Times New Roman" pitchFamily="18" charset="0"/>
                <a:cs typeface="Times New Roman" pitchFamily="18" charset="0"/>
              </a:rPr>
              <a:t>         Эй,  не  стойте  слишком  близко.</a:t>
            </a:r>
          </a:p>
          <a:p>
            <a:pPr>
              <a:buNone/>
            </a:pPr>
            <a:r>
              <a:rPr lang="ru-RU" dirty="0" smtClean="0">
                <a:latin typeface="Times New Roman" pitchFamily="18" charset="0"/>
                <a:cs typeface="Times New Roman" pitchFamily="18" charset="0"/>
              </a:rPr>
              <a:t>         Я  тигренок,  а  не  миска     (киска).</a:t>
            </a:r>
          </a:p>
          <a:p>
            <a:pPr>
              <a:buNone/>
            </a:pPr>
            <a:r>
              <a:rPr lang="ru-RU" dirty="0" smtClean="0">
                <a:latin typeface="Times New Roman" pitchFamily="18" charset="0"/>
                <a:cs typeface="Times New Roman" pitchFamily="18" charset="0"/>
              </a:rPr>
              <a:t>        Ехал  дядя  без  жилета,</a:t>
            </a:r>
          </a:p>
          <a:p>
            <a:pPr>
              <a:buNone/>
            </a:pPr>
            <a:r>
              <a:rPr lang="ru-RU" dirty="0" smtClean="0">
                <a:latin typeface="Times New Roman" pitchFamily="18" charset="0"/>
                <a:cs typeface="Times New Roman" pitchFamily="18" charset="0"/>
              </a:rPr>
              <a:t>        Заплатил  он  штраф  за  это      (билета).</a:t>
            </a:r>
          </a:p>
          <a:p>
            <a:pPr>
              <a:buNone/>
            </a:pPr>
            <a:r>
              <a:rPr lang="ru-RU" dirty="0" smtClean="0">
                <a:latin typeface="Times New Roman" pitchFamily="18" charset="0"/>
                <a:cs typeface="Times New Roman" pitchFamily="18" charset="0"/>
              </a:rPr>
              <a:t>        Сели  в  ложку  и  айда!</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dirty="0"/>
          </a:p>
        </p:txBody>
      </p:sp>
      <p:sp>
        <p:nvSpPr>
          <p:cNvPr id="5" name="Подзаголовок 4"/>
          <p:cNvSpPr>
            <a:spLocks noGrp="1"/>
          </p:cNvSpPr>
          <p:nvPr>
            <p:ph type="subTitle" idx="1"/>
          </p:nvPr>
        </p:nvSpPr>
        <p:spPr>
          <a:xfrm>
            <a:off x="1432560" y="2708920"/>
            <a:ext cx="7406640" cy="2736304"/>
          </a:xfrm>
        </p:spPr>
        <p:txBody>
          <a:bodyPr>
            <a:normAutofit/>
          </a:bodyPr>
          <a:lstStyle/>
          <a:p>
            <a:r>
              <a:rPr lang="ru-RU" sz="2800" dirty="0" smtClean="0">
                <a:solidFill>
                  <a:schemeClr val="tx1"/>
                </a:solidFill>
                <a:latin typeface="Times New Roman" pitchFamily="18" charset="0"/>
                <a:cs typeface="Times New Roman" pitchFamily="18" charset="0"/>
              </a:rPr>
              <a:t>В зависимости от названного предмета (съедобен он или нет) ребенок должен ловить или отбивать мяч, брошенный ему взрослым.</a:t>
            </a:r>
          </a:p>
          <a:p>
            <a:endParaRPr lang="ru-RU" dirty="0" smtClean="0"/>
          </a:p>
          <a:p>
            <a:endParaRPr lang="ru-RU" dirty="0"/>
          </a:p>
        </p:txBody>
      </p:sp>
      <p:sp>
        <p:nvSpPr>
          <p:cNvPr id="6" name="Заголовок 5"/>
          <p:cNvSpPr>
            <a:spLocks noGrp="1"/>
          </p:cNvSpPr>
          <p:nvPr>
            <p:ph type="ctrTitle"/>
          </p:nvPr>
        </p:nvSpPr>
        <p:spPr>
          <a:xfrm>
            <a:off x="1475656" y="404664"/>
            <a:ext cx="7406640" cy="2016224"/>
          </a:xfrm>
        </p:spPr>
        <p:txBody>
          <a:bodyPr>
            <a:normAutofit/>
          </a:bodyPr>
          <a:lstStyle/>
          <a:p>
            <a:pPr algn="ctr"/>
            <a:r>
              <a:rPr lang="ru-RU" sz="2400" dirty="0" smtClean="0">
                <a:latin typeface="Times New Roman" pitchFamily="18" charset="0"/>
                <a:cs typeface="Times New Roman" pitchFamily="18" charset="0"/>
              </a:rPr>
              <a:t>Моторно-двигательное внимание</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«СЪЕДОБНОЕ - НЕСЪЕДОБНОЕ».</a:t>
            </a:r>
            <a:br>
              <a:rPr lang="ru-RU"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620688"/>
            <a:ext cx="7498080" cy="1152128"/>
          </a:xfrm>
        </p:spPr>
        <p:txBody>
          <a:bodyPr>
            <a:normAutofit fontScale="90000"/>
          </a:bodyPr>
          <a:lstStyle/>
          <a:p>
            <a:pPr algn="ctr"/>
            <a:r>
              <a:rPr lang="ru-RU" sz="2700" dirty="0" smtClean="0">
                <a:latin typeface="Times New Roman" pitchFamily="18" charset="0"/>
                <a:cs typeface="Times New Roman" pitchFamily="18" charset="0"/>
              </a:rPr>
              <a:t>«УХО-НОС»</a:t>
            </a:r>
            <a:r>
              <a:rPr lang="ru-RU" dirty="0" smtClean="0"/>
              <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a:r>
            <a:br>
              <a:rPr lang="ru-RU" dirty="0" smtClean="0"/>
            </a:br>
            <a:r>
              <a:rPr lang="ru-RU" dirty="0" smtClean="0">
                <a:latin typeface="Times New Roman" pitchFamily="18" charset="0"/>
                <a:cs typeface="Times New Roman" pitchFamily="18" charset="0"/>
              </a:rPr>
              <a:t>Ребенок слушает команду: "Ухо" и дотрагивается до уха. "Нос" - дотрагивается до носа. Взрослый сначала выполняет задание вместе с ребенком, затем умышленно допускает ошибки. Ребенок должен быть внимательным и не ошибиться.</a:t>
            </a:r>
          </a:p>
          <a:p>
            <a:pPr>
              <a:buNone/>
            </a:pPr>
            <a:r>
              <a:rPr lang="ru-RU" dirty="0" smtClean="0"/>
              <a:t/>
            </a:r>
            <a:br>
              <a:rPr lang="ru-RU" dirty="0" smtClean="0"/>
            </a:b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836712"/>
            <a:ext cx="7498080" cy="1080120"/>
          </a:xfrm>
        </p:spPr>
        <p:txBody>
          <a:bodyPr>
            <a:normAutofit fontScale="90000"/>
          </a:bodyPr>
          <a:lstStyle/>
          <a:p>
            <a:pPr algn="ctr"/>
            <a:r>
              <a:rPr lang="ru-RU" sz="2700" dirty="0" smtClean="0">
                <a:latin typeface="Times New Roman" pitchFamily="18" charset="0"/>
                <a:cs typeface="Times New Roman" pitchFamily="18" charset="0"/>
              </a:rPr>
              <a:t>«ЗАПРЕЩЕННОЕ ДВИЖЕНИЕ»</a:t>
            </a:r>
            <a:r>
              <a:rPr lang="ru-RU" dirty="0" smtClean="0"/>
              <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a:r>
            <a:br>
              <a:rPr lang="ru-RU" dirty="0" smtClean="0"/>
            </a:br>
            <a:r>
              <a:rPr lang="ru-RU" dirty="0" smtClean="0">
                <a:latin typeface="Times New Roman" pitchFamily="18" charset="0"/>
                <a:cs typeface="Times New Roman" pitchFamily="18" charset="0"/>
              </a:rPr>
              <a:t>Ведущий показывает детям движение, которое повторять нельзя. Затем он показывает разные движения руками, ногами. Тот, кто повторил запретное движение, выбывает из игры. Запретным может быть любое движение или сочетание движений.</a:t>
            </a:r>
          </a:p>
          <a:p>
            <a:pPr>
              <a:buNone/>
            </a:pPr>
            <a:r>
              <a:rPr lang="ru-RU" dirty="0" smtClean="0"/>
              <a:t/>
            </a:r>
            <a:br>
              <a:rPr lang="ru-RU" dirty="0" smtClean="0"/>
            </a:b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latin typeface="Times New Roman" pitchFamily="18" charset="0"/>
                <a:cs typeface="Times New Roman" pitchFamily="18" charset="0"/>
              </a:rPr>
              <a:t>ВНИМАНИЕ-</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endParaRPr lang="ru-RU" dirty="0"/>
          </a:p>
        </p:txBody>
      </p:sp>
      <p:sp>
        <p:nvSpPr>
          <p:cNvPr id="5" name="Подзаголовок 4"/>
          <p:cNvSpPr>
            <a:spLocks noGrp="1"/>
          </p:cNvSpPr>
          <p:nvPr>
            <p:ph type="subTitle" idx="1"/>
          </p:nvPr>
        </p:nvSpPr>
        <p:spPr>
          <a:xfrm>
            <a:off x="1432560" y="1850064"/>
            <a:ext cx="7406640" cy="4243232"/>
          </a:xfrm>
        </p:spPr>
        <p:txBody>
          <a:bodyPr>
            <a:normAutofit/>
          </a:bodyPr>
          <a:lstStyle/>
          <a:p>
            <a:r>
              <a:rPr lang="ru-RU" sz="3200" dirty="0" smtClean="0"/>
              <a:t> </a:t>
            </a:r>
            <a:r>
              <a:rPr lang="ru-RU" sz="3600" dirty="0" smtClean="0">
                <a:latin typeface="Times New Roman" pitchFamily="18" charset="0"/>
                <a:cs typeface="Times New Roman" pitchFamily="18" charset="0"/>
              </a:rPr>
              <a:t>это направленность и сосредоточенность сознания на каком-либо предмете, явлении, деятельности. Направленность означает выбор объекта, а сосредоточенность — отвлечение от других объектов.</a:t>
            </a:r>
            <a:endParaRPr lang="ru-RU" sz="36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ctr">
              <a:buNone/>
            </a:pPr>
            <a:r>
              <a:rPr lang="ru-RU" dirty="0" smtClean="0">
                <a:latin typeface="Times New Roman" pitchFamily="18" charset="0"/>
                <a:cs typeface="Times New Roman" pitchFamily="18" charset="0"/>
              </a:rPr>
              <a:t>СПАСИБО ЗА ВНИМАНИЕ</a:t>
            </a: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pic>
        <p:nvPicPr>
          <p:cNvPr id="4" name="Рисунок 3" descr="https://prezentacii.org/upload/cloud/18/08/67496/images/screen11.jpg"/>
          <p:cNvPicPr/>
          <p:nvPr/>
        </p:nvPicPr>
        <p:blipFill>
          <a:blip r:embed="rId2" cstate="print"/>
          <a:srcRect/>
          <a:stretch>
            <a:fillRect/>
          </a:stretch>
        </p:blipFill>
        <p:spPr bwMode="auto">
          <a:xfrm>
            <a:off x="1475656" y="332656"/>
            <a:ext cx="7488831" cy="6120680"/>
          </a:xfrm>
          <a:prstGeom prst="rect">
            <a:avLst/>
          </a:prstGeom>
          <a:noFill/>
          <a:ln w="9525">
            <a:noFill/>
            <a:miter lim="800000"/>
            <a:headEnd/>
            <a:tailEnd/>
          </a:ln>
        </p:spPr>
      </p:pic>
      <p:sp>
        <p:nvSpPr>
          <p:cNvPr id="5" name="Прямоугольник 4"/>
          <p:cNvSpPr/>
          <p:nvPr/>
        </p:nvSpPr>
        <p:spPr>
          <a:xfrm>
            <a:off x="8100392" y="5517232"/>
            <a:ext cx="648072" cy="576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6" name="Прямоугольник 5"/>
          <p:cNvSpPr/>
          <p:nvPr/>
        </p:nvSpPr>
        <p:spPr>
          <a:xfrm>
            <a:off x="1907704" y="620688"/>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1547665" y="656268"/>
            <a:ext cx="6336704" cy="707886"/>
          </a:xfrm>
          <a:prstGeom prst="rect">
            <a:avLst/>
          </a:prstGeom>
        </p:spPr>
        <p:txBody>
          <a:bodyPr wrap="square">
            <a:spAutoFit/>
          </a:bodyPr>
          <a:lstStyle/>
          <a:p>
            <a:r>
              <a:rPr lang="ru-RU" sz="4000" b="1" dirty="0" smtClean="0">
                <a:solidFill>
                  <a:srgbClr val="000000"/>
                </a:solidFill>
                <a:latin typeface="Times New Roman" pitchFamily="18" charset="0"/>
                <a:cs typeface="Times New Roman" pitchFamily="18" charset="0"/>
              </a:rPr>
              <a:t>Свойства</a:t>
            </a:r>
            <a:r>
              <a:rPr lang="ru-RU" sz="4000" dirty="0" smtClean="0">
                <a:solidFill>
                  <a:srgbClr val="000000"/>
                </a:solidFill>
                <a:latin typeface="Times New Roman" pitchFamily="18" charset="0"/>
                <a:cs typeface="Times New Roman" pitchFamily="18" charset="0"/>
              </a:rPr>
              <a:t> </a:t>
            </a:r>
            <a:r>
              <a:rPr lang="ru-RU" sz="4000" b="1" dirty="0" smtClean="0">
                <a:solidFill>
                  <a:srgbClr val="000000"/>
                </a:solidFill>
                <a:latin typeface="Times New Roman" pitchFamily="18" charset="0"/>
                <a:cs typeface="Times New Roman" pitchFamily="18" charset="0"/>
              </a:rPr>
              <a:t>внимания:</a:t>
            </a:r>
            <a:endParaRPr lang="ru-RU" sz="4000" dirty="0">
              <a:latin typeface="Times New Roman" pitchFamily="18" charset="0"/>
              <a:cs typeface="Times New Roman" pitchFamily="18" charset="0"/>
            </a:endParaRPr>
          </a:p>
        </p:txBody>
      </p:sp>
      <p:pic>
        <p:nvPicPr>
          <p:cNvPr id="13" name="Содержимое 3" descr="https://impsi.ru/wp-content/uploads/2018/02/Vnimanie.-Osobennosti-vnimaniya.-Vidy-svojstva-i-teorii7.jpg"/>
          <p:cNvPicPr>
            <a:picLocks/>
          </p:cNvPicPr>
          <p:nvPr/>
        </p:nvPicPr>
        <p:blipFill>
          <a:blip r:embed="rId2" cstate="print"/>
          <a:srcRect b="16270"/>
          <a:stretch>
            <a:fillRect/>
          </a:stretch>
        </p:blipFill>
        <p:spPr bwMode="auto">
          <a:xfrm>
            <a:off x="1187624" y="1556792"/>
            <a:ext cx="7632848" cy="4176464"/>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latin typeface="Times New Roman" pitchFamily="18" charset="0"/>
                <a:cs typeface="Times New Roman" pitchFamily="18" charset="0"/>
              </a:rPr>
              <a:t>ОСОБЕННОСТИ ВНИМАНИЯ У ДЕТЕЙ С ЗПР</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827584" y="1124744"/>
            <a:ext cx="8106104" cy="5123656"/>
          </a:xfrm>
        </p:spPr>
        <p:txBody>
          <a:bodyPr>
            <a:normAutofit fontScale="55000" lnSpcReduction="20000"/>
          </a:bodyPr>
          <a:lstStyle/>
          <a:p>
            <a:pPr marL="0" indent="0">
              <a:buNone/>
            </a:pPr>
            <a:endParaRPr lang="ru-RU" dirty="0" smtClean="0"/>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ru-RU" sz="3600" dirty="0" smtClean="0">
                <a:latin typeface="Times New Roman" pitchFamily="18" charset="0"/>
                <a:cs typeface="Times New Roman" pitchFamily="18" charset="0"/>
              </a:rPr>
              <a:t>неустойчивость (колебание) внимания (чрезмерная подвижность внимания, дети не могут длительно заниматься одной и той же деятельностью). Ведет к снижению продуктивности, обуславливает трудности выполнения заданий, требующих постоянного контроля, свидетельствует о незрелости нервной системы. </a:t>
            </a:r>
          </a:p>
          <a:p>
            <a:pPr marL="274320" indent="-274320">
              <a:buClr>
                <a:schemeClr val="accent3"/>
              </a:buClr>
              <a:buNone/>
              <a:defRPr/>
            </a:pPr>
            <a:r>
              <a:rPr lang="ru-RU" sz="3600" dirty="0" smtClean="0">
                <a:latin typeface="Times New Roman" pitchFamily="18" charset="0"/>
                <a:cs typeface="Times New Roman" pitchFamily="18" charset="0"/>
              </a:rPr>
              <a:t>– сниженная концентрация (неспособность ребенка сосредоточиться на задании, на какой-либо деятельности, быстрая отвлекаемость, колебания внимания, большое количество отвлечений, быстрая истощаемость, утомляемость, чрезмерная концентрация на одном объекте деятельности).  Указывает на наличие органических факторов соматического или церебрально-органического генеза;</a:t>
            </a:r>
          </a:p>
          <a:p>
            <a:pPr>
              <a:buNone/>
            </a:pPr>
            <a:r>
              <a:rPr lang="ru-RU" sz="3600" dirty="0" smtClean="0">
                <a:latin typeface="Times New Roman" pitchFamily="18" charset="0"/>
                <a:cs typeface="Times New Roman" pitchFamily="18" charset="0"/>
              </a:rPr>
              <a:t>– снижение объема внимания (Снижена настройка внимания на сознательное восприятие информации при наличии помех, проявление инертности, фрагментарное усвоение информации). Ребенок удерживает одновременно меньший объем информации, чем тот, на основе которого можно эффективно решать игровые, учебные и жизненные задачи, затруднено восприятие ситуации в целом;</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latin typeface="Times New Roman" pitchFamily="18" charset="0"/>
                <a:cs typeface="Times New Roman" pitchFamily="18" charset="0"/>
              </a:rPr>
              <a:t>ОСОБЕННОСТИ ВНИМАНИЯ У ДЕТЕЙ С ЗПР</a:t>
            </a:r>
            <a:endParaRPr lang="ru-RU" dirty="0"/>
          </a:p>
        </p:txBody>
      </p:sp>
      <p:sp>
        <p:nvSpPr>
          <p:cNvPr id="3" name="Содержимое 2"/>
          <p:cNvSpPr>
            <a:spLocks noGrp="1"/>
          </p:cNvSpPr>
          <p:nvPr>
            <p:ph idx="1"/>
          </p:nvPr>
        </p:nvSpPr>
        <p:spPr>
          <a:xfrm>
            <a:off x="899592" y="1447800"/>
            <a:ext cx="8034096" cy="4800600"/>
          </a:xfrm>
        </p:spPr>
        <p:txBody>
          <a:bodyPr>
            <a:normAutofit fontScale="70000" lnSpcReduction="20000"/>
          </a:bodyPr>
          <a:lstStyle/>
          <a:p>
            <a:pPr marL="0" indent="0">
              <a:buNone/>
            </a:pPr>
            <a:endParaRPr lang="ru-RU" dirty="0" smtClean="0"/>
          </a:p>
          <a:p>
            <a:pPr>
              <a:buNone/>
            </a:pPr>
            <a:r>
              <a:rPr lang="ru-RU" dirty="0" smtClean="0"/>
              <a:t>– </a:t>
            </a:r>
            <a:r>
              <a:rPr lang="ru-RU" sz="2900" dirty="0" smtClean="0">
                <a:latin typeface="Times New Roman" pitchFamily="18" charset="0"/>
                <a:cs typeface="Times New Roman" pitchFamily="18" charset="0"/>
              </a:rPr>
              <a:t>сниженная избирательность внимания (снижена настройка внимания на сознательное восприятие информации при наличии помех, проявление инертности, фрагментарное усвоение информации). Ребенок как бы окутан раздражителями, что затрудняет выделение цели деятельности и условий ее реализации среди несущественных побочных деталей;</a:t>
            </a:r>
          </a:p>
          <a:p>
            <a:pPr>
              <a:buNone/>
            </a:pPr>
            <a:r>
              <a:rPr lang="ru-RU" sz="2900" dirty="0" smtClean="0">
                <a:latin typeface="Times New Roman" pitchFamily="18" charset="0"/>
                <a:cs typeface="Times New Roman" pitchFamily="18" charset="0"/>
              </a:rPr>
              <a:t>– сниженное распределение внимания (отсутствие контроля собственных действий). Ребенок не может одновременно выполнять несколько действий, особенно если все они нуждаются в сознательном контроле, т.е. находятся на стадии усвоения;</a:t>
            </a:r>
          </a:p>
          <a:p>
            <a:pPr>
              <a:buNone/>
            </a:pPr>
            <a:r>
              <a:rPr lang="ru-RU" sz="2900" dirty="0" smtClean="0">
                <a:latin typeface="Times New Roman" pitchFamily="18" charset="0"/>
                <a:cs typeface="Times New Roman" pitchFamily="18" charset="0"/>
              </a:rPr>
              <a:t>– снижена способность к переключению внимания («прилипание внимания») Выражается в трудностях переключения с одного вида или найденного способа деятельности на другой, в отсутствии гибкого реагирования на изменяющуюся ситуацию;</a:t>
            </a:r>
          </a:p>
          <a:p>
            <a:pPr marL="0" indent="0">
              <a:buNone/>
            </a:pPr>
            <a:r>
              <a:rPr lang="ru-RU" sz="2900" dirty="0" smtClean="0">
                <a:latin typeface="Times New Roman" pitchFamily="18" charset="0"/>
                <a:cs typeface="Times New Roman" pitchFamily="18" charset="0"/>
              </a:rPr>
              <a:t>– повышенная отвлекаемость.</a:t>
            </a:r>
          </a:p>
          <a:p>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Причины нарушенного внимания</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10000"/>
          </a:bodyPr>
          <a:lstStyle/>
          <a:p>
            <a:r>
              <a:rPr lang="ru-RU" dirty="0" smtClean="0">
                <a:latin typeface="Times New Roman" pitchFamily="18" charset="0"/>
                <a:cs typeface="Times New Roman" pitchFamily="18" charset="0"/>
              </a:rPr>
              <a:t>Астенические явления</a:t>
            </a:r>
          </a:p>
          <a:p>
            <a:r>
              <a:rPr lang="ru-RU" dirty="0" err="1" smtClean="0">
                <a:latin typeface="Times New Roman" pitchFamily="18" charset="0"/>
                <a:cs typeface="Times New Roman" pitchFamily="18" charset="0"/>
              </a:rPr>
              <a:t>Несформированность</a:t>
            </a:r>
            <a:r>
              <a:rPr lang="ru-RU" dirty="0" smtClean="0">
                <a:latin typeface="Times New Roman" pitchFamily="18" charset="0"/>
                <a:cs typeface="Times New Roman" pitchFamily="18" charset="0"/>
              </a:rPr>
              <a:t> механизма произвольности у детей</a:t>
            </a:r>
          </a:p>
          <a:p>
            <a:r>
              <a:rPr lang="ru-RU" dirty="0" smtClean="0">
                <a:latin typeface="Times New Roman" pitchFamily="18" charset="0"/>
                <a:cs typeface="Times New Roman" pitchFamily="18" charset="0"/>
              </a:rPr>
              <a:t>Слабое развитие интеллектуальной активности</a:t>
            </a:r>
          </a:p>
          <a:p>
            <a:r>
              <a:rPr lang="ru-RU" dirty="0" err="1" smtClean="0">
                <a:latin typeface="Times New Roman" pitchFamily="18" charset="0"/>
                <a:cs typeface="Times New Roman" pitchFamily="18" charset="0"/>
              </a:rPr>
              <a:t>Несформированность</a:t>
            </a:r>
            <a:r>
              <a:rPr lang="ru-RU" dirty="0" smtClean="0">
                <a:latin typeface="Times New Roman" pitchFamily="18" charset="0"/>
                <a:cs typeface="Times New Roman" pitchFamily="18" charset="0"/>
              </a:rPr>
              <a:t> мотивации</a:t>
            </a:r>
          </a:p>
          <a:p>
            <a:r>
              <a:rPr lang="ru-RU" dirty="0" smtClean="0">
                <a:latin typeface="Times New Roman" pitchFamily="18" charset="0"/>
                <a:cs typeface="Times New Roman" pitchFamily="18" charset="0"/>
              </a:rPr>
              <a:t>Недостаточное развитие чувства ответственности</a:t>
            </a:r>
          </a:p>
          <a:p>
            <a:r>
              <a:rPr lang="ru-RU" dirty="0" smtClean="0">
                <a:latin typeface="Times New Roman" pitchFamily="18" charset="0"/>
                <a:cs typeface="Times New Roman" pitchFamily="18" charset="0"/>
              </a:rPr>
              <a:t>Органические признаки церебрально-органического генеза</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786210"/>
          </a:xfrm>
        </p:spPr>
        <p:txBody>
          <a:bodyPr>
            <a:noAutofit/>
          </a:bodyPr>
          <a:lstStyle/>
          <a:p>
            <a:pPr algn="ctr"/>
            <a:r>
              <a:rPr lang="ru-RU" sz="3200" dirty="0" smtClean="0">
                <a:latin typeface="Times New Roman" pitchFamily="18" charset="0"/>
                <a:cs typeface="Times New Roman" pitchFamily="18" charset="0"/>
              </a:rPr>
              <a:t>Для поддержания устойчивого произвольного внимания необходимы следующие условия:</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1435608" y="1447800"/>
            <a:ext cx="7498080" cy="5410200"/>
          </a:xfrm>
        </p:spPr>
        <p:txBody>
          <a:bodyPr>
            <a:normAutofit fontScale="47500" lnSpcReduction="20000"/>
          </a:bodyPr>
          <a:lstStyle/>
          <a:p>
            <a:pPr marL="0" indent="0">
              <a:buNone/>
            </a:pPr>
            <a:endParaRPr lang="ru-RU" sz="4400" dirty="0" smtClean="0">
              <a:latin typeface="Times New Roman" pitchFamily="18" charset="0"/>
              <a:cs typeface="Times New Roman" pitchFamily="18" charset="0"/>
            </a:endParaRPr>
          </a:p>
          <a:p>
            <a:pPr marL="0" indent="0">
              <a:buNone/>
            </a:pPr>
            <a:r>
              <a:rPr lang="ru-RU" sz="5100" dirty="0" smtClean="0">
                <a:latin typeface="Times New Roman" pitchFamily="18" charset="0"/>
                <a:cs typeface="Times New Roman" pitchFamily="18" charset="0"/>
              </a:rPr>
              <a:t>1. отчетливое понимание ребенком конкретной задачи выполняемой деятельности;</a:t>
            </a:r>
          </a:p>
          <a:p>
            <a:pPr marL="0" indent="0">
              <a:buNone/>
            </a:pPr>
            <a:r>
              <a:rPr lang="ru-RU" sz="5100" dirty="0" smtClean="0">
                <a:latin typeface="Times New Roman" pitchFamily="18" charset="0"/>
                <a:cs typeface="Times New Roman" pitchFamily="18" charset="0"/>
              </a:rPr>
              <a:t>2. привычные условия работы (постоянное место);</a:t>
            </a:r>
          </a:p>
          <a:p>
            <a:pPr marL="0" indent="0">
              <a:buNone/>
            </a:pPr>
            <a:r>
              <a:rPr lang="ru-RU" sz="5100" dirty="0" smtClean="0">
                <a:latin typeface="Times New Roman" pitchFamily="18" charset="0"/>
                <a:cs typeface="Times New Roman" pitchFamily="18" charset="0"/>
              </a:rPr>
              <a:t>3. возникновение косвенных интересов. (Интерес к результату деятельности);</a:t>
            </a:r>
          </a:p>
          <a:p>
            <a:pPr marL="0" indent="0">
              <a:buNone/>
            </a:pPr>
            <a:r>
              <a:rPr lang="ru-RU" sz="5100" dirty="0" smtClean="0">
                <a:latin typeface="Times New Roman" pitchFamily="18" charset="0"/>
                <a:cs typeface="Times New Roman" pitchFamily="18" charset="0"/>
              </a:rPr>
              <a:t>4. создание благоприятных условий для деятельности (исключение отрицательно действующих посторонних раздражителей – шума, громкой музыки, резких звуков, запахов и т.д.)</a:t>
            </a:r>
          </a:p>
          <a:p>
            <a:pPr marL="0" indent="0">
              <a:buNone/>
            </a:pPr>
            <a:r>
              <a:rPr lang="ru-RU" sz="5100" dirty="0" smtClean="0">
                <a:latin typeface="Times New Roman" pitchFamily="18" charset="0"/>
                <a:cs typeface="Times New Roman" pitchFamily="18" charset="0"/>
              </a:rPr>
              <a:t>5. тренировка произвольного внимания, путем повторений и упражнений, для воспитания наблюдательности у детей.</a:t>
            </a:r>
          </a:p>
          <a:p>
            <a:pPr marL="0" indent="0">
              <a:buNone/>
            </a:pPr>
            <a:r>
              <a:rPr lang="ru-RU" sz="5100" dirty="0" smtClean="0">
                <a:latin typeface="Times New Roman" pitchFamily="18" charset="0"/>
                <a:cs typeface="Times New Roman" pitchFamily="18" charset="0"/>
              </a:rPr>
              <a:t>При организации коррекционно-развивающей работы необходимо учитывать особенности всех видов внимания.</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dirty="0"/>
          </a:p>
        </p:txBody>
      </p:sp>
      <p:sp>
        <p:nvSpPr>
          <p:cNvPr id="6" name="Подзаголовок 5"/>
          <p:cNvSpPr>
            <a:spLocks noGrp="1"/>
          </p:cNvSpPr>
          <p:nvPr>
            <p:ph type="subTitle" idx="1"/>
          </p:nvPr>
        </p:nvSpPr>
        <p:spPr>
          <a:xfrm>
            <a:off x="1432560" y="548680"/>
            <a:ext cx="7406640" cy="5616624"/>
          </a:xfrm>
        </p:spPr>
        <p:txBody>
          <a:bodyPr>
            <a:normAutofit/>
          </a:bodyPr>
          <a:lstStyle/>
          <a:p>
            <a:pPr algn="ctr"/>
            <a:r>
              <a:rPr lang="ru-RU" dirty="0" smtClean="0">
                <a:latin typeface="Times New Roman" pitchFamily="18" charset="0"/>
                <a:cs typeface="Times New Roman" pitchFamily="18" charset="0"/>
              </a:rPr>
              <a:t>Одним из направлений коррекционной работы с детьми с ЗПР, проводимой учителем-дефектологом, является коррекция (свойств) внимания, через игру.  Этим могут заниматься и родители, воспитывающие детей с задержкой психического развития. Игра имеет две цели: одна из них обучающая, которую преследует взрослый, а другая – игровая, ради которой действует ребенок. Важно, чтобы эти две цели дополняли друг друга и обеспечивали развитие (свойств) внимания ребенка с ЗПР. Тщательно продуманная, основанная на результатах диагностики работа по коррекции (свойств) внимания позволяет достигать положительных результатов. </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148</TotalTime>
  <Words>685</Words>
  <Application>Microsoft Office PowerPoint</Application>
  <PresentationFormat>Экран (4:3)</PresentationFormat>
  <Paragraphs>77</Paragraphs>
  <Slides>20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Солнцестояние</vt:lpstr>
      <vt:lpstr>Развитие внимания  у дошкольников с ЗПР</vt:lpstr>
      <vt:lpstr>ВНИМАНИЕ-</vt:lpstr>
      <vt:lpstr>Слайд 3</vt:lpstr>
      <vt:lpstr>Слайд 4</vt:lpstr>
      <vt:lpstr>ОСОБЕННОСТИ ВНИМАНИЯ У ДЕТЕЙ С ЗПР</vt:lpstr>
      <vt:lpstr>ОСОБЕННОСТИ ВНИМАНИЯ У ДЕТЕЙ С ЗПР</vt:lpstr>
      <vt:lpstr>Причины нарушенного внимания</vt:lpstr>
      <vt:lpstr>Для поддержания устойчивого произвольного внимания необходимы следующие условия: </vt:lpstr>
      <vt:lpstr>Слайд 9</vt:lpstr>
      <vt:lpstr>   СРАВНИ КАРТИНКИ</vt:lpstr>
      <vt:lpstr>ЧТО ИЗМЕНИЛОСЬ</vt:lpstr>
      <vt:lpstr>НАЙДИ И ВЫЧЕРКНИ</vt:lpstr>
      <vt:lpstr>НАЙДИ ТЕНЬ</vt:lpstr>
      <vt:lpstr>Слуховое внимание ГВАЛТ</vt:lpstr>
      <vt:lpstr>«ДА И НЕТ НЕ ГОВОРИТЬ» (запрещается  говорить  «да»  и  «нет») </vt:lpstr>
      <vt:lpstr>«ИСПРАВЬ  ОШИБКИ»  (назвать  правильно  слова)  </vt:lpstr>
      <vt:lpstr>Моторно-двигательное внимание  «СЪЕДОБНОЕ - НЕСЪЕДОБНОЕ». </vt:lpstr>
      <vt:lpstr>«УХО-НОС» </vt:lpstr>
      <vt:lpstr>«ЗАПРЕЩЕННОЕ ДВИЖЕНИЕ» </vt:lpstr>
      <vt:lpstr>Слайд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Развитие внимания  дошкольников с ЗПР</dc:title>
  <dc:creator>Alexs</dc:creator>
  <cp:lastModifiedBy>Alexs</cp:lastModifiedBy>
  <cp:revision>21</cp:revision>
  <dcterms:created xsi:type="dcterms:W3CDTF">2023-08-04T08:24:13Z</dcterms:created>
  <dcterms:modified xsi:type="dcterms:W3CDTF">2023-08-04T11:05:40Z</dcterms:modified>
</cp:coreProperties>
</file>