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8" r:id="rId6"/>
    <p:sldId id="269" r:id="rId7"/>
    <p:sldId id="270" r:id="rId8"/>
    <p:sldId id="271" r:id="rId9"/>
    <p:sldId id="260" r:id="rId10"/>
    <p:sldId id="261" r:id="rId11"/>
    <p:sldId id="263" r:id="rId12"/>
    <p:sldId id="267" r:id="rId13"/>
    <p:sldId id="264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89E7F-B716-4E0E-8D8F-7E1425F87300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7D7B5-439A-41A6-B425-8D6E8A45697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D7B5-439A-41A6-B425-8D6E8A45697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D7B5-439A-41A6-B425-8D6E8A45697B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07D7B5-439A-41A6-B425-8D6E8A45697B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9182-E697-4C1C-9C29-723107BA271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998-BC96-4CB8-95EA-41251AD5C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9182-E697-4C1C-9C29-723107BA271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998-BC96-4CB8-95EA-41251AD5C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9182-E697-4C1C-9C29-723107BA271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998-BC96-4CB8-95EA-41251AD5C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9182-E697-4C1C-9C29-723107BA271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998-BC96-4CB8-95EA-41251AD5C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9182-E697-4C1C-9C29-723107BA271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998-BC96-4CB8-95EA-41251AD5C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9182-E697-4C1C-9C29-723107BA271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998-BC96-4CB8-95EA-41251AD5C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9182-E697-4C1C-9C29-723107BA271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998-BC96-4CB8-95EA-41251AD5C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9182-E697-4C1C-9C29-723107BA271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998-BC96-4CB8-95EA-41251AD5C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9182-E697-4C1C-9C29-723107BA271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998-BC96-4CB8-95EA-41251AD5C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9182-E697-4C1C-9C29-723107BA271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998-BC96-4CB8-95EA-41251AD5C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C9182-E697-4C1C-9C29-723107BA271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31998-BC96-4CB8-95EA-41251AD5C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C9182-E697-4C1C-9C29-723107BA2716}" type="datetimeFigureOut">
              <a:rPr lang="ru-RU" smtClean="0"/>
              <a:t>24.01.2021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31998-BC96-4CB8-95EA-41251AD5C2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3384376"/>
          </a:xfrm>
        </p:spPr>
        <p:txBody>
          <a:bodyPr>
            <a:normAutofit/>
          </a:bodyPr>
          <a:lstStyle/>
          <a:p>
            <a:r>
              <a:rPr lang="ru-RU" sz="3600" b="1" dirty="0"/>
              <a:t>СОВРЕМЕННЫЕ ПОДХОДЫ К ОРГАНИЗАЦИИ РЕЧЕВОГО РАЗВИТИЯ ДОШКОЛЬНИКОВ В СООТВЕТСТВИИ С ТРЕБОВАНИЯМИ ФГОС ДОШКОЛЬНОГО ОБРАЗОВАНИЯ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b="1" dirty="0" smtClean="0">
                <a:solidFill>
                  <a:schemeClr val="tx1"/>
                </a:solidFill>
              </a:rPr>
              <a:t>Подготовила:</a:t>
            </a:r>
          </a:p>
          <a:p>
            <a:pPr algn="r"/>
            <a:r>
              <a:rPr lang="ru-RU" b="1" dirty="0" err="1" smtClean="0">
                <a:solidFill>
                  <a:schemeClr val="tx1"/>
                </a:solidFill>
              </a:rPr>
              <a:t>Ионова</a:t>
            </a:r>
            <a:r>
              <a:rPr lang="ru-RU" b="1" dirty="0" smtClean="0">
                <a:solidFill>
                  <a:schemeClr val="tx1"/>
                </a:solidFill>
              </a:rPr>
              <a:t> Е.А.,</a:t>
            </a:r>
          </a:p>
          <a:p>
            <a:pPr algn="r"/>
            <a:r>
              <a:rPr lang="ru-RU" b="1" dirty="0" smtClean="0">
                <a:solidFill>
                  <a:schemeClr val="tx1"/>
                </a:solidFill>
              </a:rPr>
              <a:t>воспитатель </a:t>
            </a:r>
            <a:r>
              <a:rPr lang="en-US" b="1" dirty="0" smtClean="0">
                <a:solidFill>
                  <a:schemeClr val="tx1"/>
                </a:solidFill>
              </a:rPr>
              <a:t>I</a:t>
            </a:r>
            <a:r>
              <a:rPr lang="ru-RU" b="1" dirty="0" smtClean="0">
                <a:solidFill>
                  <a:schemeClr val="tx1"/>
                </a:solidFill>
              </a:rPr>
              <a:t>кв. категории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224135"/>
          </a:xfrm>
        </p:spPr>
        <p:txBody>
          <a:bodyPr>
            <a:normAutofit/>
          </a:bodyPr>
          <a:lstStyle/>
          <a:p>
            <a:r>
              <a:rPr lang="ru-RU" b="1" dirty="0"/>
              <a:t>Средства развития </a:t>
            </a:r>
            <a:r>
              <a:rPr lang="ru-RU" b="1" dirty="0" smtClean="0"/>
              <a:t>речи</a:t>
            </a:r>
            <a:endParaRPr lang="ru-RU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40960" cy="4896544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Художественная литература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Изобразительное искусство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Музыка и театр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Общение взрослого с ребенком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Занятия по речевому развитию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Культурно языковая среда 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Занятия по другим разделам программы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речевого развития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588224" y="2132856"/>
            <a:ext cx="23042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ПРАКТИЧЕСКИЕ </a:t>
            </a:r>
            <a:r>
              <a:rPr lang="ru-RU" sz="2000" dirty="0" smtClean="0"/>
              <a:t>дидактические игры, игры драматизации, инсценировки, дидактические упражнения, пластические этюды, хоровые игры.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1268760"/>
            <a:ext cx="2448272" cy="4392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НАГЛЯДНЫЕ </a:t>
            </a:r>
            <a:r>
              <a:rPr lang="ru-RU" sz="2000" dirty="0" smtClean="0">
                <a:solidFill>
                  <a:schemeClr val="tx1"/>
                </a:solidFill>
              </a:rPr>
              <a:t>непосредственное наблюдение и его разновидности (наблюдения в природе, экскурсии), опосредованного наблюдение (изобразительная наглядность).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420888"/>
            <a:ext cx="2952328" cy="42484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СЛОВЕСНЫЕ 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чтение и рассказывание художественных произведений, заучивание наизусть, пересказ, рассказывание с и без опоры на наглядные материалы.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1340768"/>
            <a:ext cx="2592288" cy="43924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Методические приемы развития речи традиционно делятся на три основные группы: словесные, наглядные </a:t>
            </a:r>
            <a:r>
              <a:rPr lang="ru-RU" sz="3200" b="1" dirty="0" smtClean="0"/>
              <a:t>и </a:t>
            </a:r>
            <a:r>
              <a:rPr lang="ru-RU" sz="3200" b="1" dirty="0"/>
              <a:t>игровые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628800"/>
            <a:ext cx="835292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Широко применяются </a:t>
            </a:r>
            <a:r>
              <a:rPr lang="ru-RU" sz="2400" b="1" dirty="0"/>
              <a:t>словесные приемы</a:t>
            </a:r>
            <a:r>
              <a:rPr lang="ru-RU" sz="2400" dirty="0"/>
              <a:t>. К ним относятся речевой образец, повторное проговаривание, объяснение, указания, оценка детской речи, вопрос</a:t>
            </a:r>
            <a:r>
              <a:rPr lang="ru-RU" sz="2400" dirty="0" smtClean="0"/>
              <a:t>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b="1" dirty="0" smtClean="0"/>
              <a:t>Наглядные </a:t>
            </a:r>
            <a:r>
              <a:rPr lang="ru-RU" sz="2400" b="1" dirty="0"/>
              <a:t>приемы</a:t>
            </a:r>
            <a:r>
              <a:rPr lang="ru-RU" sz="2400" dirty="0"/>
              <a:t> – показ иллюстративного материала, показ положения органов артикуляции при обучении правильному звукопроизношению.</a:t>
            </a:r>
          </a:p>
          <a:p>
            <a:r>
              <a:rPr lang="ru-RU" sz="2400" b="1" dirty="0" smtClean="0"/>
              <a:t>Игровые </a:t>
            </a:r>
            <a:r>
              <a:rPr lang="ru-RU" sz="2400" b="1" dirty="0"/>
              <a:t>приемы</a:t>
            </a:r>
            <a:r>
              <a:rPr lang="ru-RU" sz="2400" dirty="0"/>
              <a:t> могут быть словесными и наглядными. Они возбуждают у ребенка интерес к деятельности, обогащают мотивы речи, создают положительный эмоциональный фон процесса обучения и тем самым повышают речевую активность детей и результативность занятий. Игровые приемы отвечают возрастным особенностям детей и поэтому занимают важное место на занятиях по родному языку в детском саду.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Технологии речевого развития: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556792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проектная деятельность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технология </a:t>
            </a:r>
            <a:r>
              <a:rPr lang="ru-RU" sz="3200" dirty="0" err="1" smtClean="0"/>
              <a:t>портфолио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исследовательская деятельность, коллекционирование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игровые 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информационно-коммуникационные технологии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технологии ТРИЗ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smtClean="0"/>
              <a:t>моделирование</a:t>
            </a:r>
          </a:p>
          <a:p>
            <a:pPr>
              <a:buFont typeface="Arial" pitchFamily="34" charset="0"/>
              <a:buChar char="•"/>
            </a:pPr>
            <a:r>
              <a:rPr lang="ru-RU" sz="3200" dirty="0" err="1" smtClean="0"/>
              <a:t>синквейн</a:t>
            </a:r>
            <a:endParaRPr lang="ru-RU" sz="32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Метод проектов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Монопроекты</a:t>
            </a:r>
            <a:endParaRPr lang="ru-RU" dirty="0" smtClean="0"/>
          </a:p>
          <a:p>
            <a:r>
              <a:rPr lang="ru-RU" dirty="0" smtClean="0"/>
              <a:t>Интегрированные проекты</a:t>
            </a:r>
          </a:p>
          <a:p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                        РЕЗУЛЬТАТ</a:t>
            </a:r>
          </a:p>
          <a:p>
            <a:pPr>
              <a:buFontTx/>
              <a:buNone/>
            </a:pPr>
            <a:endParaRPr lang="ru-RU" dirty="0" smtClean="0"/>
          </a:p>
          <a:p>
            <a:pPr>
              <a:buFontTx/>
              <a:buNone/>
            </a:pPr>
            <a:r>
              <a:rPr lang="ru-RU" dirty="0" smtClean="0"/>
              <a:t>                   </a:t>
            </a:r>
          </a:p>
          <a:p>
            <a:pPr>
              <a:buFontTx/>
              <a:buNone/>
            </a:pPr>
            <a:r>
              <a:rPr lang="ru-RU" dirty="0"/>
              <a:t> </a:t>
            </a:r>
            <a:r>
              <a:rPr lang="ru-RU" dirty="0" smtClean="0"/>
              <a:t>             </a:t>
            </a:r>
            <a:r>
              <a:rPr lang="ru-RU" dirty="0" smtClean="0"/>
              <a:t>коллективный продукт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3635896" y="393305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Технология </a:t>
            </a:r>
            <a:r>
              <a:rPr lang="ru-RU" b="1" dirty="0" err="1" smtClean="0"/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Фиксация индивидуальных достижений </a:t>
            </a:r>
          </a:p>
          <a:p>
            <a:r>
              <a:rPr lang="ru-RU" b="1" u="sng" dirty="0"/>
              <a:t>Задачи технологии «</a:t>
            </a:r>
            <a:r>
              <a:rPr lang="ru-RU" b="1" u="sng" dirty="0" err="1"/>
              <a:t>Портфолио</a:t>
            </a:r>
            <a:r>
              <a:rPr lang="ru-RU" b="1" u="sng" dirty="0"/>
              <a:t> дошкольника»:</a:t>
            </a:r>
            <a:endParaRPr lang="ru-RU" dirty="0"/>
          </a:p>
          <a:p>
            <a:r>
              <a:rPr lang="ru-RU" b="1" dirty="0"/>
              <a:t>- </a:t>
            </a:r>
            <a:r>
              <a:rPr lang="ru-RU" dirty="0"/>
              <a:t>Расширять возможности развития и саморазвития.</a:t>
            </a:r>
          </a:p>
          <a:p>
            <a:r>
              <a:rPr lang="ru-RU" dirty="0"/>
              <a:t>- Поощрять активность и самостоятельность.</a:t>
            </a:r>
          </a:p>
          <a:p>
            <a:r>
              <a:rPr lang="ru-RU" dirty="0"/>
              <a:t>- Развивать навыки оценочной (</a:t>
            </a:r>
            <a:r>
              <a:rPr lang="ru-RU" dirty="0" err="1"/>
              <a:t>самооценочной</a:t>
            </a:r>
            <a:r>
              <a:rPr lang="ru-RU" dirty="0"/>
              <a:t>) деятельности детей.</a:t>
            </a:r>
          </a:p>
          <a:p>
            <a:r>
              <a:rPr lang="ru-RU" dirty="0"/>
              <a:t>- Формировать умение ставить цели, планировать и организовывать собственную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Технология исследовательской деятельности: коллекционирование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позволяют обогатить, активизировать и актуализировать словарь ребенка. </a:t>
            </a:r>
          </a:p>
          <a:p>
            <a:r>
              <a:rPr lang="ru-RU" dirty="0" smtClean="0"/>
              <a:t>формирование и закрепление грамматических категорий речи.</a:t>
            </a:r>
          </a:p>
          <a:p>
            <a:r>
              <a:rPr lang="ru-RU" dirty="0" smtClean="0"/>
              <a:t>развивается связная речь.</a:t>
            </a:r>
          </a:p>
          <a:p>
            <a:r>
              <a:rPr lang="ru-RU" b="1" u="sng" dirty="0"/>
              <a:t>Цель данной технологии </a:t>
            </a:r>
            <a:r>
              <a:rPr lang="ru-RU" dirty="0"/>
              <a:t>- развитие познавательной активности (интерес и деятельность) детей дошкольного возраста посредством создания коллекций.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Игровые технологии:</a:t>
            </a:r>
            <a:br>
              <a:rPr lang="ru-RU" b="1" dirty="0" smtClean="0"/>
            </a:br>
            <a:r>
              <a:rPr lang="ru-RU" b="1" dirty="0" err="1" smtClean="0"/>
              <a:t>мнемотаблицы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00201"/>
            <a:ext cx="3096344" cy="4853135"/>
          </a:xfrm>
        </p:spPr>
        <p:txBody>
          <a:bodyPr>
            <a:normAutofit/>
          </a:bodyPr>
          <a:lstStyle/>
          <a:p>
            <a:r>
              <a:rPr lang="ru-RU" sz="2400" dirty="0"/>
              <a:t>Приёмы </a:t>
            </a:r>
            <a:r>
              <a:rPr lang="ru-RU" sz="2400" dirty="0" err="1" smtClean="0"/>
              <a:t>мнемо-техники</a:t>
            </a:r>
            <a:r>
              <a:rPr lang="ru-RU" sz="2400" dirty="0"/>
              <a:t> облегчают запоминание у детей и увеличивают объём памяти путём образования дополнительных ассоциаций.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9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988840"/>
            <a:ext cx="5601816" cy="420136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Моделирование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24745"/>
            <a:ext cx="3240360" cy="5328591"/>
          </a:xfrm>
        </p:spPr>
        <p:txBody>
          <a:bodyPr>
            <a:normAutofit fontScale="40000" lnSpcReduction="20000"/>
          </a:bodyPr>
          <a:lstStyle/>
          <a:p>
            <a:r>
              <a:rPr lang="ru-RU" dirty="0"/>
              <a:t>В ходе использования приема наглядного моделирования дети знакомятся с графическим способом предоставления информации - моделью. В качестве условных заместителей (элементов модели) могут выступать символы разнообразного характера:</a:t>
            </a:r>
          </a:p>
          <a:p>
            <a:r>
              <a:rPr lang="ru-RU" dirty="0"/>
              <a:t>- предметные картинки;</a:t>
            </a:r>
          </a:p>
          <a:p>
            <a:r>
              <a:rPr lang="ru-RU" dirty="0"/>
              <a:t>- силуэтные изображения;</a:t>
            </a:r>
          </a:p>
          <a:p>
            <a:r>
              <a:rPr lang="ru-RU" dirty="0"/>
              <a:t>- геометрические фигуры;</a:t>
            </a:r>
          </a:p>
          <a:p>
            <a:r>
              <a:rPr lang="ru-RU" dirty="0"/>
              <a:t>- планы и условные обозначения;</a:t>
            </a:r>
          </a:p>
          <a:p>
            <a:r>
              <a:rPr lang="ru-RU" dirty="0"/>
              <a:t>- контрастная рамка - приём фрагментарного рассказывания.</a:t>
            </a:r>
          </a:p>
          <a:p>
            <a:r>
              <a:rPr lang="ru-RU" dirty="0"/>
              <a:t>В качестве символов - заместителей на начальном этапе работы используются геометрические фигуры, своей формой и цветом напоминающие замещаемый предмет, а моделями связного высказывания может быть представлена полоска разноцветных кругов.</a:t>
            </a:r>
          </a:p>
          <a:p>
            <a:pPr algn="ctr">
              <a:lnSpc>
                <a:spcPct val="90000"/>
              </a:lnSpc>
            </a:pPr>
            <a:r>
              <a:rPr lang="ru-RU" dirty="0" smtClean="0"/>
              <a:t> На последующих этапах дети выбирают заместители, без учета внешних признаков  объекта, ориентированных на качественные характеристики        (злой,  добрый, трусливый и т. п.).</a:t>
            </a:r>
          </a:p>
          <a:p>
            <a:pPr>
              <a:lnSpc>
                <a:spcPct val="90000"/>
              </a:lnSpc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img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2348880"/>
            <a:ext cx="5745832" cy="430937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Информационно – коммуникационные технологии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Под ИКТ подразумевается использование компьютера, Интернета, телевизора, видео, DVD, CD, мультимедиа, аудиовизуального оборудования, то есть всего того, что может представлять широкие возможности для коммуникации</a:t>
            </a:r>
            <a:r>
              <a:rPr lang="ru-RU" dirty="0" smtClean="0"/>
              <a:t>.</a:t>
            </a:r>
          </a:p>
          <a:p>
            <a:r>
              <a:rPr lang="ru-RU" dirty="0"/>
              <a:t>Использование презентационных инструментальных средств позволяет </a:t>
            </a:r>
            <a:r>
              <a:rPr lang="ru-RU" dirty="0" smtClean="0"/>
              <a:t> </a:t>
            </a:r>
            <a:r>
              <a:rPr lang="ru-RU" dirty="0"/>
              <a:t>привнести эффект наглядности в занятия и помогает детям усвоить материал быстрее и в полном объеме.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b="1" dirty="0" smtClean="0"/>
              <a:t>Актуальность проблемы речевого развития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>
                <a:latin typeface="Arial" panose="020B0604020202020204" pitchFamily="34" charset="0"/>
              </a:rPr>
              <a:t>Проблема речевого развития детей дошкольного возраста на сегодняшний день очень актуальна, т.к. процент дошкольников с различными речевыми нарушениями остается стабильно высоким. </a:t>
            </a:r>
          </a:p>
          <a:p>
            <a:r>
              <a:rPr lang="ru-RU" b="1" dirty="0" smtClean="0">
                <a:latin typeface="Arial" panose="020B0604020202020204" pitchFamily="34" charset="0"/>
              </a:rPr>
              <a:t>•Овладение родным языком является одним из важных приобретений ребенка в дошкольном детстве. </a:t>
            </a:r>
          </a:p>
          <a:p>
            <a:r>
              <a:rPr lang="ru-RU" b="1" dirty="0" smtClean="0">
                <a:latin typeface="Arial" panose="020B0604020202020204" pitchFamily="34" charset="0"/>
              </a:rPr>
              <a:t>•В современном дошкольном образовании речь рассматривается как одна из основ воспитания и обучения детей. </a:t>
            </a:r>
          </a:p>
          <a:p>
            <a:r>
              <a:rPr lang="ru-RU" b="1" dirty="0" smtClean="0">
                <a:latin typeface="Arial" panose="020B0604020202020204" pitchFamily="34" charset="0"/>
              </a:rPr>
              <a:t>•Речь – это инструмент развития высших отделов психики. </a:t>
            </a:r>
          </a:p>
          <a:p>
            <a:r>
              <a:rPr lang="ru-RU" b="1" dirty="0" smtClean="0">
                <a:latin typeface="Arial" panose="020B0604020202020204" pitchFamily="34" charset="0"/>
              </a:rPr>
              <a:t>•С развитием речи связано формирование как личности в целом, так и во всех основных психических процессов. </a:t>
            </a:r>
          </a:p>
          <a:p>
            <a:r>
              <a:rPr lang="ru-RU" b="1" dirty="0" smtClean="0">
                <a:latin typeface="Arial" panose="020B0604020202020204" pitchFamily="34" charset="0"/>
              </a:rPr>
              <a:t>•Обучение дошкольников родному языку должно стать одной из главных задач в подготовке детей к школе. </a:t>
            </a:r>
          </a:p>
          <a:p>
            <a:r>
              <a:rPr lang="ru-RU" b="1" dirty="0" smtClean="0">
                <a:latin typeface="Arial" panose="020B0604020202020204" pitchFamily="34" charset="0"/>
              </a:rPr>
              <a:t>•Главной задачей развития связной речи ребёнка в дошкольном возрасте является совершенствование монологической речи. </a:t>
            </a:r>
          </a:p>
          <a:p>
            <a:r>
              <a:rPr lang="ru-RU" b="1" dirty="0" smtClean="0">
                <a:latin typeface="Arial" panose="020B0604020202020204" pitchFamily="34" charset="0"/>
              </a:rPr>
              <a:t>Все вышеназванные виды речевой деятельности актуальны при работе над развитием связной речи детей. 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Технология ТРИЗ</a:t>
            </a:r>
            <a:br>
              <a:rPr lang="ru-RU" b="1" dirty="0" smtClean="0"/>
            </a:br>
            <a:r>
              <a:rPr lang="ru-RU" dirty="0" smtClean="0"/>
              <a:t>Мозговой штурм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00200"/>
            <a:ext cx="3744416" cy="4997151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Метод мозгового </a:t>
            </a:r>
            <a:r>
              <a:rPr lang="ru-RU" dirty="0" smtClean="0"/>
              <a:t>штурма- </a:t>
            </a:r>
            <a:r>
              <a:rPr lang="ru-RU" dirty="0"/>
              <a:t>оперативный метод решения проблемы на основе стимулирования творческой активности, при котором участникам обсуждения предлагают высказывать как можно большее количество вариантов решения, в том числе самых фантастичных. Затем из общего числа высказанных идей отбирают наиболее удачные, которые могут быть использованы на практике .</a:t>
            </a:r>
          </a:p>
        </p:txBody>
      </p:sp>
      <p:pic>
        <p:nvPicPr>
          <p:cNvPr id="4" name="Рисунок 3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2348880"/>
            <a:ext cx="5097760" cy="382332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Технология «Системный оператор»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4" name="Picture 2" descr="http://triz-plus.ru/wp-content/uploads/2014/02/%D0%A1%D0%9E-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844824"/>
            <a:ext cx="5616624" cy="453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1844824"/>
            <a:ext cx="28083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Цель ТРИЗ – не просто развивать фантазию ребенка, а научить мыслить системно, с пониманием происходящих процессов. </a:t>
            </a:r>
            <a:r>
              <a:rPr lang="ru-RU" dirty="0" smtClean="0"/>
              <a:t> </a:t>
            </a:r>
            <a:r>
              <a:rPr lang="ru-RU" dirty="0"/>
              <a:t>Использование приема ТРИЗ «Системный оператор» позволяет рассмотреть объект во времени и </a:t>
            </a:r>
            <a:r>
              <a:rPr lang="ru-RU" dirty="0" smtClean="0"/>
              <a:t>пространстве.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Технология </a:t>
            </a:r>
            <a:r>
              <a:rPr lang="ru-RU" sz="4000" b="1" dirty="0" err="1" smtClean="0"/>
              <a:t>синквейна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3168352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</a:t>
            </a:r>
            <a:r>
              <a:rPr lang="ru-RU" dirty="0"/>
              <a:t>– нерифмованное стихотворение из 5 строк, составленное по определенным правилам: 1 строка - тема - называется одним словом, 2 строка - это описание темы - в двух словах, 3 строка – это действия - в трёх словах, 4 строка – это предложение из четырёх слов, 5 строка - это одно слово, которое выражает настроение.</a:t>
            </a:r>
          </a:p>
        </p:txBody>
      </p:sp>
      <p:pic>
        <p:nvPicPr>
          <p:cNvPr id="4" name="Рисунок 3" descr="img1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2276872"/>
            <a:ext cx="5289781" cy="3967336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836712"/>
            <a:ext cx="7315200" cy="54864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5800" y="386597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Целью работы воспитателя по развитию речи детей дошкольного возраста является становление начальной коммуникативной компетентности ребенка.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276872"/>
            <a:ext cx="8640960" cy="43924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Что включает в себя образовательная область по ФГОС ДО?</a:t>
            </a:r>
          </a:p>
          <a:p>
            <a:pPr algn="l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</a:rPr>
              <a:t>обогащение активного словаря; </a:t>
            </a:r>
          </a:p>
          <a:p>
            <a:pPr algn="l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</a:rPr>
              <a:t>развитие связной, грамматически правильной диалогической и монологической речи; </a:t>
            </a:r>
          </a:p>
          <a:p>
            <a:pPr algn="l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</a:rPr>
              <a:t>развитие речевого творчества; </a:t>
            </a:r>
          </a:p>
          <a:p>
            <a:pPr algn="l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</a:rPr>
              <a:t>развитие звуковой и интонационной культуры речи, фонематического слуха; </a:t>
            </a:r>
          </a:p>
          <a:p>
            <a:pPr algn="l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</a:rPr>
              <a:t>знакомство с книжной культурой, детской литературой, понимание на слух текстов различных жанров детской литературы; </a:t>
            </a:r>
          </a:p>
          <a:p>
            <a:pPr algn="l">
              <a:buFont typeface="Arial" pitchFamily="34" charset="0"/>
              <a:buChar char="•"/>
            </a:pPr>
            <a:r>
              <a:rPr lang="ru-RU" sz="3400" dirty="0" smtClean="0">
                <a:solidFill>
                  <a:schemeClr val="tx1"/>
                </a:solidFill>
              </a:rPr>
              <a:t>формирование звуковой аналитико-синтетической активности как предпосылки обучения грамоте.</a:t>
            </a:r>
            <a:r>
              <a:rPr lang="ru-RU" sz="3400" dirty="0" smtClean="0">
                <a:solidFill>
                  <a:schemeClr val="tx1"/>
                </a:solidFill>
              </a:rPr>
              <a:t>    </a:t>
            </a:r>
            <a:endParaRPr lang="ru-RU" sz="3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Основа речевой развивающей среды </a:t>
            </a:r>
            <a:endParaRPr lang="ru-RU" dirty="0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683568" y="1804064"/>
            <a:ext cx="4104456" cy="4104456"/>
          </a:xfrm>
          <a:prstGeom prst="triangle">
            <a:avLst>
              <a:gd name="adj" fmla="val 52692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48980" y="2024035"/>
            <a:ext cx="2736304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/>
              <a:t> </a:t>
            </a:r>
            <a:r>
              <a:rPr lang="ru-RU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Речь </a:t>
            </a:r>
            <a:r>
              <a:rPr lang="ru-RU" sz="2800" b="1" dirty="0">
                <a:solidFill>
                  <a:schemeClr val="tx1"/>
                </a:solidFill>
              </a:rPr>
              <a:t>педагога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55876" y="3188322"/>
            <a:ext cx="3780420" cy="9144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Насыщенность </a:t>
            </a:r>
            <a:r>
              <a:rPr lang="ru-RU" sz="2800" b="1" dirty="0">
                <a:solidFill>
                  <a:schemeClr val="tx1"/>
                </a:solidFill>
              </a:rPr>
              <a:t>среды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03948" y="4581806"/>
            <a:ext cx="3996444" cy="105034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Методы </a:t>
            </a:r>
            <a:r>
              <a:rPr lang="ru-RU" sz="2800" b="1" dirty="0">
                <a:solidFill>
                  <a:schemeClr val="tx1"/>
                </a:solidFill>
              </a:rPr>
              <a:t>и приемы речевого развития 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3600" b="1" dirty="0"/>
              <a:t>Речь педагога как фактор развития речи дошкольника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806489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Дети каждой возрастной группы общаются со своим воспитателем в различных видах деятельности: хозяйственно-бытовой и трудовой, учебной. Воспитатель организует игры с детьми, говорит с ними на всех занятиях, знакомит детей с речью авторов художественных произведений во время чтения и т.д. Следовательно, развивающий потенциал речевой среды целиком зависит от качества речи воспитателя. Для воспитателя детского сада владение образцовой речью - это показатель его профессиональной подготовленности. Он обязан развить в себе совершенное владение теми речевыми навыками, которые потом передаст детям. Поэтому забота о совершенствовании коммуникативно-речевых умениях воспитателя имеет важнейшее значение в педагогическом процессе дошкольного учреждения и является нравственным и общественным долгом каждого педагога.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b="1" dirty="0"/>
              <a:t>Требования к речи педагога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980728"/>
            <a:ext cx="4248472" cy="108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Логичность</a:t>
            </a:r>
            <a:r>
              <a:rPr lang="ru-RU" sz="1400" dirty="0">
                <a:solidFill>
                  <a:prstClr val="black"/>
                </a:solidFill>
              </a:rPr>
              <a:t> - выражение в смысловых связях компонентов речи и отношений между частями и компонентами мысли.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2276872"/>
            <a:ext cx="4968552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Чистота </a:t>
            </a:r>
            <a:r>
              <a:rPr lang="ru-RU" sz="1400" dirty="0">
                <a:solidFill>
                  <a:prstClr val="black"/>
                </a:solidFill>
              </a:rPr>
              <a:t>- отсутствие в речи элементов, чуждых литературному языку. Принимая во внимание ведущий механизм речевого развития дошкольников (подражание), воспитатель заботится о чистоте собственной речи: недопустимо использование слов-паразитов, диалектных и жаргонных слов.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04048" y="980728"/>
            <a:ext cx="3672408" cy="108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 smtClean="0">
                <a:solidFill>
                  <a:schemeClr val="tx1"/>
                </a:solidFill>
              </a:rPr>
              <a:t>Точность</a:t>
            </a:r>
            <a:r>
              <a:rPr lang="ru-RU" sz="1400" dirty="0" smtClean="0">
                <a:solidFill>
                  <a:schemeClr val="tx1"/>
                </a:solidFill>
              </a:rPr>
              <a:t> - соответствие смыслового содержания речи и информации, которая лежит в ее основе.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724128" y="2276872"/>
            <a:ext cx="3096344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Богатство</a:t>
            </a:r>
            <a:r>
              <a:rPr lang="ru-RU" sz="1400" dirty="0">
                <a:solidFill>
                  <a:prstClr val="black"/>
                </a:solidFill>
              </a:rPr>
              <a:t> - умение использовать все языковые единицы с целью оптимального выражения информации. 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5536" y="3789040"/>
            <a:ext cx="8208912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Выразительность</a:t>
            </a:r>
            <a:r>
              <a:rPr lang="ru-RU" sz="1400" dirty="0">
                <a:solidFill>
                  <a:prstClr val="black"/>
                </a:solidFill>
              </a:rPr>
              <a:t> - особенность речи, захватывающая внимание и создающая атмосферу эмоционального сопереживания. Владеющий различными средствами выразительности речи воспитатель (интонация, темп речи, сила, высота голоса и др.), способствует не только формированию произвольности выразительности речи ребенка, но и более полному осознанию им содержания речи взрослого, формированию умения выражать свое отношение к предмету разговора.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5373216"/>
            <a:ext cx="5256584" cy="1080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Правильность</a:t>
            </a:r>
            <a:r>
              <a:rPr lang="ru-RU" sz="1400" dirty="0">
                <a:solidFill>
                  <a:prstClr val="black"/>
                </a:solidFill>
              </a:rPr>
              <a:t> - соответствие речи языковым нормам.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К вышеперечисленным требованиям необходимо отнести правильное использование педагогом невербальных средств общения, его умение не только говорить с ребенком, но и слышать его.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12160" y="5373216"/>
            <a:ext cx="2808312" cy="1058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sz="1400" b="1" dirty="0">
                <a:solidFill>
                  <a:prstClr val="black"/>
                </a:solidFill>
              </a:rPr>
              <a:t>Уместность</a:t>
            </a:r>
            <a:r>
              <a:rPr lang="ru-RU" sz="1400" dirty="0">
                <a:solidFill>
                  <a:prstClr val="black"/>
                </a:solidFill>
              </a:rPr>
              <a:t> - употребление в речи единиц, соответствующих ситуации и условиям общения. </a:t>
            </a:r>
            <a:endParaRPr lang="ru-RU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04056"/>
          </a:xfrm>
        </p:spPr>
        <p:txBody>
          <a:bodyPr>
            <a:noAutofit/>
          </a:bodyPr>
          <a:lstStyle/>
          <a:p>
            <a:r>
              <a:rPr lang="ru-RU" sz="3200" b="1" dirty="0"/>
              <a:t>Предметно- пространственная среда как средство речевого развития дошкольников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Развивающая среда нужна для того, чтобы воспитать самостоятельного, творческого активного ребенка, она должна способствовать не только всестороннему гармоничному развитию личности ребенка, но и способствовать развитию всех видов речи. Организовывать пространственно-развевающую среду нужно так, чтобы оно способствовало не только развитию всех видов речи, но, и чтобы каждый ребенок имел возможность наблюдать, добиваться поставленной цели, проявлять инициативу. Немаловажную роль также играет и соответствие развивающей среды возрастному периоду дошкольника.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/>
              <a:t>Психолого</a:t>
            </a:r>
            <a:r>
              <a:rPr lang="ru-RU" sz="2800" b="1" dirty="0"/>
              <a:t> – педагогические требования к развивающей предметно – пространственной среде в соответствии с ФГОС ДО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71800" y="1916832"/>
            <a:ext cx="4032448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ПОЛИФУНКЦИОНАЛЬНОСТЬ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71600" y="3068960"/>
            <a:ext cx="2410886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НАСЫЩЕННОСТЬ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96136" y="3140968"/>
            <a:ext cx="2369162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ВАРИАТИВНОСТЬ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080994" y="4651722"/>
            <a:ext cx="254780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 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796136" y="4581128"/>
            <a:ext cx="2542080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БЕЗОПАСНОСТЬ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5805264"/>
            <a:ext cx="4104456" cy="9144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ТРАНСФОРМИРУЕМОСТЬ 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Условия для полноценного речевого развития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582340"/>
            <a:ext cx="741682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Условия для полноценного речевого </a:t>
            </a:r>
            <a:r>
              <a:rPr lang="ru-RU" sz="2400" b="1" dirty="0" smtClean="0"/>
              <a:t>развития 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Обучение </a:t>
            </a:r>
            <a:r>
              <a:rPr lang="ru-RU" sz="2400" b="1" dirty="0"/>
              <a:t>на основе комплексно-тематического принципа 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Обучение </a:t>
            </a:r>
            <a:r>
              <a:rPr lang="ru-RU" sz="2400" b="1" dirty="0"/>
              <a:t>на основе принципа интеграции ОО Создание развивающей предметно-пространственной </a:t>
            </a:r>
            <a:r>
              <a:rPr lang="ru-RU" sz="2400" b="1" dirty="0" smtClean="0"/>
              <a:t>среды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 </a:t>
            </a:r>
            <a:r>
              <a:rPr lang="ru-RU" sz="2400" b="1" dirty="0"/>
              <a:t>Целенаправленная работа воспитателей и специалистов над речевым развитием во всех видах деятельности 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Повышение </a:t>
            </a:r>
            <a:r>
              <a:rPr lang="ru-RU" sz="2400" b="1" dirty="0"/>
              <a:t>профессионального роста педагогов в вопросах речевого развития 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Изучение </a:t>
            </a:r>
            <a:r>
              <a:rPr lang="ru-RU" sz="2400" b="1" dirty="0"/>
              <a:t>состояния устной речи детей </a:t>
            </a:r>
            <a:endParaRPr lang="ru-RU" sz="2400" b="1" dirty="0" smtClean="0"/>
          </a:p>
          <a:p>
            <a:pPr>
              <a:buFont typeface="Arial" pitchFamily="34" charset="0"/>
              <a:buChar char="•"/>
            </a:pPr>
            <a:r>
              <a:rPr lang="ru-RU" sz="2400" b="1" dirty="0" smtClean="0"/>
              <a:t>Участие </a:t>
            </a:r>
            <a:r>
              <a:rPr lang="ru-RU" sz="2400" b="1" dirty="0"/>
              <a:t>родителей в речевом воспитании детей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878</Words>
  <Application>Microsoft Office PowerPoint</Application>
  <PresentationFormat>Экран (4:3)</PresentationFormat>
  <Paragraphs>123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СОВРЕМЕННЫЕ ПОДХОДЫ К ОРГАНИЗАЦИИ РЕЧЕВОГО РАЗВИТИЯ ДОШКОЛЬНИКОВ В СООТВЕТСТВИИ С ТРЕБОВАНИЯМИ ФГОС ДОШКОЛЬНОГО ОБРАЗОВАНИЯ</vt:lpstr>
      <vt:lpstr> Актуальность проблемы речевого развития </vt:lpstr>
      <vt:lpstr>Целью работы воспитателя по развитию речи детей дошкольного возраста является становление начальной коммуникативной компетентности ребенка.</vt:lpstr>
      <vt:lpstr>Основа речевой развивающей среды </vt:lpstr>
      <vt:lpstr>Речь педагога как фактор развития речи дошкольника</vt:lpstr>
      <vt:lpstr>Требования к речи педагога</vt:lpstr>
      <vt:lpstr>Предметно- пространственная среда как средство речевого развития дошкольников</vt:lpstr>
      <vt:lpstr>Психолого – педагогические требования к развивающей предметно – пространственной среде в соответствии с ФГОС ДО</vt:lpstr>
      <vt:lpstr>Условия для полноценного речевого развития </vt:lpstr>
      <vt:lpstr>Средства развития речи</vt:lpstr>
      <vt:lpstr> Методы речевого развития  </vt:lpstr>
      <vt:lpstr>Методические приемы развития речи традиционно делятся на три основные группы: словесные, наглядные и игровые</vt:lpstr>
      <vt:lpstr> Технологии речевого развития: </vt:lpstr>
      <vt:lpstr>Метод проектов</vt:lpstr>
      <vt:lpstr>Технология портфолио </vt:lpstr>
      <vt:lpstr>Технология исследовательской деятельности: коллекционирование</vt:lpstr>
      <vt:lpstr>Игровые технологии: мнемотаблицы</vt:lpstr>
      <vt:lpstr>Моделирование</vt:lpstr>
      <vt:lpstr>Информационно – коммуникационные технологии </vt:lpstr>
      <vt:lpstr>Технология ТРИЗ Мозговой штурм</vt:lpstr>
      <vt:lpstr>Технология «Системный оператор»  </vt:lpstr>
      <vt:lpstr>Технология синквейна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К ОРГАНИЗАЦИИ РЕЧЕВОГО РАЗВИТИЯ ДОШКОЛЬНИКОВ В СООТВЕТСТВИИ С ТРЕБОВАНИЯМИ ФГОС ДОШКОЛЬНОГО ОБРАЗОВАНИЯ</dc:title>
  <dc:creator>Елена Ионова</dc:creator>
  <cp:lastModifiedBy>Елена Ионова</cp:lastModifiedBy>
  <cp:revision>25</cp:revision>
  <dcterms:created xsi:type="dcterms:W3CDTF">2021-01-24T12:39:06Z</dcterms:created>
  <dcterms:modified xsi:type="dcterms:W3CDTF">2021-01-24T16:56:43Z</dcterms:modified>
</cp:coreProperties>
</file>