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93" r:id="rId3"/>
    <p:sldId id="257" r:id="rId4"/>
    <p:sldId id="275" r:id="rId5"/>
    <p:sldId id="259" r:id="rId6"/>
    <p:sldId id="271" r:id="rId7"/>
    <p:sldId id="289" r:id="rId8"/>
    <p:sldId id="290" r:id="rId9"/>
    <p:sldId id="288" r:id="rId10"/>
    <p:sldId id="282" r:id="rId11"/>
    <p:sldId id="301" r:id="rId12"/>
    <p:sldId id="302" r:id="rId13"/>
    <p:sldId id="303" r:id="rId14"/>
    <p:sldId id="304" r:id="rId15"/>
    <p:sldId id="305" r:id="rId16"/>
    <p:sldId id="306" r:id="rId17"/>
    <p:sldId id="307" r:id="rId18"/>
    <p:sldId id="287" r:id="rId19"/>
    <p:sldId id="258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0000"/>
    <a:srgbClr val="FF8B8B"/>
    <a:srgbClr val="B07BD7"/>
    <a:srgbClr val="D1B2E8"/>
    <a:srgbClr val="C39B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05" autoAdjust="0"/>
    <p:restoredTop sz="90719" autoAdjust="0"/>
  </p:normalViewPr>
  <p:slideViewPr>
    <p:cSldViewPr>
      <p:cViewPr varScale="1">
        <p:scale>
          <a:sx n="105" d="100"/>
          <a:sy n="105" d="100"/>
        </p:scale>
        <p:origin x="141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382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0D1DA6-2003-4FE9-A4C3-03B997BEDF80}" type="datetimeFigureOut">
              <a:rPr lang="ru-RU" smtClean="0"/>
              <a:t>15.09.2023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2F3C56-0CF8-4784-AE1B-D5AACE299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9731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F3C56-0CF8-4784-AE1B-D5AACE299976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5921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F3C56-0CF8-4784-AE1B-D5AACE299976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2385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t>15.09.2023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t>15.09.2023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t>15.09.2023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t>15.09.2023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t>15.09.2023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t>15.09.2023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t>15.09.2023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t>15.09.2023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t>15.09.2023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t>15.09.2023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t>15.09.2023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6"/>
          <p:cNvGrpSpPr/>
          <p:nvPr/>
        </p:nvGrpSpPr>
        <p:grpSpPr>
          <a:xfrm>
            <a:off x="1763688" y="2357431"/>
            <a:ext cx="7094592" cy="3595230"/>
            <a:chOff x="1115616" y="2146449"/>
            <a:chExt cx="7165477" cy="5192917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115616" y="2146449"/>
              <a:ext cx="7165477" cy="10941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ru-RU" sz="60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1643146" y="5427803"/>
              <a:ext cx="5872487" cy="19115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ru-RU" sz="2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endParaRPr>
            </a:p>
            <a:p>
              <a:pPr algn="ctr">
                <a:defRPr/>
              </a:pPr>
              <a:endParaRPr lang="ru-RU" sz="20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endParaRPr>
            </a:p>
            <a:p>
              <a:pPr algn="ctr">
                <a:defRPr/>
              </a:pPr>
              <a:r>
                <a:rPr lang="ru-RU" sz="2000" dirty="0" smtClean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Выполнила: </a:t>
              </a:r>
              <a:r>
                <a:rPr lang="ru-RU" sz="2000" dirty="0" err="1" smtClean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Биешова</a:t>
              </a:r>
              <a:r>
                <a:rPr lang="ru-RU" sz="2000" dirty="0" smtClean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 Василя </a:t>
              </a:r>
              <a:r>
                <a:rPr lang="ru-RU" sz="2000" dirty="0" err="1" smtClean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Юсуповна</a:t>
              </a:r>
              <a:r>
                <a:rPr lang="ru-RU" sz="2000" dirty="0" smtClean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, </a:t>
              </a:r>
              <a:endParaRPr lang="ru-RU" sz="20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  <a:p>
              <a:pPr algn="ctr">
                <a:defRPr/>
              </a:pPr>
              <a:r>
                <a:rPr lang="ru-RU" sz="2000" dirty="0" smtClean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учитель-дефектолог </a:t>
              </a:r>
              <a:r>
                <a:rPr lang="en-US" sz="2000" dirty="0" smtClean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I</a:t>
              </a:r>
              <a:r>
                <a:rPr lang="ru-RU" sz="2000" dirty="0" smtClean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 квалификационной категории</a:t>
              </a:r>
              <a:endParaRPr lang="ru-RU" sz="20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1763688" y="242852"/>
            <a:ext cx="5904656" cy="2240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7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2700" b="1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Сенсорная интеграция  как метод работы с детьми с ОВЗ</a:t>
            </a:r>
            <a:endParaRPr lang="ru-RU" sz="3200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https://www.susancheshire.co.uk/wp-content/uploads/2020/05/IMG_534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564904"/>
            <a:ext cx="2947008" cy="25648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357290" y="404665"/>
            <a:ext cx="7500990" cy="572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65100" indent="450215">
              <a:lnSpc>
                <a:spcPct val="115000"/>
              </a:lnSpc>
              <a:spcAft>
                <a:spcPts val="0"/>
              </a:spcAft>
            </a:pPr>
            <a:r>
              <a:rPr lang="ru-RU" sz="1400" b="1" spc="5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Муниципальное дошкольное образовательное автономное учреждение </a:t>
            </a:r>
            <a:r>
              <a:rPr lang="ru-RU" sz="1400" b="1" spc="5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«</a:t>
            </a:r>
            <a:r>
              <a:rPr lang="ru-RU" sz="1400" b="1" spc="5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Детский сад № 121 «Золотой колосок» комбинированного вида» </a:t>
            </a:r>
            <a:r>
              <a:rPr lang="ru-RU" sz="1400" b="1" spc="5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400" b="1" spc="5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Орска</a:t>
            </a:r>
            <a:endParaRPr lang="ru-RU" sz="1400" dirty="0"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260649"/>
            <a:ext cx="748883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Развивающая </a:t>
            </a:r>
            <a:r>
              <a:rPr lang="ru-RU" sz="24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предметно-пространственная 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среда:</a:t>
            </a:r>
          </a:p>
          <a:p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сенсорного развития в кабинете </a:t>
            </a:r>
          </a:p>
          <a:p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 -дефектолога</a:t>
            </a:r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 smtClean="0">
                <a:solidFill>
                  <a:srgbClr val="7030A0"/>
                </a:solidFill>
              </a:rPr>
              <a:t/>
            </a:r>
            <a:br>
              <a:rPr lang="ru-RU" sz="3600" dirty="0" smtClean="0">
                <a:solidFill>
                  <a:srgbClr val="7030A0"/>
                </a:solidFill>
              </a:rPr>
            </a:br>
            <a:endParaRPr lang="ru-RU" dirty="0"/>
          </a:p>
        </p:txBody>
      </p:sp>
      <p:pic>
        <p:nvPicPr>
          <p:cNvPr id="3" name="Picture 2" descr="https://sun9-46.userapi.com/impg/iGZJaX9EbB_ofQMRSdjrMpp0iC2KM6hkSMSzOw/7C6ya08AoXc.jpg?size=1600x1200&amp;quality=95&amp;sign=b419e28d1c4c0f0503fdc434ee5bc64b&amp;type=albu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29" b="8219"/>
          <a:stretch/>
        </p:blipFill>
        <p:spPr bwMode="auto">
          <a:xfrm>
            <a:off x="1335274" y="1700808"/>
            <a:ext cx="7409556" cy="4635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54005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6"/>
          <p:cNvGrpSpPr/>
          <p:nvPr/>
        </p:nvGrpSpPr>
        <p:grpSpPr>
          <a:xfrm>
            <a:off x="1357290" y="2357431"/>
            <a:ext cx="7500990" cy="3128023"/>
            <a:chOff x="1115616" y="2146449"/>
            <a:chExt cx="7165477" cy="3369768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115616" y="2146449"/>
              <a:ext cx="7165477" cy="10941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ru-RU" sz="60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1572623" y="5085185"/>
              <a:ext cx="5699170" cy="4310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ru-RU" sz="20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1691680" y="483042"/>
            <a:ext cx="5832648" cy="6552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6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Вестибулярная система</a:t>
            </a:r>
            <a:endParaRPr lang="ru-RU" sz="28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57290" y="1078708"/>
            <a:ext cx="3790774" cy="6324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  <a:spcAft>
                <a:spcPts val="750"/>
              </a:spcAft>
            </a:pP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Пониженное восприятие</a:t>
            </a:r>
            <a:endParaRPr lang="ru-RU" sz="16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500"/>
              </a:lnSpc>
              <a:spcAft>
                <a:spcPts val="75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Находится в постоянном беге, кружении;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500"/>
              </a:lnSpc>
              <a:spcAft>
                <a:spcPts val="75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Любит спрыгивать с мебели</a:t>
            </a:r>
          </a:p>
          <a:p>
            <a:pPr>
              <a:lnSpc>
                <a:spcPts val="1500"/>
              </a:lnSpc>
              <a:spcAft>
                <a:spcPts val="75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других высоких мест;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500"/>
              </a:lnSpc>
              <a:spcAft>
                <a:spcPts val="75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Любит качаться на качелях;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500"/>
              </a:lnSpc>
              <a:spcAft>
                <a:spcPts val="75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Всегда бегает и прыгает вместо ходьбы;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500"/>
              </a:lnSpc>
              <a:spcAft>
                <a:spcPts val="75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Любит быстрые и неожиданные движения (когда машина или велосипед наезжает на кочку)</a:t>
            </a:r>
          </a:p>
          <a:p>
            <a:pPr>
              <a:lnSpc>
                <a:spcPts val="1500"/>
              </a:lnSpc>
              <a:spcAft>
                <a:spcPts val="750"/>
              </a:spcAft>
            </a:pP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Повышенное </a:t>
            </a:r>
            <a:r>
              <a:rPr lang="ru-RU" sz="1600" b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восприятие</a:t>
            </a:r>
            <a:endParaRPr lang="ru-RU" sz="16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500"/>
              </a:lnSpc>
              <a:spcAft>
                <a:spcPts val="75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Предпочитает спокойные игры;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500"/>
              </a:lnSpc>
              <a:spcAft>
                <a:spcPts val="75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Двигается настороженно;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500"/>
              </a:lnSpc>
              <a:spcAft>
                <a:spcPts val="75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Боится высоты, даже если это одна ступенька;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500"/>
              </a:lnSpc>
              <a:spcAft>
                <a:spcPts val="75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Невозможно научить кататься на велосипеде, т.к. боится отрывать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ноги</a:t>
            </a:r>
          </a:p>
          <a:p>
            <a:pPr>
              <a:lnSpc>
                <a:spcPts val="1500"/>
              </a:lnSpc>
              <a:spcAft>
                <a:spcPts val="750"/>
              </a:spcAft>
            </a:pP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 земли;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500"/>
              </a:lnSpc>
              <a:spcAft>
                <a:spcPts val="75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Часто теряет равновесие;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500"/>
              </a:lnSpc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любит качаться на качелях, кататься на велосипеде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800" b="1" dirty="0" smtClean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148064" y="1138286"/>
            <a:ext cx="3710216" cy="4467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Игры и упражнения: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Вестибулярное раскачивание.</a:t>
            </a:r>
            <a:r>
              <a:rPr lang="ru-RU" sz="16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Кружимся вокруг оси </a:t>
            </a:r>
            <a:r>
              <a:rPr lang="ru-RU" sz="16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вращающаяся доска) </a:t>
            </a: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Игра «Покачай головой», «Прыгаем как животные», «Прыгаем на мяче», «Ухо и нос», «Между двух берегов», «Ходьба по линии», прыжки на батуте, «Катаемся на </a:t>
            </a:r>
            <a:r>
              <a:rPr lang="ru-RU" sz="16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скутерборде</a:t>
            </a: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(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доска на колесиках)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Игра«Поймай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меня»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игры: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выполняет падание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руки взрослого,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стоя к нему лицом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затем спиной,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закрытыми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глазами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 descr="https://sun9-78.userapi.com/impg/5bW_SYYFv8UnOKdOEd_13IRjKUD721fdiaeNfw/I4cOyWdI3ZE.jpg?size=1200x1600&amp;quality=95&amp;sign=b8f4c666ca9983378074afa9bc2b114f&amp;type=album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20" b="13381"/>
          <a:stretch/>
        </p:blipFill>
        <p:spPr bwMode="auto">
          <a:xfrm>
            <a:off x="7020272" y="3888725"/>
            <a:ext cx="1838007" cy="2544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58316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6"/>
          <p:cNvGrpSpPr/>
          <p:nvPr/>
        </p:nvGrpSpPr>
        <p:grpSpPr>
          <a:xfrm>
            <a:off x="1357290" y="2357431"/>
            <a:ext cx="7500990" cy="3128023"/>
            <a:chOff x="1115616" y="2146449"/>
            <a:chExt cx="7165477" cy="3369768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115616" y="2146449"/>
              <a:ext cx="7165477" cy="10941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ru-RU" sz="60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1572623" y="5085185"/>
              <a:ext cx="5699170" cy="4310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ru-RU" sz="20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1691680" y="483042"/>
            <a:ext cx="6984776" cy="685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6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Проприоцептивная система</a:t>
            </a:r>
            <a:endParaRPr lang="ru-RU" sz="28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57290" y="1078708"/>
            <a:ext cx="3790774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Пониженное 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восприятие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 с навигацией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помещении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избеганием препятствий;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 с повторением увиденных движений;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Топает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ногами во время ходьбы;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Стучит ногами об пол или стул, когда сидит за столом</a:t>
            </a:r>
          </a:p>
          <a:p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Повышенное 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восприятие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нарочно падает на пол;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Любит прыгать на батуте длительное время без остановки;</a:t>
            </a:r>
          </a:p>
          <a:p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800" b="1" dirty="0" smtClean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83432" y="1114551"/>
            <a:ext cx="4070256" cy="41279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Игры и упражнения: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«Гребля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smtClean="0"/>
              <a:t>(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скутерборд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доска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колесах</a:t>
            </a:r>
            <a:r>
              <a:rPr lang="ru-RU" dirty="0" smtClean="0"/>
              <a:t>),</a:t>
            </a:r>
            <a:r>
              <a:rPr lang="ru-RU" i="1" dirty="0" smtClean="0"/>
              <a:t>                                                                                                                                                                                                                      </a:t>
            </a:r>
            <a:endParaRPr lang="ru-RU" dirty="0"/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Поочередные прыжки»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«Тоннели-лабиринты», «Тележка», «Парашют», «Хоп-хлоп»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«Прыжок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кенгуру»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Материал: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легкий мяч</a:t>
            </a:r>
          </a:p>
          <a:p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Ход упражнения: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попросите ребенка встать прямо, опустив расслабленные руки по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торонам,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держать между коленями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например мяч.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Предложите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ему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попрыгать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держа ступни вместе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16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6" descr="https://sun9-80.userapi.com/impg/VbqOkWoGb5PcG_Ontvi3s-L8WvemdDEXgEl-TQ/3Iz456huwwU.jpg?size=1200x1600&amp;quality=95&amp;sign=2fcf5241338c4b79f002ded72f330acb&amp;type=album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4600" r="-2778" b="9528"/>
          <a:stretch/>
        </p:blipFill>
        <p:spPr bwMode="auto">
          <a:xfrm flipH="1">
            <a:off x="3203848" y="4031846"/>
            <a:ext cx="1944216" cy="2565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flipH="1">
            <a:off x="5292080" y="4221088"/>
            <a:ext cx="24482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эластичная веревка,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эспандер, чулок,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яйцо,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утяжелители (шарфы, жилеты, утяжелители на запястье)</a:t>
            </a:r>
          </a:p>
        </p:txBody>
      </p:sp>
    </p:spTree>
    <p:extLst>
      <p:ext uri="{BB962C8B-B14F-4D97-AF65-F5344CB8AC3E}">
        <p14:creationId xmlns:p14="http://schemas.microsoft.com/office/powerpoint/2010/main" val="16201335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6"/>
          <p:cNvGrpSpPr/>
          <p:nvPr/>
        </p:nvGrpSpPr>
        <p:grpSpPr>
          <a:xfrm>
            <a:off x="1357290" y="2357431"/>
            <a:ext cx="7500990" cy="3128023"/>
            <a:chOff x="1115616" y="2146449"/>
            <a:chExt cx="7165477" cy="3369768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115616" y="2146449"/>
              <a:ext cx="7165477" cy="10941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ru-RU" sz="60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1572623" y="5085185"/>
              <a:ext cx="5699170" cy="4310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ru-RU" sz="20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1691680" y="483042"/>
            <a:ext cx="5832648" cy="685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6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Тактильная система</a:t>
            </a:r>
            <a:endParaRPr lang="ru-RU" sz="28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59632" y="1138285"/>
            <a:ext cx="4176464" cy="54963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  <a:spcAft>
                <a:spcPts val="750"/>
              </a:spcAft>
            </a:pP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Пониженное восприятие</a:t>
            </a:r>
            <a:endParaRPr lang="ru-RU" sz="1600" b="1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щет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прикосновения, испытывает потребность дотронуться до всего и всех;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лохо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чувствует боль или температуру;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практикует самоповреждения ( щипает себя, кусает, бьется головой, раздирает ранки);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прячется в узкие места, например: за диван;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Всегда тянет предметы в рот, чтобы изучить их</a:t>
            </a:r>
          </a:p>
          <a:p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Повышенное 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восприятие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любит, когда его обнимают;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Боится, когда к нему неожиданно дотрагиваются;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дает причесать, помыть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постричь волосы;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Избегает дотрагиваться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определенных текстур и материалов;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стрессовой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ситуации настойчиво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снимает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одежду</a:t>
            </a:r>
          </a:p>
          <a:p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800" b="1" dirty="0" smtClean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292080" y="1138286"/>
            <a:ext cx="3566200" cy="2990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Игры и упражнения:</a:t>
            </a:r>
          </a:p>
          <a:p>
            <a:pPr>
              <a:lnSpc>
                <a:spcPct val="107000"/>
              </a:lnSpc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Чудесный мешочек», сенсорный куб, «Коробка с текстурами», тактильные доски, тактильные мешочки, «Отгадай цифру» (букву), «Золушка», «Прочитай», «Угадай, что внутри», «Платочек для куклы»,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«Определи на ощупь», «Найди пару», «Рисунки на спине»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1600" b="1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4" descr="https://sun9-16.userapi.com/impg/Rmosshx8jtqI4wJPbF0KPWfEnKjNPK9TXaX45A/pszrbP5R11w.jpg?size=1200x1600&amp;quality=96&amp;sign=ef83cd3428a1a544bdac5ee2d6476619&amp;type=albu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34"/>
          <a:stretch/>
        </p:blipFill>
        <p:spPr bwMode="auto">
          <a:xfrm flipH="1">
            <a:off x="6793608" y="4205905"/>
            <a:ext cx="2016225" cy="2341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sun9-9.userapi.com/impg/v5smBV7COVaJmSEd_AeNtE2FcjrVLrgc0kqIGQ/Ou3v0UGqO1A.jpg?size=1308x1600&amp;quality=95&amp;sign=fa1e0ccab6e7ca241a16fdf666361cc1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7" y="4205906"/>
            <a:ext cx="2101153" cy="2341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76360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6"/>
          <p:cNvGrpSpPr/>
          <p:nvPr/>
        </p:nvGrpSpPr>
        <p:grpSpPr>
          <a:xfrm>
            <a:off x="1357290" y="2357431"/>
            <a:ext cx="7500990" cy="3128023"/>
            <a:chOff x="1115616" y="2146449"/>
            <a:chExt cx="7165477" cy="3369768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115616" y="2146449"/>
              <a:ext cx="7165477" cy="10941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ru-RU" sz="60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1572623" y="5085185"/>
              <a:ext cx="5699170" cy="4310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ru-RU" sz="20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1691680" y="483042"/>
            <a:ext cx="5832648" cy="6552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6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Вкусовая  система</a:t>
            </a:r>
            <a:endParaRPr lang="ru-RU" sz="28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59632" y="1138285"/>
            <a:ext cx="4176464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Пониженное восприятие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лизать, пробовать или жевать несъедобные предметы (землю, траву, ткань…);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Предпочитает пищу с интенсивным вкусом;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жует волосы, одежду или пальцы;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Постоянно тянет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предметы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рот, даже после того, как вырос из раннего возраста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Повышенное восприятие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Избирательно относится к еде, не ест некоторые виды продуктов;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Определенная структура пищи вызывает дискомфорт, некоторые дети соглашаются есть только мягкую пищу;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есть только горячую или холодную пищу;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Отказывается пробовать новые блюда</a:t>
            </a:r>
          </a:p>
          <a:p>
            <a:endParaRPr lang="ru-RU" sz="1600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800" b="1" dirty="0" smtClean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292080" y="1138286"/>
            <a:ext cx="3566200" cy="40183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Игры и упражнения:</a:t>
            </a:r>
            <a:r>
              <a:rPr lang="ru-RU" b="1" dirty="0" smtClean="0"/>
              <a:t> </a:t>
            </a: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«Что приготовил повар на обед?», «Коробочки с запахами», «Поможем Тузику», ароматерапия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Игровое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«Фрукт или овощ?»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умения познавать признак запаха и классифицировать объекты.</a:t>
            </a:r>
          </a:p>
          <a:p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Материал: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разложенные по пластиковым одноразовым стаканчикам кусочки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фрук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овощей (банан, огурец, яблоко, апельсин, лимон, лук и т.д.).</a:t>
            </a:r>
          </a:p>
          <a:p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игры: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предложить детям определить по запаху с закрытыми глазами лежащие в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стаканах продукты и разделить их на фрукты и овощи.</a:t>
            </a:r>
          </a:p>
          <a:p>
            <a:pPr>
              <a:lnSpc>
                <a:spcPct val="107000"/>
              </a:lnSpc>
            </a:pPr>
            <a:endParaRPr lang="ru-RU" sz="1600" b="1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5">
            <a:extLst>
              <a:ext uri="{FF2B5EF4-FFF2-40B4-BE49-F238E27FC236}">
                <a16:creationId xmlns:a16="http://schemas.microsoft.com/office/drawing/2014/main" id="{DBA60CA2-5DE7-89DC-8280-276151F837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75"/>
          <a:stretch/>
        </p:blipFill>
        <p:spPr>
          <a:xfrm>
            <a:off x="6876256" y="4653136"/>
            <a:ext cx="1685815" cy="1893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8864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6"/>
          <p:cNvGrpSpPr/>
          <p:nvPr/>
        </p:nvGrpSpPr>
        <p:grpSpPr>
          <a:xfrm>
            <a:off x="1357290" y="2357431"/>
            <a:ext cx="7500990" cy="3128023"/>
            <a:chOff x="1115616" y="2146449"/>
            <a:chExt cx="7165477" cy="3369768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115616" y="2146449"/>
              <a:ext cx="7165477" cy="10941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ru-RU" sz="60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1572623" y="5085185"/>
              <a:ext cx="5699170" cy="4310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ru-RU" sz="20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1691680" y="483042"/>
            <a:ext cx="5832648" cy="6552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6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Зрительная система</a:t>
            </a:r>
            <a:endParaRPr lang="ru-RU" sz="28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59632" y="1138285"/>
            <a:ext cx="4176464" cy="44140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  <a:spcAft>
                <a:spcPts val="750"/>
              </a:spcAft>
            </a:pP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Пониженное восприятие</a:t>
            </a:r>
          </a:p>
          <a:p>
            <a:pPr>
              <a:lnSpc>
                <a:spcPts val="1500"/>
              </a:lnSpc>
              <a:spcAft>
                <a:spcPts val="750"/>
              </a:spcAft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Затрудняется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различении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похожих между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собой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предметов;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видит целую картинку (разрезные картинки);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Затрудняется контролировать глазами движение предмета;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Любит яркий свет;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Любит наблюдать за движениями, которые повторяются (двигает рукой перед своими глазами…)</a:t>
            </a:r>
          </a:p>
          <a:p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Повышенное восприятие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Боится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яркого света, жмурится, закрывает глаза;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Любит темноту;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Моргает, часто трет глаза при просмотре ТВ;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Избегает контакта глаза в глаза;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Отдает предпочтение играм с мелкими игрушками, предметами</a:t>
            </a:r>
          </a:p>
          <a:p>
            <a:endParaRPr lang="ru-RU" sz="16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 smtClean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292080" y="1138286"/>
            <a:ext cx="3566200" cy="4326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Игры и упражнения:</a:t>
            </a: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Найди одинаковое», «Найди лишнее», «Найди похожее», «Что изменилось?», «Где чья тень», «Что напутал художник», «Найди отличия», «Незаконченные изображения», «Из каких фигур состоит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машина?»</a:t>
            </a:r>
            <a:r>
              <a:rPr lang="ru-RU" sz="1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матрешки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различные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сортеры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камешки «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Марблс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Зрительный диктант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 Игра «Найди букву»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Буквы из твердого материала крепятся на липучках по всему пространству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помещения.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Ребенку дается задание найти и последовательно принести буквы, необходимые для составления заданного слова.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Звукобуквенный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слова приобретает совершенно иную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форму.</a:t>
            </a:r>
            <a:endParaRPr lang="ru-RU" sz="1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4" descr="https://sun9-42.userapi.com/impg/OXIUmKM9B8W1STFN0bzzLReImttVp_mWMxsMqA/-bXclru9bCs.jpg?size=1531x1599&amp;quality=95&amp;sign=1bb8c9fd79259f5c9d20d5a4d8c9f8e4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86396" y="4941168"/>
            <a:ext cx="1777692" cy="1612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s://sun9-7.userapi.com/impg/RRuDUOMUuNV_l17Jv-NotaS4EtpiuIznIw0YDA/nVwrDx6WDt0.jpg?size=1108x1600&amp;quality=95&amp;sign=a5e11b130705691c3ca4d6483854e8e5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7424" y="4941168"/>
            <a:ext cx="1736964" cy="1612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86984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6"/>
          <p:cNvGrpSpPr/>
          <p:nvPr/>
        </p:nvGrpSpPr>
        <p:grpSpPr>
          <a:xfrm>
            <a:off x="1357290" y="2357431"/>
            <a:ext cx="7500990" cy="3128023"/>
            <a:chOff x="1115616" y="2146449"/>
            <a:chExt cx="7165477" cy="3369768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115616" y="2146449"/>
              <a:ext cx="7165477" cy="10941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ru-RU" sz="60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1572623" y="5085185"/>
              <a:ext cx="5699170" cy="4310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ru-RU" sz="20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1691680" y="483042"/>
            <a:ext cx="5832648" cy="685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6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Слуховая  система</a:t>
            </a:r>
            <a:endParaRPr lang="ru-RU" sz="28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59632" y="1138285"/>
            <a:ext cx="4176464" cy="4819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Пониженное восприятие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отвечает на свое имя;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Издает различные звуки в виде клацанья, свиста;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Любит очень громкую музыку и ТВ;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может определить источник звука;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Разговаривает сам с собой;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Любит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шумные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места</a:t>
            </a:r>
          </a:p>
          <a:p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Повышенное восприятие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Закрывает уши руками;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Реагирует на звуки, которые обычно не слышны окружающим (капание воды в кране, цоканье часов…);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Боится громких и неожиданных звуков;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Боится шума бытовой техники;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может слушать и смотреть одновременно</a:t>
            </a:r>
          </a:p>
          <a:p>
            <a:pPr>
              <a:lnSpc>
                <a:spcPts val="1500"/>
              </a:lnSpc>
              <a:spcAft>
                <a:spcPts val="750"/>
              </a:spcAft>
            </a:pPr>
            <a:endParaRPr lang="ru-RU" sz="1600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 smtClean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292080" y="1138286"/>
            <a:ext cx="3566200" cy="50647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Игры и упражнения:</a:t>
            </a: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«Чей голос?», «Послушай и отгадай», «Далеко – близко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Будь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внимателен», «Угадай, какой музыкальный инструмент звучит», «Что слышно?», «Слушай и выполняй», «Шумящие коробочки».</a:t>
            </a:r>
          </a:p>
          <a:p>
            <a:r>
              <a:rPr lang="ru-RU" b="1" dirty="0" smtClean="0"/>
              <a:t> 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«Определи, что слышится»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Из-за ширмы доносятся различные звуки- нужно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определить, что слышится. Шумы могут быть записаны на телефон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мурлыкание кошки, скрип двери, шум машин,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храп,дождь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«Слушай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выполняй».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называет несколько действий, но не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показывает 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Дети должны повторить эти действия в такой последовательности, в какой они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были названы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pPr>
              <a:lnSpc>
                <a:spcPct val="107000"/>
              </a:lnSpc>
            </a:pPr>
            <a:endParaRPr lang="ru-RU" sz="1600" b="1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4" descr="https://sun9-56.userapi.com/impg/mhYa-1rR_hH2RWznF3aaMBMwA_BsXJ4ZBzkrvw/TJJJ4JwuWoE.jpg?size=1200x1600&amp;quality=95&amp;sign=203da8f18dd9d42fa57afb2344801c32&amp;type=album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92" r="57270" b="38679"/>
          <a:stretch/>
        </p:blipFill>
        <p:spPr bwMode="auto">
          <a:xfrm>
            <a:off x="4067944" y="5343240"/>
            <a:ext cx="1224136" cy="1209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95027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6"/>
          <p:cNvGrpSpPr/>
          <p:nvPr/>
        </p:nvGrpSpPr>
        <p:grpSpPr>
          <a:xfrm>
            <a:off x="1357290" y="2357431"/>
            <a:ext cx="7500990" cy="3128023"/>
            <a:chOff x="1115616" y="2146449"/>
            <a:chExt cx="7165477" cy="3369768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115616" y="2146449"/>
              <a:ext cx="7165477" cy="10941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ru-RU" sz="60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1572623" y="5085185"/>
              <a:ext cx="5699170" cy="4310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ru-RU" sz="20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1691680" y="483042"/>
            <a:ext cx="5832648" cy="6552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6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Обонятельная   система</a:t>
            </a:r>
            <a:endParaRPr lang="ru-RU" sz="28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59632" y="1138285"/>
            <a:ext cx="4176464" cy="50962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Пониженное восприятие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Испытывает сложности в различении запахов;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Затрудняется в различении неприятных запахов;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Изучает предметы, нюхая их;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Использует обнюхивание для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общения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людьми</a:t>
            </a:r>
          </a:p>
          <a:p>
            <a:r>
              <a:rPr lang="ru-RU" dirty="0" smtClean="0"/>
              <a:t>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Повышенное восприятие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Повышенное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восприятие 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сильные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реакции на запахи;</a:t>
            </a:r>
            <a:endParaRPr lang="ru-RU" sz="1600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Отказывается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есть пищу 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зависимости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ее запаха;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Демонстрирует неприязнь к людям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используют предметы личной гигиены с сильным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запахом.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500"/>
              </a:lnSpc>
              <a:spcAft>
                <a:spcPts val="750"/>
              </a:spcAft>
            </a:pPr>
            <a:endParaRPr lang="ru-RU" sz="1600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 smtClean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292080" y="1138286"/>
            <a:ext cx="3566200" cy="40183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Игры и упражнения: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«Баночки с запахами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1400" b="1" dirty="0"/>
              <a:t/>
            </a:r>
            <a:br>
              <a:rPr lang="ru-RU" sz="1400" b="1" dirty="0"/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Стимуляция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резкими и слабыми раздражителями в зависимости от вида нарушения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чувствительности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Занятие по методике Марии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Монтессори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Коробочки с запахами"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Материал: 2 ящика, в каждом по 6 коробочек. Они наполнены остро пахнущими веществами, например, кофе, какао, приправами из гвоздики, корицы, аниса. Содержимое обоих ящиков соответствует друг другу.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 дифференциация с помощью обоняния.</a:t>
            </a:r>
          </a:p>
          <a:p>
            <a:endParaRPr lang="ru-RU" dirty="0"/>
          </a:p>
          <a:p>
            <a:pPr>
              <a:lnSpc>
                <a:spcPct val="107000"/>
              </a:lnSpc>
            </a:pPr>
            <a:endParaRPr lang="ru-RU" sz="1600" b="1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sun9-18.userapi.com/impf/c622116/v622116230/29fc1/qOC3oXr7tdQ.jpg?size=600x434&amp;quality=96&amp;sign=b477b54d4db1eedcfdfe0950ee5484bc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5" y="5117313"/>
            <a:ext cx="2399825" cy="1408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 descr="https://chudo-udo.info/media/k2/items/cache/808b8abbfd1fb3b14dda865dee2d7062_XL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055" y="4509121"/>
            <a:ext cx="2391913" cy="14401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49239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116632"/>
            <a:ext cx="734481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Вывод:</a:t>
            </a:r>
          </a:p>
          <a:p>
            <a:pPr>
              <a:lnSpc>
                <a:spcPct val="150000"/>
              </a:lnSpc>
              <a:defRPr/>
            </a:pP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Таким образом, целенаправленная </a:t>
            </a:r>
            <a:r>
              <a:rPr lang="ru-RU" sz="2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систематическая работа по 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сенсорной интеграции </a:t>
            </a:r>
            <a:r>
              <a:rPr lang="ru-RU" sz="2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оказывает существенное воздействие на весь ход психического развития ребенка, стимулируя развитие деятельности, мышления и речи. </a:t>
            </a:r>
          </a:p>
        </p:txBody>
      </p:sp>
      <p:pic>
        <p:nvPicPr>
          <p:cNvPr id="3" name="Рисунок 2" descr="https://sun9-88.userapi.com/impg/liaBFZRsBgTfOdsVW54F_NvxvxVoBqiMfInCMw/lF_dCr55Ltg.jpg?size=991x726&amp;quality=95&amp;sign=2097c892fa2f6f94d63267f3c8eb84f7&amp;c_uniq_tag=xyX7dG6-w_Mh6nRCPsp8CKKxSHZS87M7lufQzIT2JbA&amp;type=album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609622"/>
            <a:ext cx="5904656" cy="38437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20440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1"/>
          <p:cNvGrpSpPr>
            <a:grpSpLocks/>
          </p:cNvGrpSpPr>
          <p:nvPr/>
        </p:nvGrpSpPr>
        <p:grpSpPr bwMode="auto">
          <a:xfrm>
            <a:off x="1357290" y="2214554"/>
            <a:ext cx="7358115" cy="3538803"/>
            <a:chOff x="607288" y="-815361"/>
            <a:chExt cx="7925152" cy="5659512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607288" y="-815361"/>
              <a:ext cx="7925152" cy="590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ru-RU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8" name="Прямоугольник 3"/>
            <p:cNvSpPr>
              <a:spLocks noChangeArrowheads="1"/>
            </p:cNvSpPr>
            <p:nvPr/>
          </p:nvSpPr>
          <p:spPr bwMode="auto">
            <a:xfrm>
              <a:off x="2699547" y="4196516"/>
              <a:ext cx="3628503" cy="6476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chemeClr val="accent6">
                      <a:lumMod val="50000"/>
                    </a:schemeClr>
                  </a:solidFill>
                  <a:latin typeface="Monotype Corsiva" pitchFamily="66" charset="0"/>
                </a:rPr>
                <a:t>  </a:t>
              </a:r>
              <a:r>
                <a:rPr lang="ru-RU" sz="2000" b="1" i="1" dirty="0" smtClean="0">
                  <a:solidFill>
                    <a:schemeClr val="accent6">
                      <a:lumMod val="50000"/>
                    </a:schemeClr>
                  </a:solidFill>
                  <a:latin typeface="Monotype Corsiva" pitchFamily="66" charset="0"/>
                </a:rPr>
                <a:t>  </a:t>
              </a:r>
              <a:endParaRPr lang="ru-RU" sz="2000" b="1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1547664" y="764704"/>
            <a:ext cx="70567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  <a:r>
              <a:rPr lang="ru-RU" alt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  ВНИМАНИЕ!</a:t>
            </a:r>
            <a:endParaRPr lang="ru-RU" altLang="ru-RU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768" y="2132856"/>
            <a:ext cx="5040560" cy="410445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6"/>
          <p:cNvGrpSpPr/>
          <p:nvPr/>
        </p:nvGrpSpPr>
        <p:grpSpPr>
          <a:xfrm>
            <a:off x="1357290" y="2357431"/>
            <a:ext cx="7500990" cy="3128023"/>
            <a:chOff x="1115616" y="2146449"/>
            <a:chExt cx="7165477" cy="3369768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115616" y="2146449"/>
              <a:ext cx="7165477" cy="10941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ru-RU" sz="60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1572623" y="5085185"/>
              <a:ext cx="5699170" cy="4310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ru-RU" sz="20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1357290" y="692696"/>
            <a:ext cx="6671094" cy="645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7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Актуальность вопроса:</a:t>
            </a:r>
            <a:endParaRPr lang="ru-RU" sz="3600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51720" y="1628800"/>
            <a:ext cx="64087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</a:t>
            </a: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ост количества детей с ОВЗ</a:t>
            </a:r>
          </a:p>
          <a:p>
            <a:pPr marL="285750" indent="-285750">
              <a:buFontTx/>
              <a:buChar char="-"/>
            </a:pP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более 80 % детей  имеют нарушения работы сенсорных систем </a:t>
            </a:r>
            <a:endParaRPr lang="ru-RU" sz="28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/>
          <a:srcRect l="890" r="1106"/>
          <a:stretch/>
        </p:blipFill>
        <p:spPr>
          <a:xfrm>
            <a:off x="2411760" y="3407366"/>
            <a:ext cx="5184576" cy="2792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630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/>
          <p:nvPr/>
        </p:nvPicPr>
        <p:blipFill>
          <a:blip r:embed="rId2"/>
          <a:stretch>
            <a:fillRect/>
          </a:stretch>
        </p:blipFill>
        <p:spPr>
          <a:xfrm>
            <a:off x="1475656" y="620688"/>
            <a:ext cx="7272807" cy="525658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6012160" y="5301208"/>
            <a:ext cx="2160240" cy="43204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t="12312"/>
          <a:stretch/>
        </p:blipFill>
        <p:spPr bwMode="auto">
          <a:xfrm>
            <a:off x="1691681" y="1052736"/>
            <a:ext cx="6552728" cy="46805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18262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764704"/>
            <a:ext cx="734481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Сенсорная интеграция </a:t>
            </a:r>
            <a:r>
              <a:rPr lang="ru-RU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фундамент развития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</a:t>
            </a:r>
            <a:endParaRPr lang="ru-RU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cf2.ppt-online.org/files2/slide/o/o58VzcIne2LWkdai3BjMCpvQTqsGOD4F6UlJftXHy/slide-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226369"/>
            <a:ext cx="7416823" cy="529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7004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332656"/>
            <a:ext cx="7272808" cy="65717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Симптомы нарушения 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сенсорной интеграции: </a:t>
            </a:r>
            <a:endParaRPr lang="ru-RU" sz="28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нарушения чувствительности</a:t>
            </a: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b="1" dirty="0" smtClean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-нарушения </a:t>
            </a: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движения</a:t>
            </a:r>
            <a:r>
              <a:rPr lang="ru-RU" sz="20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-эмоциональные </a:t>
            </a: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проявления</a:t>
            </a:r>
            <a:r>
              <a:rPr lang="ru-RU" sz="20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dirty="0" smtClean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-поведенческие</a:t>
            </a:r>
            <a:r>
              <a:rPr lang="ru-RU" sz="20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dirty="0" smtClean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-проблемы </a:t>
            </a: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речью и языком </a:t>
            </a:r>
            <a:endParaRPr lang="ru-RU" sz="2000" b="1" dirty="0" smtClean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-неспособность </a:t>
            </a: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играть</a:t>
            </a:r>
            <a:r>
              <a:rPr lang="ru-RU" sz="20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dirty="0" smtClean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-трудности </a:t>
            </a: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общении</a:t>
            </a:r>
            <a:endParaRPr lang="ru-RU" sz="2000" dirty="0" smtClean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-проблемы </a:t>
            </a: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 обучением в 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школе</a:t>
            </a:r>
          </a:p>
          <a:p>
            <a:endParaRPr lang="ru-RU" sz="2000" b="1" dirty="0" smtClean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2000" b="1" dirty="0" smtClean="0">
                <a:solidFill>
                  <a:srgbClr val="7030A0"/>
                </a:solidFill>
              </a:rPr>
              <a:t>Метод </a:t>
            </a:r>
            <a:r>
              <a:rPr lang="ru-RU" sz="2000" b="1" dirty="0">
                <a:solidFill>
                  <a:srgbClr val="7030A0"/>
                </a:solidFill>
              </a:rPr>
              <a:t>сенсорной интеграции оказывает продуктивное влияние на такие </a:t>
            </a:r>
            <a:r>
              <a:rPr lang="ru-RU" sz="2000" b="1" dirty="0" smtClean="0">
                <a:solidFill>
                  <a:srgbClr val="7030A0"/>
                </a:solidFill>
              </a:rPr>
              <a:t>нарушения </a:t>
            </a:r>
            <a:r>
              <a:rPr lang="ru-RU" sz="2000" b="1" dirty="0">
                <a:solidFill>
                  <a:srgbClr val="7030A0"/>
                </a:solidFill>
              </a:rPr>
              <a:t>как синдром дефицита внимания и </a:t>
            </a:r>
            <a:r>
              <a:rPr lang="ru-RU" sz="2000" b="1" dirty="0" err="1">
                <a:solidFill>
                  <a:srgbClr val="7030A0"/>
                </a:solidFill>
              </a:rPr>
              <a:t>гиперактивности</a:t>
            </a:r>
            <a:r>
              <a:rPr lang="ru-RU" sz="2000" b="1" dirty="0">
                <a:solidFill>
                  <a:srgbClr val="7030A0"/>
                </a:solidFill>
              </a:rPr>
              <a:t> (СДВГ), нарушение поведения, тяжёлые нарушения речи, нарушение функций ОДА, ДЦП, </a:t>
            </a:r>
            <a:r>
              <a:rPr lang="ru-RU" sz="2000" b="1" dirty="0" err="1">
                <a:solidFill>
                  <a:srgbClr val="7030A0"/>
                </a:solidFill>
              </a:rPr>
              <a:t>дефицитарное</a:t>
            </a:r>
            <a:r>
              <a:rPr lang="ru-RU" sz="2000" b="1" dirty="0">
                <a:solidFill>
                  <a:srgbClr val="7030A0"/>
                </a:solidFill>
              </a:rPr>
              <a:t> развитие. </a:t>
            </a:r>
          </a:p>
          <a:p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556793"/>
            <a:ext cx="2664296" cy="25922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63014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620689"/>
            <a:ext cx="7272808" cy="5295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Диагностика:</a:t>
            </a: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Tx/>
              <a:buChar char="-"/>
            </a:pP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изучение </a:t>
            </a: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подробного анамнеза </a:t>
            </a: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ребенка; </a:t>
            </a: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Tx/>
              <a:buChar char="-"/>
            </a:pP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наблюдения </a:t>
            </a: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педагогов за проявлениями сенсорной </a:t>
            </a: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интеграции</a:t>
            </a: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Tx/>
              <a:buChar char="-"/>
            </a:pP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заполнение  родителями 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специального опросника</a:t>
            </a: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 </a:t>
            </a: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которого </a:t>
            </a: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будет видно, в каких сферах у ребёнка возникают </a:t>
            </a: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трудности;</a:t>
            </a: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Tx/>
              <a:buChar char="-"/>
            </a:pP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составление 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сенсорного профиля </a:t>
            </a: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ребёнка (выявление особенностей восприятия); </a:t>
            </a: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Tx/>
              <a:buChar char="-"/>
            </a:pP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составление 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сенсорной диеты,</a:t>
            </a: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которой чередуются возбуждающие, организующие и успокаивающие </a:t>
            </a: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мероприятия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2000" dirty="0" smtClean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ходе </a:t>
            </a:r>
            <a:r>
              <a:rPr lang="ru-RU" sz="20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диагностики использовались 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методики                                                                                                                                                                             </a:t>
            </a:r>
            <a:r>
              <a:rPr lang="ru-RU" sz="2000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Стребелевой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Е.А., </a:t>
            </a:r>
            <a:r>
              <a:rPr lang="ru-RU" sz="2000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Венгера</a:t>
            </a:r>
            <a:r>
              <a:rPr lang="ru-RU" sz="20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Л.А. и </a:t>
            </a:r>
            <a:r>
              <a:rPr lang="ru-RU" sz="2000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Земцовой</a:t>
            </a:r>
            <a:r>
              <a:rPr lang="ru-RU" sz="20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М.И</a:t>
            </a: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887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3"/>
          <a:srcRect l="5334" t="3765" r="3992" b="236"/>
          <a:stretch/>
        </p:blipFill>
        <p:spPr>
          <a:xfrm>
            <a:off x="1331640" y="332655"/>
            <a:ext cx="3744416" cy="3776227"/>
          </a:xfrm>
          <a:prstGeom prst="rect">
            <a:avLst/>
          </a:prstGeom>
        </p:spPr>
      </p:pic>
      <p:pic>
        <p:nvPicPr>
          <p:cNvPr id="3" name="Picture 2" descr="https://sun9-2.userapi.com/impg/17HYi47w7SYogzaj6Z2RduR3b43s1EyaFLOYuA/81WxXH38Kzg.jpg?size=1600x1200&amp;quality=95&amp;sign=d5816df88220edaf1e143f79b1f26000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501009"/>
            <a:ext cx="3744416" cy="3100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s://sun9-42.userapi.com/impg/tvQgs5Zjzh1MrsdzMkE-ytHr6QoeMaYq46x6GA/Lv9bN8YdvRU.jpg?size=1278x1600&amp;quality=95&amp;sign=a71026d38b05b1ac92660dedee71e101&amp;type=album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221088"/>
            <a:ext cx="2160240" cy="2213204"/>
          </a:xfrm>
          <a:prstGeom prst="rect">
            <a:avLst/>
          </a:prstGeom>
          <a:noFill/>
          <a:extLst/>
        </p:spPr>
      </p:pic>
      <p:sp>
        <p:nvSpPr>
          <p:cNvPr id="5" name="Прямоугольник 4"/>
          <p:cNvSpPr/>
          <p:nvPr/>
        </p:nvSpPr>
        <p:spPr>
          <a:xfrm>
            <a:off x="5076056" y="404664"/>
            <a:ext cx="3672408" cy="3150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Пример сенсорной диеты в течение дня: </a:t>
            </a:r>
            <a:endParaRPr lang="ru-RU" sz="1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35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Массаж (глубокие надавливания) /массаж-вибрация рук, спины, ног. 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Глубокое ощущение тела – прыжки, падение на подушки, обмотка одеялом, пледом. 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75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3.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Проприоцептивная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стимуляция – толкание или перетаскивание (подъем) тяжелых вещей, поднятие и опускание бутылок с водой, растягивание резинок. </a:t>
            </a:r>
          </a:p>
          <a:p>
            <a:pPr>
              <a:spcAft>
                <a:spcPts val="75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4. Вестибулярная стимуляция – движение тела в воздухе – сильное раскачивание на качелях, гамаке линейно и с закрутками. </a:t>
            </a:r>
          </a:p>
          <a:p>
            <a:pPr algn="just"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5. Стимуляция ротовой полости – жевание сухофруктов </a:t>
            </a:r>
          </a:p>
          <a:p>
            <a:pPr algn="just">
              <a:spcAft>
                <a:spcPts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Дополнительно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– сдавливание суставов 3 раза в день, желательно перед действием, которое требует концентрации внимания.</a:t>
            </a:r>
          </a:p>
        </p:txBody>
      </p:sp>
    </p:spTree>
    <p:extLst>
      <p:ext uri="{BB962C8B-B14F-4D97-AF65-F5344CB8AC3E}">
        <p14:creationId xmlns:p14="http://schemas.microsoft.com/office/powerpoint/2010/main" val="12391485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1" y="213393"/>
            <a:ext cx="7344816" cy="4223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7950" marR="8255" algn="just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Сенсорная интеграция реализуется </a:t>
            </a:r>
          </a:p>
          <a:p>
            <a:pPr marL="107950" marR="8255" algn="just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3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направлениях:</a:t>
            </a:r>
            <a:endParaRPr lang="ru-RU" sz="24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8255" algn="just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1.Создание 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специальных средовых условий, облегчающих восприятие окружающих объектов и продуктивное взаимодействие с ними, адаптация среды с учётом потребностей ребёнка. </a:t>
            </a:r>
            <a:endParaRPr lang="ru-RU" sz="1400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</a:t>
            </a: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Комплекс 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специальных игр и упражнений.</a:t>
            </a:r>
            <a:endParaRPr lang="ru-RU" sz="1400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Важно, чтобы при выполнении упражнений было как можно </a:t>
            </a: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меньше 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принуждения.</a:t>
            </a:r>
            <a:endParaRPr lang="ru-RU" sz="1400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fontAlgn="base"/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3.Работа 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родителями </a:t>
            </a:r>
          </a:p>
          <a:p>
            <a:pPr lvl="0" fontAlgn="base"/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Родителям важно, не требовать того, чего ребёнок не может сделать;</a:t>
            </a:r>
          </a:p>
          <a:p>
            <a:pPr lvl="0" fontAlgn="base"/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Регулярно доброжелательно объяснять, как нужно действовать и многократно повторять упражнения для развития сенсорной интеграции;</a:t>
            </a:r>
            <a:r>
              <a:rPr lang="ru-RU" dirty="0" smtClean="0"/>
              <a:t> </a:t>
            </a:r>
            <a:endParaRPr lang="ru-RU" sz="1400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4" descr="https://sun9-31.userapi.com/impg/425Gvjf76KzReVmzyMu3yhZvJz3hLTWKdZgt_Q/NWlvDace7Lc.jpg?size=1200x1600&amp;quality=96&amp;sign=6735d048d12c3ce4b528a300ff91a8ef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658" y="4437113"/>
            <a:ext cx="2362757" cy="2061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sun9-22.userapi.com/impg/lTonWl0DEOYmfzgWRRyu90KUF_mGyaD6p22xTw/Lqr89ltdn6E.jpg?size=1600x1423&amp;quality=95&amp;sign=fa757bed6b439300384332fca1793c36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146" y="4437114"/>
            <a:ext cx="3052893" cy="2061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776079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30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74806"/>
      </a:hlink>
      <a:folHlink>
        <a:srgbClr val="974806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1795</TotalTime>
  <Words>1360</Words>
  <Application>Microsoft Office PowerPoint</Application>
  <PresentationFormat>Экран (4:3)</PresentationFormat>
  <Paragraphs>203</Paragraphs>
  <Slides>19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Monotype Corsiva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Тетрадь на спирали</dc:title>
  <dc:creator>Фокина Лидия Петровна</dc:creator>
  <cp:keywords>Шаблон презентации</cp:keywords>
  <cp:lastModifiedBy>User</cp:lastModifiedBy>
  <cp:revision>158</cp:revision>
  <dcterms:created xsi:type="dcterms:W3CDTF">2014-11-07T17:01:55Z</dcterms:created>
  <dcterms:modified xsi:type="dcterms:W3CDTF">2023-09-15T17:53:08Z</dcterms:modified>
</cp:coreProperties>
</file>