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80" r:id="rId13"/>
  </p:sldIdLst>
  <p:sldSz cx="9144000" cy="6858000" type="screen4x3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Gadugi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g11SUTiFcIkEtJ1SHRvOLLS8xv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24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8338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>
            <a:spLocks noGrp="1"/>
          </p:cNvSpPr>
          <p:nvPr>
            <p:ph type="title"/>
          </p:nvPr>
        </p:nvSpPr>
        <p:spPr>
          <a:xfrm rot="5400000">
            <a:off x="4709319" y="3109119"/>
            <a:ext cx="521176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1"/>
          </p:nvPr>
        </p:nvSpPr>
        <p:spPr>
          <a:xfrm rot="5400000">
            <a:off x="975519" y="1356519"/>
            <a:ext cx="5211762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3581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581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0"/>
          <p:cNvSpPr txBox="1"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1"/>
          </p:nvPr>
        </p:nvSpPr>
        <p:spPr>
          <a:xfrm rot="5400000">
            <a:off x="2476500" y="876300"/>
            <a:ext cx="419100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title"/>
          </p:nvPr>
        </p:nvSpPr>
        <p:spPr>
          <a:xfrm>
            <a:off x="899592" y="571480"/>
            <a:ext cx="7458622" cy="3214710"/>
          </a:xfrm>
          <a:prstGeom prst="rect">
            <a:avLst/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 w="9525" cap="flat" cmpd="sng">
            <a:solidFill>
              <a:srgbClr val="FD95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ru-RU" sz="2800" b="1" dirty="0">
                <a:solidFill>
                  <a:srgbClr val="393939"/>
                </a:solidFill>
                <a:latin typeface="Georgia"/>
                <a:ea typeface="Georgia"/>
                <a:cs typeface="Georgia"/>
                <a:sym typeface="Georgia"/>
              </a:rPr>
              <a:t>Описание практики государственного управления</a:t>
            </a:r>
            <a:r>
              <a:rPr lang="ru-RU" sz="2800" dirty="0">
                <a:solidFill>
                  <a:srgbClr val="39393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-RU" sz="2800" b="1" dirty="0">
                <a:solidFill>
                  <a:srgbClr val="393939"/>
                </a:solidFill>
                <a:latin typeface="Georgia"/>
                <a:ea typeface="Georgia"/>
                <a:cs typeface="Georgia"/>
                <a:sym typeface="Georgia"/>
              </a:rPr>
              <a:t>по теме </a:t>
            </a:r>
            <a:r>
              <a:rPr lang="ru-RU" sz="2800" dirty="0">
                <a:solidFill>
                  <a:srgbClr val="393939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ru-RU" sz="2800" dirty="0">
                <a:solidFill>
                  <a:srgbClr val="393939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ru-RU" sz="2400" b="1" dirty="0" smtClean="0">
                <a:solidFill>
                  <a:srgbClr val="1E1E20"/>
                </a:solidFill>
                <a:latin typeface="Georgia" pitchFamily="18" charset="0"/>
                <a:ea typeface="Gadugi" pitchFamily="34" charset="0"/>
                <a:cs typeface="Georgia"/>
                <a:sym typeface="Georgia"/>
              </a:rPr>
              <a:t>«</a:t>
            </a:r>
            <a:r>
              <a:rPr lang="ru-RU" sz="2400" b="1" dirty="0" smtClean="0">
                <a:latin typeface="Georgia" pitchFamily="18" charset="0"/>
                <a:ea typeface="Gadugi" pitchFamily="34" charset="0"/>
              </a:rPr>
              <a:t>Информатизация среды как фактор включения  участников образовательных отношений в управлении образовательной организацией</a:t>
            </a:r>
            <a:r>
              <a:rPr lang="ru-RU" sz="2400" b="1" dirty="0" smtClean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»</a:t>
            </a:r>
            <a:r>
              <a:rPr lang="ru-RU" sz="2800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/>
            </a:r>
            <a:br>
              <a:rPr lang="ru-RU" sz="2800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rPr>
            </a:br>
            <a:endParaRPr sz="2800" dirty="0">
              <a:solidFill>
                <a:srgbClr val="1E1E20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body" idx="1"/>
          </p:nvPr>
        </p:nvSpPr>
        <p:spPr>
          <a:xfrm>
            <a:off x="3357554" y="4000504"/>
            <a:ext cx="5000660" cy="2214578"/>
          </a:xfrm>
          <a:prstGeom prst="rect">
            <a:avLst/>
          </a:prstGeom>
          <a:gradFill>
            <a:gsLst>
              <a:gs pos="0">
                <a:srgbClr val="FFD7B6"/>
              </a:gs>
              <a:gs pos="35000">
                <a:srgbClr val="FFE2CA"/>
              </a:gs>
              <a:gs pos="100000">
                <a:srgbClr val="FFF3E8"/>
              </a:gs>
            </a:gsLst>
            <a:lin ang="16200000" scaled="0"/>
          </a:gradFill>
          <a:ln w="9525" cap="flat" cmpd="sng">
            <a:solidFill>
              <a:srgbClr val="FBC4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georgia"/>
              <a:buNone/>
            </a:pPr>
            <a:r>
              <a:rPr lang="ru-RU" sz="2000" b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Заведующий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georgia"/>
              <a:buNone/>
            </a:pPr>
            <a:r>
              <a:rPr lang="ru-RU" sz="2000" b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МДОАУ</a:t>
            </a:r>
            <a:r>
              <a:rPr lang="ru-RU" sz="20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«Детский сад №121 «Золотой колосок» комбинированного вида» г. Орска 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endParaRPr sz="2000" b="1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georgia"/>
              <a:buNone/>
            </a:pPr>
            <a:r>
              <a:rPr lang="ru-RU" sz="2000" b="1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Тамаева Елена Геннадьевна</a:t>
            </a:r>
            <a:endParaRPr sz="2000"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00" y="4357694"/>
            <a:ext cx="2158530" cy="169422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424936" cy="7159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Результативность</a:t>
            </a:r>
            <a:endParaRPr sz="36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251520" y="1340768"/>
            <a:ext cx="8424936" cy="518457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</a:pPr>
            <a:r>
              <a:rPr lang="ru-RU" sz="2400" b="1" u="sng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Эффективность для педагогов ДОУ: </a:t>
            </a:r>
            <a:endParaRPr dirty="0"/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формированы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профессиональные компетенции в области информационных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технологий;</a:t>
            </a:r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% педагогов прошли обучение на курсах профессиональной подготовки,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соответствующих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целям и задачам настоящего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проекта;</a:t>
            </a:r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компетенции в области применения информационных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отмечена 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положительная динамика квалификационного уровня педагогов; </a:t>
            </a:r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участников из числа педагогических кадров, их воспитанников и родителей в конкурсном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endParaRPr lang="ru-RU" sz="20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1E1E20"/>
              </a:buClr>
              <a:buNone/>
            </a:pPr>
            <a:endParaRPr lang="ru-RU" sz="1800" b="1" dirty="0" smtClean="0">
              <a:solidFill>
                <a:srgbClr val="1E1E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1E1E20"/>
              </a:buClr>
              <a:buFontTx/>
              <a:buChar char="-"/>
            </a:pPr>
            <a:endParaRPr sz="1800" b="1" dirty="0">
              <a:solidFill>
                <a:srgbClr val="1E1E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>
            <a:spLocks noGrp="1"/>
          </p:cNvSpPr>
          <p:nvPr>
            <p:ph type="body" idx="1"/>
          </p:nvPr>
        </p:nvSpPr>
        <p:spPr>
          <a:xfrm>
            <a:off x="488092" y="452062"/>
            <a:ext cx="8136904" cy="60632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</a:pPr>
            <a:r>
              <a:rPr lang="ru-RU" sz="2400" b="1" u="sng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Эффективность для управленческого аппарата</a:t>
            </a:r>
            <a:r>
              <a:rPr lang="ru-RU" sz="2400" b="1" u="sng" dirty="0" smtClean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Georgia"/>
              <a:buNone/>
            </a:pPr>
            <a:endParaRPr sz="2400" u="sng" dirty="0">
              <a:solidFill>
                <a:schemeClr val="l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>
              <a:buClr>
                <a:srgbClr val="1E1E20"/>
              </a:buClr>
              <a:buFont typeface="Georgia"/>
              <a:buChar char="•"/>
            </a:pP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разработана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модель управления ОО в условиях </a:t>
            </a:r>
            <a:r>
              <a:rPr lang="ru-RU" sz="2000" dirty="0" err="1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цифровизации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с привлечением родительской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общественности;</a:t>
            </a:r>
            <a:endParaRPr lang="ru-RU" sz="2000" dirty="0">
              <a:solidFill>
                <a:srgbClr val="060606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>
              <a:buClr>
                <a:srgbClr val="1E1E20"/>
              </a:buClr>
              <a:buFont typeface="Georgia"/>
              <a:buChar char="•"/>
            </a:pP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обновлены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локальные акты (приказ о реализации проекта, Положение о творческой группе по реализации проекта, Положение об участии  родительской общественности в управлении ОО),  внесены изменения в Программу развития, годовой план на 2023-2024 </a:t>
            </a:r>
            <a:r>
              <a:rPr lang="ru-RU" sz="2000" dirty="0" err="1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г.г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.;</a:t>
            </a:r>
            <a:endParaRPr lang="ru-RU" sz="2000" dirty="0">
              <a:solidFill>
                <a:srgbClr val="060606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>
              <a:buClr>
                <a:srgbClr val="1E1E20"/>
              </a:buClr>
              <a:buFont typeface="Georgia"/>
              <a:buChar char="•"/>
            </a:pP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азработана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модель </a:t>
            </a:r>
            <a:r>
              <a:rPr lang="ru-RU" sz="2000" dirty="0" err="1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цифровизации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 образовательной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среды; </a:t>
            </a:r>
          </a:p>
          <a:p>
            <a:pPr marL="342900" lvl="0">
              <a:buClr>
                <a:srgbClr val="1E1E20"/>
              </a:buClr>
              <a:buFont typeface="Georgia"/>
              <a:buChar char="•"/>
            </a:pP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разработана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программа подготовки педагогов к работе в цифровой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среде;  </a:t>
            </a:r>
            <a:endParaRPr lang="ru-RU" sz="2000" dirty="0">
              <a:solidFill>
                <a:srgbClr val="060606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>
              <a:buClr>
                <a:srgbClr val="1E1E20"/>
              </a:buClr>
              <a:buFont typeface="Georgia"/>
              <a:buChar char="•"/>
            </a:pP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с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озданы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Инет-сообщества, площадки для поддержки проекта, обмена мнениями, диссеминации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опыта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Georgia"/>
                <a:cs typeface="Times New Roman" panose="02020603050405020304" pitchFamily="18" charset="0"/>
                <a:sym typeface="Georgia"/>
              </a:rPr>
              <a:t>;</a:t>
            </a:r>
            <a:endParaRPr lang="ru-RU" sz="2000" dirty="0" smtClean="0">
              <a:solidFill>
                <a:srgbClr val="060606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21590" algn="just">
              <a:tabLst>
                <a:tab pos="248920" algn="l"/>
                <a:tab pos="651510" algn="l"/>
              </a:tabLst>
            </a:pP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 рейтинг ОО, его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конкурентоспособность;</a:t>
            </a:r>
          </a:p>
          <a:p>
            <a:pPr marL="21590" algn="just">
              <a:tabLst>
                <a:tab pos="248920" algn="l"/>
                <a:tab pos="651510" algn="l"/>
              </a:tabLst>
            </a:pP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обеспечена </a:t>
            </a:r>
            <a:r>
              <a:rPr lang="ru-RU" sz="2000" dirty="0">
                <a:solidFill>
                  <a:srgbClr val="06060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информационно-цифровая составляющая материально-технической базы </a:t>
            </a:r>
            <a:r>
              <a:rPr lang="ru-RU" sz="2000" dirty="0" smtClean="0">
                <a:solidFill>
                  <a:srgbClr val="06060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ДОУ.</a:t>
            </a:r>
            <a:endParaRPr lang="ru-RU" sz="2000" dirty="0" smtClean="0">
              <a:solidFill>
                <a:srgbClr val="060606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endParaRPr sz="2000" dirty="0">
              <a:solidFill>
                <a:srgbClr val="1E1E20"/>
              </a:solidFill>
              <a:latin typeface="Times New Roman" panose="02020603050405020304" pitchFamily="18" charset="0"/>
              <a:ea typeface="Georgia"/>
              <a:cs typeface="Times New Roman" panose="02020603050405020304" pitchFamily="18" charset="0"/>
              <a:sym typeface="Georgi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</a:pPr>
            <a:endParaRPr dirty="0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"/>
          <p:cNvSpPr txBox="1">
            <a:spLocks noGrp="1"/>
          </p:cNvSpPr>
          <p:nvPr>
            <p:ph type="body" idx="1"/>
          </p:nvPr>
        </p:nvSpPr>
        <p:spPr>
          <a:xfrm>
            <a:off x="287677" y="102742"/>
            <a:ext cx="8537825" cy="666279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None/>
            </a:pPr>
            <a:r>
              <a:rPr lang="ru-RU" sz="2000" b="1" u="sng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Эффективность для родителей воспитанников ДОУ и окружающего социума:</a:t>
            </a:r>
            <a:endParaRPr sz="2000" u="sng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одители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включены в образовательный процесс, создана мотивация на сотрудничество и взаимодействие с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ОО;</a:t>
            </a: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увеличена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доля родителей, участвующих в управлении 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ОО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родительской активности в принятии управленческих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овышен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уровень родительской активности в принятии управленческих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решений;</a:t>
            </a:r>
          </a:p>
          <a:p>
            <a:pPr marL="34290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общественности образовательной организации, которые задействованы в управлении образовательной организацией, составляет 80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бразование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новых  социальных связей в рамках </a:t>
            </a:r>
            <a:r>
              <a:rPr lang="ru-RU" sz="1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микросообщества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сформировано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ответственное отношение к государственной политике РФ у родителей и участников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сообществ;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овышена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гражданская позиция родителей и участников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сообществ;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асширены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социальные и коммуникативные связи в родительской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общественности;</a:t>
            </a: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крепление 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детско-родительских отношений, популяризация идей воспитания детей в рамках политики </a:t>
            </a: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государства;</a:t>
            </a: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  компетенции в вопросах воспитания ребёнка в цифровой среде.</a:t>
            </a: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endParaRPr lang="ru-RU" sz="1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algn="just">
              <a:spcBef>
                <a:spcPts val="640"/>
              </a:spcBef>
              <a:buClr>
                <a:srgbClr val="000000"/>
              </a:buClr>
              <a:buSzPts val="3200"/>
              <a:buFont typeface="Georgia"/>
              <a:buChar char="•"/>
            </a:pPr>
            <a:endParaRPr lang="ru-RU" dirty="0" smtClean="0">
              <a:latin typeface="Times New Roman"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755576" y="260648"/>
            <a:ext cx="7315200" cy="7159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Актуальность проекта</a:t>
            </a:r>
            <a:endParaRPr sz="36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4139952" y="1160748"/>
            <a:ext cx="4680520" cy="5400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       Актуальность проекта обусловлена государственной политикой, ориентированной на инновационное развитие образования в Российской Федерации (Указ Президента России «О  национальных целях и стратегических задачах развития Российской Федерации на период до 2024 года»; государственная программа Российской Федерации «Развитие образования» на 2018–2025 годы; приоритетные национальные проекты «Современная школа», «Цифровая образовательная среда» и др.). </a:t>
            </a:r>
            <a:endParaRPr lang="ru-RU" sz="16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latin typeface="Georgia" pitchFamily="18" charset="0"/>
              </a:rPr>
              <a:t>      Таким образом, </a:t>
            </a:r>
            <a:r>
              <a:rPr lang="ru-RU" sz="1600" b="1" dirty="0" err="1" smtClean="0">
                <a:latin typeface="Georgia" pitchFamily="18" charset="0"/>
              </a:rPr>
              <a:t>цифровизация</a:t>
            </a:r>
            <a:r>
              <a:rPr lang="ru-RU" sz="1600" b="1" dirty="0" smtClean="0">
                <a:latin typeface="Georgia" pitchFamily="18" charset="0"/>
              </a:rPr>
              <a:t> образовательной среды – одно из основных направлений работы современного руководителя образовательного </a:t>
            </a:r>
            <a:r>
              <a:rPr lang="ru-RU" sz="1600" b="1" dirty="0" smtClean="0">
                <a:latin typeface="Georgia" pitchFamily="18" charset="0"/>
              </a:rPr>
              <a:t>учреждения</a:t>
            </a:r>
            <a:endParaRPr lang="ru-RU" sz="1600" dirty="0" smtClean="0">
              <a:latin typeface="Georgia" pitchFamily="18" charset="0"/>
            </a:endParaRPr>
          </a:p>
          <a:p>
            <a:pPr marL="342900" lvl="0" indent="-254000" algn="just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endParaRPr sz="1600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20" y="1196752"/>
            <a:ext cx="3757136" cy="2475303"/>
          </a:xfrm>
          <a:prstGeom prst="rect">
            <a:avLst/>
          </a:prstGeom>
          <a:noFill/>
          <a:ln w="38100" cap="sq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64" name="Google Shape;64;p2"/>
          <p:cNvSpPr txBox="1"/>
          <p:nvPr/>
        </p:nvSpPr>
        <p:spPr>
          <a:xfrm>
            <a:off x="179512" y="3861048"/>
            <a:ext cx="3757136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ЗАВЕДУЮЩИЙ МДОАУ «ДЕТСКИЙ САД № 121 «ЗОЛОТОЙ КОЛОСОК» Г. ОРСКА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ТАМАЕВА Е.Г.</a:t>
            </a:r>
            <a:endParaRPr sz="14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971600" y="116632"/>
            <a:ext cx="7315200" cy="7159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Цель, задачи проекта</a:t>
            </a:r>
            <a:endParaRPr sz="4000" b="1"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71" name="Google Shape;71;p3"/>
          <p:cNvGrpSpPr/>
          <p:nvPr/>
        </p:nvGrpSpPr>
        <p:grpSpPr>
          <a:xfrm>
            <a:off x="251520" y="908720"/>
            <a:ext cx="8568952" cy="5789959"/>
            <a:chOff x="0" y="0"/>
            <a:chExt cx="8568952" cy="5789959"/>
          </a:xfrm>
        </p:grpSpPr>
        <p:sp>
          <p:nvSpPr>
            <p:cNvPr id="72" name="Google Shape;72;p3"/>
            <p:cNvSpPr/>
            <p:nvPr/>
          </p:nvSpPr>
          <p:spPr>
            <a:xfrm>
              <a:off x="0" y="0"/>
              <a:ext cx="8568952" cy="11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 txBox="1"/>
            <p:nvPr/>
          </p:nvSpPr>
          <p:spPr>
            <a:xfrm>
              <a:off x="56544" y="56544"/>
              <a:ext cx="8455864" cy="1045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900" b="1" i="0" u="none" strike="noStrike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Проблема</a:t>
              </a:r>
              <a:r>
                <a:rPr lang="ru-RU" sz="1900" b="0" i="0" u="none" strike="noStrike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 проекта: </a:t>
              </a:r>
              <a:r>
                <a:rPr lang="ru-RU" sz="2000" dirty="0" smtClean="0">
                  <a:latin typeface="Georgia" pitchFamily="18" charset="0"/>
                </a:rPr>
                <a:t>включение всех участников образовательных отношений в решение управленческих задач.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1264348"/>
              <a:ext cx="8568952" cy="11583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56544" y="1320892"/>
              <a:ext cx="8455864" cy="1045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900" b="1" i="0" u="none" strike="noStrike" cap="none" dirty="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Цель проекта заключается в  создании </a:t>
              </a:r>
              <a:r>
                <a:rPr lang="ru-RU" sz="2000" dirty="0" smtClean="0"/>
                <a:t> </a:t>
              </a:r>
              <a:r>
                <a:rPr lang="ru-RU" sz="1900" b="1" dirty="0" smtClean="0">
                  <a:latin typeface="Georgia" pitchFamily="18" charset="0"/>
                </a:rPr>
                <a:t>условий для информатизации среды как фактора включения  участников образовательных отношений в управление образовательной организацией </a:t>
              </a:r>
              <a:endParaRPr sz="1900" b="1" i="0" u="none" strike="noStrike" cap="none" dirty="0">
                <a:solidFill>
                  <a:srgbClr val="00000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80324" y="2486008"/>
              <a:ext cx="2808302" cy="43493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 txBox="1"/>
            <p:nvPr/>
          </p:nvSpPr>
          <p:spPr>
            <a:xfrm>
              <a:off x="2901556" y="2507240"/>
              <a:ext cx="2765838" cy="392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00" b="1" i="0" u="none" strike="noStrike" cap="none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Задачи:</a:t>
              </a:r>
              <a:endParaRPr sz="19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0" y="2920939"/>
              <a:ext cx="8568952" cy="2869020"/>
            </a:xfrm>
            <a:prstGeom prst="rect">
              <a:avLst/>
            </a:prstGeom>
            <a:solidFill>
              <a:srgbClr val="FFC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0" y="2920939"/>
              <a:ext cx="8568952" cy="2869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2050" tIns="22850" rIns="128000" bIns="22850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rgbClr val="1E1E20"/>
                </a:buClr>
                <a:buSzPts val="1800"/>
                <a:buFont typeface="Georgia"/>
                <a:buChar char="•"/>
              </a:pPr>
              <a:r>
                <a:rPr lang="ru-RU" sz="1800" dirty="0" smtClean="0">
                  <a:latin typeface="Georgia" pitchFamily="18" charset="0"/>
                </a:rPr>
                <a:t>Модернизировать систему управления МДОАУ посредством  информатизации и </a:t>
              </a:r>
              <a:r>
                <a:rPr lang="ru-RU" sz="1800" dirty="0" err="1" smtClean="0">
                  <a:latin typeface="Georgia" pitchFamily="18" charset="0"/>
                </a:rPr>
                <a:t>технологизации</a:t>
              </a:r>
              <a:r>
                <a:rPr lang="ru-RU" sz="1800" dirty="0" smtClean="0">
                  <a:latin typeface="Georgia" pitchFamily="18" charset="0"/>
                </a:rPr>
                <a:t> ресурсов.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1E1E20"/>
                </a:buClr>
                <a:buSzPts val="1800"/>
                <a:buFont typeface="Georgia"/>
                <a:buChar char="•"/>
              </a:pPr>
              <a:r>
                <a:rPr lang="ru-RU" sz="1800" dirty="0" smtClean="0">
                  <a:latin typeface="Georgia" pitchFamily="18" charset="0"/>
                </a:rPr>
                <a:t>Обеспечить подготовку кадрового ресурса к осуществлению педагогической деятельности в условиях информатизации образовательного процесса.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1E1E20"/>
                </a:buClr>
                <a:buSzPts val="1800"/>
                <a:buFont typeface="Georgia"/>
                <a:buChar char="•"/>
              </a:pPr>
              <a:r>
                <a:rPr lang="ru-RU" sz="1800" dirty="0" smtClean="0">
                  <a:latin typeface="Georgia" pitchFamily="18" charset="0"/>
                </a:rPr>
                <a:t>Сформировать современную информационную инфраструктуру МДОАУ.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1E1E20"/>
                </a:buClr>
                <a:buSzPts val="1800"/>
                <a:buFont typeface="Georgia"/>
                <a:buChar char="•"/>
              </a:pPr>
              <a:r>
                <a:rPr lang="ru-RU" sz="1800" dirty="0" smtClean="0">
                  <a:latin typeface="Georgia" pitchFamily="18" charset="0"/>
                </a:rPr>
                <a:t>Расширить возможности родителей в управлении образовательной организацией в условиях </a:t>
              </a:r>
              <a:r>
                <a:rPr lang="ru-RU" sz="1800" dirty="0" err="1" smtClean="0">
                  <a:latin typeface="Georgia" pitchFamily="18" charset="0"/>
                </a:rPr>
                <a:t>цифровизации</a:t>
              </a:r>
              <a:r>
                <a:rPr lang="ru-RU" sz="1800" dirty="0" smtClean="0">
                  <a:latin typeface="Georgia" pitchFamily="18" charset="0"/>
                </a:rPr>
                <a:t> образовательной среды.</a:t>
              </a:r>
            </a:p>
            <a:p>
              <a:pPr marL="171450" lvl="1" indent="-171450">
                <a:lnSpc>
                  <a:spcPct val="90000"/>
                </a:lnSpc>
                <a:buClr>
                  <a:srgbClr val="1E1E20"/>
                </a:buClr>
                <a:buSzPts val="1800"/>
                <a:buFont typeface="Georgia"/>
                <a:buChar char="•"/>
              </a:pPr>
              <a:r>
                <a:rPr lang="ru-RU" sz="1800" dirty="0" smtClean="0">
                  <a:latin typeface="Georgia" pitchFamily="18" charset="0"/>
                </a:rPr>
                <a:t>Повысить рейтинг ОО посредством  диссеминации успешной педагогической практики и социального партнёрства. </a:t>
              </a:r>
              <a:endParaRPr sz="1800" b="0" i="0" u="none" strike="noStrike" cap="none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899592" y="476672"/>
            <a:ext cx="7315200" cy="71596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Условия реализации проекта</a:t>
            </a:r>
            <a:endParaRPr sz="2800" b="1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984889" y="1484786"/>
            <a:ext cx="3416296" cy="2049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68A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sz="2000" b="0" i="0" u="none" strike="noStrike" cap="none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- </a:t>
            </a:r>
            <a:r>
              <a:rPr lang="ru-RU" sz="2000" dirty="0" smtClean="0">
                <a:latin typeface="Georgia" pitchFamily="18" charset="0"/>
              </a:rPr>
              <a:t>создание условий для информатизации среды </a:t>
            </a:r>
            <a:endParaRPr sz="2000" i="0" u="none" strike="noStrike" cap="none" dirty="0">
              <a:solidFill>
                <a:srgbClr val="1E1E20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4728757" y="1442570"/>
            <a:ext cx="3416400" cy="2339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68A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2000" dirty="0" smtClean="0"/>
              <a:t>-</a:t>
            </a:r>
            <a:r>
              <a:rPr lang="ru-RU" sz="2000" dirty="0" smtClean="0">
                <a:latin typeface="Georgia" pitchFamily="18" charset="0"/>
              </a:rPr>
              <a:t>повышение уровня информационных компетенций  педагогов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2863851" y="4004779"/>
            <a:ext cx="3416400" cy="20499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E68A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sz="2000" b="0" i="0" u="none" strike="noStrike" cap="none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rPr>
              <a:t>- </a:t>
            </a:r>
            <a:r>
              <a:rPr lang="ru-RU" sz="2000" dirty="0" smtClean="0">
                <a:latin typeface="Georgia" pitchFamily="18" charset="0"/>
              </a:rPr>
              <a:t> включение родительской общественности в управлении ОО</a:t>
            </a:r>
            <a:endParaRPr sz="2000" b="0" i="0" u="none" strike="noStrike" cap="none" dirty="0">
              <a:solidFill>
                <a:srgbClr val="1E1E20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4" descr="дискусс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017" y="5187491"/>
            <a:ext cx="2444472" cy="165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1115616" y="135444"/>
            <a:ext cx="7500990" cy="69785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 ожидаемых результатов:</a:t>
            </a:r>
            <a:b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2537573" y="2084878"/>
            <a:ext cx="653472" cy="52277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9B4"/>
              </a:gs>
              <a:gs pos="35000">
                <a:srgbClr val="FFE4C9"/>
              </a:gs>
              <a:gs pos="100000">
                <a:srgbClr val="FFF3E8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205125" y="1434905"/>
            <a:ext cx="2178300" cy="226489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Будет обеспечена подготовка кадрового ресурса к осуществлению педагогической деятельности в условиях информатизации образовательного процесса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8" name="Google Shape;98;p5"/>
          <p:cNvSpPr/>
          <p:nvPr/>
        </p:nvSpPr>
        <p:spPr>
          <a:xfrm>
            <a:off x="5411881" y="2225493"/>
            <a:ext cx="653400" cy="5229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9B4"/>
              </a:gs>
              <a:gs pos="35000">
                <a:srgbClr val="FFE4C9"/>
              </a:gs>
              <a:gs pos="100000">
                <a:srgbClr val="FFF3E8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6037484" y="1252025"/>
            <a:ext cx="2779200" cy="248998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85000"/>
              </a:lnSpc>
            </a:pPr>
            <a:r>
              <a:rPr lang="ru-RU" b="1" dirty="0" smtClean="0">
                <a:latin typeface="Georgia" pitchFamily="18" charset="0"/>
              </a:rPr>
              <a:t>Будет сформирована современная информационная инфраструктура МДОАУ</a:t>
            </a:r>
            <a:endParaRPr b="1" i="0" u="none" strike="noStrike" cap="none" dirty="0">
              <a:solidFill>
                <a:srgbClr val="1E1E20"/>
              </a:solidFill>
              <a:latin typeface="Georgia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5" descr="Командная дискуссия о развитии бизнеса | Премиум векторы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476672"/>
            <a:ext cx="1116815" cy="9294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" name="Google Shape;95;p5"/>
          <p:cNvSpPr/>
          <p:nvPr/>
        </p:nvSpPr>
        <p:spPr>
          <a:xfrm>
            <a:off x="155575" y="1364566"/>
            <a:ext cx="2396100" cy="2194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Произойдет модернизация системы управления МДОАУ посредством  информатизации и </a:t>
            </a:r>
            <a:r>
              <a:rPr lang="ru-RU" b="1" dirty="0" err="1" smtClean="0">
                <a:latin typeface="Georgia" pitchFamily="18" charset="0"/>
              </a:rPr>
              <a:t>технологизации</a:t>
            </a:r>
            <a:r>
              <a:rPr lang="ru-RU" b="1" dirty="0" smtClean="0">
                <a:latin typeface="Georgia" pitchFamily="18" charset="0"/>
              </a:rPr>
              <a:t> ресурсов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1" name="Google Shape;96;p5"/>
          <p:cNvSpPr/>
          <p:nvPr/>
        </p:nvSpPr>
        <p:spPr>
          <a:xfrm>
            <a:off x="1116605" y="4695791"/>
            <a:ext cx="653472" cy="52277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9B4"/>
              </a:gs>
              <a:gs pos="35000">
                <a:srgbClr val="FFE4C9"/>
              </a:gs>
              <a:gs pos="100000">
                <a:srgbClr val="FFF3E8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95;p5"/>
          <p:cNvSpPr/>
          <p:nvPr/>
        </p:nvSpPr>
        <p:spPr>
          <a:xfrm>
            <a:off x="1898175" y="4026732"/>
            <a:ext cx="2396100" cy="2194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Расширятся  возможности родителей в управлении образовательной организацией в условиях </a:t>
            </a:r>
            <a:r>
              <a:rPr lang="ru-RU" b="1" dirty="0" err="1" smtClean="0">
                <a:latin typeface="Georgia" pitchFamily="18" charset="0"/>
              </a:rPr>
              <a:t>цифровизации</a:t>
            </a:r>
            <a:r>
              <a:rPr lang="ru-RU" b="1" dirty="0" smtClean="0">
                <a:latin typeface="Georgia" pitchFamily="18" charset="0"/>
              </a:rPr>
              <a:t> образовательной среды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3" name="Google Shape;96;p5"/>
          <p:cNvSpPr/>
          <p:nvPr/>
        </p:nvSpPr>
        <p:spPr>
          <a:xfrm>
            <a:off x="4531602" y="4752545"/>
            <a:ext cx="653472" cy="52277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9B4"/>
              </a:gs>
              <a:gs pos="35000">
                <a:srgbClr val="FFE4C9"/>
              </a:gs>
              <a:gs pos="100000">
                <a:srgbClr val="FFF3E8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" name="Google Shape;95;p5"/>
          <p:cNvSpPr/>
          <p:nvPr/>
        </p:nvSpPr>
        <p:spPr>
          <a:xfrm>
            <a:off x="5383425" y="4026732"/>
            <a:ext cx="2396100" cy="21945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D7A"/>
              </a:gs>
              <a:gs pos="35000">
                <a:srgbClr val="FFD0A0"/>
              </a:gs>
              <a:gs pos="100000">
                <a:srgbClr val="FFEBD6"/>
              </a:gs>
            </a:gsLst>
            <a:lin ang="16200000" scaled="0"/>
          </a:gra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Повысится рейтинг ОО посредством  диссеминации успешной педагогической практики и социального партнёрства 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115616" y="116632"/>
            <a:ext cx="7300938" cy="8572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Риски реализации проекта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7" name="Google Shape;107;p6"/>
          <p:cNvGrpSpPr/>
          <p:nvPr/>
        </p:nvGrpSpPr>
        <p:grpSpPr>
          <a:xfrm>
            <a:off x="326616" y="1124744"/>
            <a:ext cx="8551655" cy="5288632"/>
            <a:chOff x="3088" y="0"/>
            <a:chExt cx="8551655" cy="5288632"/>
          </a:xfrm>
        </p:grpSpPr>
        <p:sp>
          <p:nvSpPr>
            <p:cNvPr id="108" name="Google Shape;108;p6"/>
            <p:cNvSpPr/>
            <p:nvPr/>
          </p:nvSpPr>
          <p:spPr>
            <a:xfrm>
              <a:off x="3088" y="0"/>
              <a:ext cx="2494641" cy="52886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 txBox="1"/>
            <p:nvPr/>
          </p:nvSpPr>
          <p:spPr>
            <a:xfrm>
              <a:off x="76154" y="73066"/>
              <a:ext cx="2348509" cy="51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В педагогическом коллективе 25% педагогов в возрасте старше 45 лет, и со стажем педагогической деятельности – около 25, имеющие признаки профессионального выгорания.</a:t>
              </a:r>
              <a:endParaRPr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2916829" y="0"/>
              <a:ext cx="2724173" cy="52886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 txBox="1"/>
            <p:nvPr/>
          </p:nvSpPr>
          <p:spPr>
            <a:xfrm>
              <a:off x="2996617" y="79788"/>
              <a:ext cx="2564597" cy="5129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В педагогическом коллективе 30% педагогов не хотят радикальных перемен, уверены в своём уровне профессионализма.</a:t>
              </a:r>
              <a:endParaRPr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6060102" y="0"/>
              <a:ext cx="2494641" cy="5288632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6133168" y="73066"/>
              <a:ext cx="2348509" cy="514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Недостаточное обеспечение материально-технической базы в соответствии с современными требованиями организации образовательной среды.</a:t>
              </a:r>
              <a:endParaRPr sz="2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7"/>
          <p:cNvGrpSpPr/>
          <p:nvPr/>
        </p:nvGrpSpPr>
        <p:grpSpPr>
          <a:xfrm>
            <a:off x="452062" y="1559142"/>
            <a:ext cx="8166453" cy="5139609"/>
            <a:chOff x="0" y="2350"/>
            <a:chExt cx="8280920" cy="4963851"/>
          </a:xfrm>
        </p:grpSpPr>
        <p:sp>
          <p:nvSpPr>
            <p:cNvPr id="119" name="Google Shape;119;p7"/>
            <p:cNvSpPr/>
            <p:nvPr/>
          </p:nvSpPr>
          <p:spPr>
            <a:xfrm>
              <a:off x="0" y="4390014"/>
              <a:ext cx="8280920" cy="57618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 txBox="1"/>
            <p:nvPr/>
          </p:nvSpPr>
          <p:spPr>
            <a:xfrm>
              <a:off x="0" y="4390014"/>
              <a:ext cx="8280920" cy="576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600" b="1" dirty="0" smtClean="0">
                  <a:latin typeface="Georgia" pitchFamily="18" charset="0"/>
                </a:rPr>
                <a:t>Изыскать и спланировать средства (в рамках </a:t>
              </a:r>
              <a:r>
                <a:rPr lang="ru-RU" sz="1600" b="1" dirty="0" err="1" smtClean="0">
                  <a:latin typeface="Georgia" pitchFamily="18" charset="0"/>
                </a:rPr>
                <a:t>софинансирования</a:t>
              </a:r>
              <a:r>
                <a:rPr lang="ru-RU" sz="1600" b="1" dirty="0" smtClean="0">
                  <a:latin typeface="Georgia" pitchFamily="18" charset="0"/>
                </a:rPr>
                <a:t>) в рамках </a:t>
              </a:r>
              <a:r>
                <a:rPr lang="ru-RU" sz="1600" b="1" dirty="0" err="1" smtClean="0">
                  <a:latin typeface="Georgia" pitchFamily="18" charset="0"/>
                </a:rPr>
                <a:t>цифровизации</a:t>
              </a:r>
              <a:r>
                <a:rPr lang="ru-RU" sz="1600" b="1" dirty="0" smtClean="0">
                  <a:latin typeface="Georgia" pitchFamily="18" charset="0"/>
                </a:rPr>
                <a:t> образовательной среды, внести изменения в план финансово-хозяйственной деятельности.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 rot="10800000">
              <a:off x="0" y="3512481"/>
              <a:ext cx="8280920" cy="88617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 txBox="1"/>
            <p:nvPr/>
          </p:nvSpPr>
          <p:spPr>
            <a:xfrm>
              <a:off x="0" y="3512481"/>
              <a:ext cx="8280920" cy="57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Обеспечить педагогов методической и информационной поддержкой</a:t>
              </a:r>
              <a:endParaRPr sz="16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 rot="10800000">
              <a:off x="0" y="2634948"/>
              <a:ext cx="8280920" cy="88617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 txBox="1"/>
            <p:nvPr/>
          </p:nvSpPr>
          <p:spPr>
            <a:xfrm>
              <a:off x="0" y="2634948"/>
              <a:ext cx="8280920" cy="57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 smtClean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Оснастить ОО компонентами цифровой среды. Обновить </a:t>
              </a:r>
              <a:r>
                <a:rPr lang="ru-RU" sz="1600" b="1" dirty="0" smtClean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локальные акты</a:t>
              </a:r>
              <a:endParaRPr sz="16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 rot="10800000">
              <a:off x="0" y="1757416"/>
              <a:ext cx="8280920" cy="88617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 txBox="1"/>
            <p:nvPr/>
          </p:nvSpPr>
          <p:spPr>
            <a:xfrm>
              <a:off x="0" y="1757416"/>
              <a:ext cx="8280920" cy="57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600" b="1" dirty="0" smtClean="0">
                  <a:latin typeface="Georgia" pitchFamily="18" charset="0"/>
                </a:rPr>
                <a:t>Разработать программу  повышения информационной компетентности педагогов и административной группы ОО;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7" name="Google Shape;127;p7"/>
            <p:cNvSpPr/>
            <p:nvPr/>
          </p:nvSpPr>
          <p:spPr>
            <a:xfrm rot="10800000">
              <a:off x="0" y="879883"/>
              <a:ext cx="8280920" cy="88617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 txBox="1"/>
            <p:nvPr/>
          </p:nvSpPr>
          <p:spPr>
            <a:xfrm>
              <a:off x="0" y="747160"/>
              <a:ext cx="8280920" cy="57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dirty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Задачи: </a:t>
              </a:r>
              <a:endParaRPr sz="16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 rot="10800000">
              <a:off x="0" y="2350"/>
              <a:ext cx="8280920" cy="88617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 txBox="1"/>
            <p:nvPr/>
          </p:nvSpPr>
          <p:spPr>
            <a:xfrm>
              <a:off x="0" y="2350"/>
              <a:ext cx="8280920" cy="5758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600" b="1" dirty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Цель - </a:t>
              </a:r>
              <a:r>
                <a:rPr lang="ru-RU" sz="1600" dirty="0" smtClean="0">
                  <a:latin typeface="Georgia" pitchFamily="18" charset="0"/>
                </a:rPr>
                <a:t>обновление системы  управления образовательной организацией  через информатизацию и </a:t>
              </a:r>
              <a:r>
                <a:rPr lang="ru-RU" sz="1600" dirty="0" err="1" smtClean="0">
                  <a:latin typeface="Georgia" pitchFamily="18" charset="0"/>
                </a:rPr>
                <a:t>технологизацию</a:t>
              </a:r>
              <a:r>
                <a:rPr lang="ru-RU" sz="1600" dirty="0" smtClean="0">
                  <a:latin typeface="Georgia" pitchFamily="18" charset="0"/>
                </a:rPr>
                <a:t> ресурсов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31" name="Google Shape;131;p7"/>
          <p:cNvSpPr/>
          <p:nvPr/>
        </p:nvSpPr>
        <p:spPr>
          <a:xfrm>
            <a:off x="323528" y="188640"/>
            <a:ext cx="8280920" cy="10156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E1E20"/>
              </a:buClr>
              <a:buSzPts val="2000"/>
              <a:buFont typeface="Georgia"/>
              <a:buNone/>
            </a:pPr>
            <a:r>
              <a:rPr lang="ru-RU" sz="20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Этапы реализации проекта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E1E20"/>
              </a:buClr>
              <a:buSzPts val="2000"/>
              <a:buFont typeface="Georgia"/>
              <a:buNone/>
            </a:pPr>
            <a:r>
              <a:rPr lang="ru-RU" sz="20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1 этап – организационно-подготовительный</a:t>
            </a:r>
            <a:r>
              <a:rPr lang="ru-RU" sz="2000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ru-RU" sz="2000" dirty="0" smtClean="0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E1E20"/>
              </a:buClr>
              <a:buSzPts val="2000"/>
              <a:buFont typeface="Georgia"/>
              <a:buNone/>
            </a:pPr>
            <a:endParaRPr sz="2000" dirty="0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8"/>
          <p:cNvGrpSpPr/>
          <p:nvPr/>
        </p:nvGrpSpPr>
        <p:grpSpPr>
          <a:xfrm>
            <a:off x="511417" y="1270585"/>
            <a:ext cx="8275912" cy="5180924"/>
            <a:chOff x="-28135" y="1825"/>
            <a:chExt cx="8275912" cy="5180924"/>
          </a:xfrm>
        </p:grpSpPr>
        <p:sp>
          <p:nvSpPr>
            <p:cNvPr id="138" name="Google Shape;138;p8"/>
            <p:cNvSpPr/>
            <p:nvPr/>
          </p:nvSpPr>
          <p:spPr>
            <a:xfrm>
              <a:off x="-28135" y="4487844"/>
              <a:ext cx="8064896" cy="69490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 txBox="1"/>
            <p:nvPr/>
          </p:nvSpPr>
          <p:spPr>
            <a:xfrm>
              <a:off x="0" y="4487844"/>
              <a:ext cx="8064896" cy="69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600" b="1" smtClean="0">
                  <a:latin typeface="Georgia" pitchFamily="18" charset="0"/>
                </a:rPr>
                <a:t>Создать условия </a:t>
              </a:r>
              <a:r>
                <a:rPr lang="ru-RU" sz="1600" b="1" dirty="0" smtClean="0">
                  <a:latin typeface="Georgia" pitchFamily="18" charset="0"/>
                </a:rPr>
                <a:t>для диссеминации лучших педагогических практик и повышения рейтинга ОО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0" name="Google Shape;140;p8"/>
            <p:cNvSpPr/>
            <p:nvPr/>
          </p:nvSpPr>
          <p:spPr>
            <a:xfrm rot="10800000">
              <a:off x="0" y="3176848"/>
              <a:ext cx="8064896" cy="132142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 txBox="1"/>
            <p:nvPr/>
          </p:nvSpPr>
          <p:spPr>
            <a:xfrm>
              <a:off x="0" y="3176848"/>
              <a:ext cx="8064896" cy="858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latin typeface="Georgia" pitchFamily="18" charset="0"/>
                </a:rPr>
                <a:t>Организовать информационно-цифровое пространство «Решаем вместе» для включения родительских и  общественных  сообществ в управление ОО на платформах «</a:t>
              </a:r>
              <a:r>
                <a:rPr lang="ru-RU" sz="1600" b="1" dirty="0" err="1" smtClean="0">
                  <a:latin typeface="Georgia" pitchFamily="18" charset="0"/>
                </a:rPr>
                <a:t>Сферум</a:t>
              </a:r>
              <a:r>
                <a:rPr lang="ru-RU" sz="1600" b="1" dirty="0" smtClean="0">
                  <a:latin typeface="Georgia" pitchFamily="18" charset="0"/>
                </a:rPr>
                <a:t>», «</a:t>
              </a:r>
              <a:r>
                <a:rPr lang="ru-RU" sz="1600" b="1" dirty="0" err="1" smtClean="0">
                  <a:latin typeface="Georgia" pitchFamily="18" charset="0"/>
                </a:rPr>
                <a:t>Вконтакте</a:t>
              </a:r>
              <a:r>
                <a:rPr lang="ru-RU" sz="1600" b="1" dirty="0" smtClean="0">
                  <a:latin typeface="Georgia" pitchFamily="18" charset="0"/>
                </a:rPr>
                <a:t>».</a:t>
              </a:r>
              <a:endParaRPr lang="ru-RU" sz="1600" b="1" dirty="0">
                <a:latin typeface="Georgia" pitchFamily="18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 rot="10800000">
              <a:off x="182881" y="2034101"/>
              <a:ext cx="8064896" cy="106876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 txBox="1"/>
            <p:nvPr/>
          </p:nvSpPr>
          <p:spPr>
            <a:xfrm>
              <a:off x="0" y="2118507"/>
              <a:ext cx="8064896" cy="694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600" b="1" dirty="0" smtClean="0">
                  <a:latin typeface="Georgia" pitchFamily="18" charset="0"/>
                </a:rPr>
                <a:t>Реализовать программу подготовки кадрового ресурса к работе в условиях </a:t>
              </a:r>
              <a:r>
                <a:rPr lang="ru-RU" sz="1600" b="1" dirty="0" err="1" smtClean="0">
                  <a:latin typeface="Georgia" pitchFamily="18" charset="0"/>
                </a:rPr>
                <a:t>цифровизации</a:t>
              </a:r>
              <a:r>
                <a:rPr lang="ru-RU" sz="1600" b="1" dirty="0" smtClean="0">
                  <a:latin typeface="Georgia" pitchFamily="18" charset="0"/>
                </a:rPr>
                <a:t>  образовательной среды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 rot="10800000">
              <a:off x="0" y="1060166"/>
              <a:ext cx="8064896" cy="106876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 txBox="1"/>
            <p:nvPr/>
          </p:nvSpPr>
          <p:spPr>
            <a:xfrm>
              <a:off x="0" y="1060166"/>
              <a:ext cx="8064896" cy="694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Задачи второго этапа:</a:t>
              </a:r>
              <a:endParaRPr sz="1800" b="1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rot="10800000">
              <a:off x="0" y="1825"/>
              <a:ext cx="8064896" cy="1068764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0" y="1825"/>
              <a:ext cx="8064896" cy="694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800" b="1" dirty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Цель </a:t>
              </a:r>
              <a:r>
                <a:rPr lang="ru-RU" sz="1800" b="1" dirty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– </a:t>
              </a:r>
              <a:r>
                <a:rPr lang="ru-RU" sz="1800" dirty="0" smtClean="0">
                  <a:latin typeface="Georgia" pitchFamily="18" charset="0"/>
                </a:rPr>
                <a:t>создание условий формирования и повышения уровня готовности педагогов к деятельности в информационно-цифровом поле</a:t>
              </a:r>
              <a:endParaRPr sz="18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48" name="Google Shape;148;p8"/>
          <p:cNvSpPr/>
          <p:nvPr/>
        </p:nvSpPr>
        <p:spPr>
          <a:xfrm>
            <a:off x="544848" y="270745"/>
            <a:ext cx="8064896" cy="4616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2 этап – внедренческий</a:t>
            </a:r>
            <a:r>
              <a:rPr lang="ru-RU" sz="2400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 dirty="0">
              <a:solidFill>
                <a:srgbClr val="1E1E2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9"/>
          <p:cNvGrpSpPr/>
          <p:nvPr/>
        </p:nvGrpSpPr>
        <p:grpSpPr>
          <a:xfrm>
            <a:off x="453477" y="1243033"/>
            <a:ext cx="8064896" cy="5035741"/>
            <a:chOff x="0" y="2409"/>
            <a:chExt cx="8064896" cy="5035741"/>
          </a:xfrm>
        </p:grpSpPr>
        <p:sp>
          <p:nvSpPr>
            <p:cNvPr id="155" name="Google Shape;155;p9"/>
            <p:cNvSpPr/>
            <p:nvPr/>
          </p:nvSpPr>
          <p:spPr>
            <a:xfrm>
              <a:off x="0" y="4328091"/>
              <a:ext cx="8064896" cy="71005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 txBox="1"/>
            <p:nvPr/>
          </p:nvSpPr>
          <p:spPr>
            <a:xfrm>
              <a:off x="0" y="4328091"/>
              <a:ext cx="8064896" cy="710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sz="18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 rot="10800000">
              <a:off x="0" y="3246670"/>
              <a:ext cx="8064896" cy="10920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 txBox="1"/>
            <p:nvPr/>
          </p:nvSpPr>
          <p:spPr>
            <a:xfrm>
              <a:off x="0" y="3246670"/>
              <a:ext cx="8064896" cy="709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ru-RU" sz="1700" b="1" dirty="0" smtClean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Выявить проблемы  управленческой деятельности в условиях </a:t>
              </a:r>
              <a:r>
                <a:rPr lang="ru-RU" sz="1700" b="1" dirty="0" err="1" smtClean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цифровизации</a:t>
              </a:r>
              <a:r>
                <a:rPr lang="ru-RU" sz="1700" b="1" dirty="0" smtClean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, внести коррективы</a:t>
              </a:r>
              <a:endParaRPr sz="17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 rot="10800000">
              <a:off x="0" y="2165250"/>
              <a:ext cx="8064896" cy="10920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 txBox="1"/>
            <p:nvPr/>
          </p:nvSpPr>
          <p:spPr>
            <a:xfrm>
              <a:off x="0" y="2165250"/>
              <a:ext cx="8064896" cy="709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Проанализировать</a:t>
              </a:r>
              <a:r>
                <a:rPr lang="ru-RU" sz="1600" b="1" dirty="0" smtClean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 результаты реализации проекта</a:t>
              </a:r>
              <a:endParaRPr sz="1600" b="1" dirty="0">
                <a:solidFill>
                  <a:srgbClr val="1E1E20"/>
                </a:solidFill>
                <a:latin typeface="Georgia" pitchFamily="18" charset="0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 rot="10800000">
              <a:off x="0" y="1083829"/>
              <a:ext cx="8064896" cy="10920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0" y="1083829"/>
              <a:ext cx="8064896" cy="709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700" b="1" dirty="0">
                  <a:solidFill>
                    <a:srgbClr val="1E1E20"/>
                  </a:solidFill>
                  <a:latin typeface="Georgia"/>
                  <a:ea typeface="Georgia"/>
                  <a:cs typeface="Georgia"/>
                  <a:sym typeface="Georgia"/>
                </a:rPr>
                <a:t>Достижению данной цели способствует ряд задач:</a:t>
              </a:r>
              <a:endParaRPr sz="17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 rot="10800000">
              <a:off x="0" y="2409"/>
              <a:ext cx="8064896" cy="10920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25400" cap="flat" cmpd="sng">
              <a:solidFill>
                <a:srgbClr val="E48A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 txBox="1"/>
            <p:nvPr/>
          </p:nvSpPr>
          <p:spPr>
            <a:xfrm>
              <a:off x="0" y="292754"/>
              <a:ext cx="8064896" cy="37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600" b="1" dirty="0">
                  <a:solidFill>
                    <a:srgbClr val="1E1E20"/>
                  </a:solidFill>
                  <a:latin typeface="Georgia" pitchFamily="18" charset="0"/>
                  <a:ea typeface="Georgia"/>
                  <a:cs typeface="Georgia"/>
                  <a:sym typeface="Georgia"/>
                </a:rPr>
                <a:t>Целью третьего этапа является </a:t>
              </a:r>
              <a:r>
                <a:rPr lang="ru-RU" sz="1600" dirty="0" smtClean="0">
                  <a:latin typeface="Georgia" pitchFamily="18" charset="0"/>
                </a:rPr>
                <a:t>обобщение результатов и проведение оценки эффективности управленческой деятельности в условиях </a:t>
              </a:r>
              <a:r>
                <a:rPr lang="ru-RU" sz="1600" dirty="0" err="1" smtClean="0">
                  <a:latin typeface="Georgia" pitchFamily="18" charset="0"/>
                </a:rPr>
                <a:t>цифровизации</a:t>
              </a:r>
              <a:r>
                <a:rPr lang="ru-RU" sz="1600" dirty="0" smtClean="0">
                  <a:latin typeface="Georgia" pitchFamily="18" charset="0"/>
                </a:rPr>
                <a:t> образовательного </a:t>
              </a:r>
              <a:r>
                <a:rPr lang="ru-RU" sz="1600" dirty="0" smtClean="0">
                  <a:latin typeface="Georgia" pitchFamily="18" charset="0"/>
                </a:rPr>
                <a:t>пространства.</a:t>
              </a:r>
              <a:endParaRPr lang="ru-RU" sz="1600" dirty="0" smtClean="0">
                <a:latin typeface="Georgia" pitchFamily="18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700" b="1" dirty="0">
                <a:solidFill>
                  <a:srgbClr val="1E1E2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165" name="Google Shape;165;p9"/>
          <p:cNvSpPr/>
          <p:nvPr/>
        </p:nvSpPr>
        <p:spPr>
          <a:xfrm>
            <a:off x="467544" y="188640"/>
            <a:ext cx="7992888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 этап – обобщающий (рефлексивный) </a:t>
            </a:r>
            <a:r>
              <a:rPr lang="ru-RU" sz="21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2024 год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805" y="5662134"/>
            <a:ext cx="776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Наметить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дальнейшего развития проекта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770</Words>
  <Application>Microsoft Office PowerPoint</Application>
  <PresentationFormat>Экран (4:3)</PresentationFormat>
  <Paragraphs>87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Helvetica Neue</vt:lpstr>
      <vt:lpstr>Times New Roman</vt:lpstr>
      <vt:lpstr>georgia</vt:lpstr>
      <vt:lpstr>Cambria</vt:lpstr>
      <vt:lpstr>Gadugi</vt:lpstr>
      <vt:lpstr>powerpoint-template</vt:lpstr>
      <vt:lpstr>Описание практики государственного управления по теме  «Информатизация среды как фактор включения  участников образовательных отношений в управлении образовательной организацией» </vt:lpstr>
      <vt:lpstr>Актуальность проекта</vt:lpstr>
      <vt:lpstr>Цель, задачи проекта</vt:lpstr>
      <vt:lpstr>Условия реализации проекта</vt:lpstr>
      <vt:lpstr>  Прогноз ожидаемых результатов:  </vt:lpstr>
      <vt:lpstr>Риски реализации проекта</vt:lpstr>
      <vt:lpstr>Презентация PowerPoint</vt:lpstr>
      <vt:lpstr>Презентация PowerPoint</vt:lpstr>
      <vt:lpstr>Презентация PowerPoint</vt:lpstr>
      <vt:lpstr>Результативность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практики государственного управления по теме  «Управление подготовкой кадрового ресурса к инновационной деятельности»</dc:title>
  <dc:creator>ПК</dc:creator>
  <cp:lastModifiedBy>ПК</cp:lastModifiedBy>
  <cp:revision>31</cp:revision>
  <dcterms:created xsi:type="dcterms:W3CDTF">2021-08-18T07:22:57Z</dcterms:created>
  <dcterms:modified xsi:type="dcterms:W3CDTF">2023-12-12T06:28:06Z</dcterms:modified>
</cp:coreProperties>
</file>