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6" r:id="rId2"/>
    <p:sldId id="312" r:id="rId3"/>
    <p:sldId id="322" r:id="rId4"/>
    <p:sldId id="323" r:id="rId5"/>
    <p:sldId id="313" r:id="rId6"/>
    <p:sldId id="320" r:id="rId7"/>
    <p:sldId id="311" r:id="rId8"/>
    <p:sldId id="318" r:id="rId9"/>
    <p:sldId id="319" r:id="rId10"/>
    <p:sldId id="325" r:id="rId11"/>
    <p:sldId id="324" r:id="rId12"/>
    <p:sldId id="28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B6CD"/>
    <a:srgbClr val="E0BE90"/>
    <a:srgbClr val="F57B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1379" autoAdjust="0"/>
  </p:normalViewPr>
  <p:slideViewPr>
    <p:cSldViewPr>
      <p:cViewPr varScale="1">
        <p:scale>
          <a:sx n="69" d="100"/>
          <a:sy n="69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1824-2C63-4B15-BD65-4CF12BDF093D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9942A-8014-46D5-A3D2-F413F1F5DF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1824-2C63-4B15-BD65-4CF12BDF093D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9942A-8014-46D5-A3D2-F413F1F5DF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1824-2C63-4B15-BD65-4CF12BDF093D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9942A-8014-46D5-A3D2-F413F1F5DF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1824-2C63-4B15-BD65-4CF12BDF093D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9942A-8014-46D5-A3D2-F413F1F5DF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1824-2C63-4B15-BD65-4CF12BDF093D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9942A-8014-46D5-A3D2-F413F1F5DF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1824-2C63-4B15-BD65-4CF12BDF093D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9942A-8014-46D5-A3D2-F413F1F5DF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1824-2C63-4B15-BD65-4CF12BDF093D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9942A-8014-46D5-A3D2-F413F1F5DF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1824-2C63-4B15-BD65-4CF12BDF093D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9942A-8014-46D5-A3D2-F413F1F5DF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1824-2C63-4B15-BD65-4CF12BDF093D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9942A-8014-46D5-A3D2-F413F1F5DF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1824-2C63-4B15-BD65-4CF12BDF093D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9942A-8014-46D5-A3D2-F413F1F5DF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1824-2C63-4B15-BD65-4CF12BDF093D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9942A-8014-46D5-A3D2-F413F1F5DF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B6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51824-2C63-4B15-BD65-4CF12BDF093D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9942A-8014-46D5-A3D2-F413F1F5DFE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79C675-4401-4036-BBD4-4F0CF880C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Документация учителя-логопеда/дефектолога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BD46DC-0EB3-45EB-8152-7D5C52E3A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indent="450215">
              <a:lnSpc>
                <a:spcPct val="120000"/>
              </a:lnSpc>
              <a:spcAft>
                <a:spcPts val="1000"/>
              </a:spcAft>
            </a:pP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Перспективный план и календарные планы подгрупповой и индивидуальной работ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1000"/>
              </a:spcAft>
            </a:pP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Годовой план работы учителя-логопеда/дефектолога (учителей-логопедов/дефектологов).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1000"/>
              </a:spcAft>
            </a:pP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Расписание занятий учителей-логопедов/дефектологов.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20000"/>
              </a:lnSpc>
              <a:spcAft>
                <a:spcPts val="1000"/>
              </a:spcAft>
            </a:pP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Индивидуальные образовательные маршруты на каждого ребенка и ИПРА на детей-инвалидов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20000"/>
              </a:lnSpc>
              <a:spcAft>
                <a:spcPts val="1000"/>
              </a:spcAft>
            </a:pP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Диагностические карты речевого и дефектологического обследования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20000"/>
              </a:lnSpc>
              <a:spcAft>
                <a:spcPts val="1000"/>
              </a:spcAft>
            </a:pP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Аналитический отчет коррекционно-развивающей деятельности за год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20000"/>
              </a:lnSpc>
              <a:spcAft>
                <a:spcPts val="1000"/>
              </a:spcAft>
            </a:pP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Журнал посещаемости обучающимися индивидуальных занятий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20000"/>
              </a:lnSpc>
              <a:spcAft>
                <a:spcPts val="1000"/>
              </a:spcAft>
            </a:pP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Журнал консультаций для родителей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20000"/>
              </a:lnSpc>
              <a:spcAft>
                <a:spcPts val="1000"/>
              </a:spcAft>
            </a:pP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Циклограмма</a:t>
            </a:r>
          </a:p>
          <a:p>
            <a:pPr indent="450215">
              <a:lnSpc>
                <a:spcPct val="120000"/>
              </a:lnSpc>
              <a:spcAft>
                <a:spcPts val="1000"/>
              </a:spcAft>
            </a:pP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Личные дела на каждого ребенка</a:t>
            </a:r>
          </a:p>
          <a:p>
            <a:pPr indent="450215">
              <a:lnSpc>
                <a:spcPct val="120000"/>
              </a:lnSpc>
              <a:spcAft>
                <a:spcPts val="1000"/>
              </a:spcAft>
            </a:pP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 Список детей с диагнозами</a:t>
            </a:r>
          </a:p>
          <a:p>
            <a:pPr indent="450215">
              <a:lnSpc>
                <a:spcPct val="120000"/>
              </a:lnSpc>
              <a:spcAft>
                <a:spcPts val="1000"/>
              </a:spcAft>
            </a:pP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12. Паспорт кабинета</a:t>
            </a:r>
            <a:endParaRPr lang="ru-RU" sz="5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505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EE899C-1D40-45C8-8363-74CCA7AB3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Календарный план</a:t>
            </a:r>
            <a:br>
              <a:rPr lang="ru-RU" dirty="0"/>
            </a:br>
            <a:r>
              <a:rPr lang="ru-RU" dirty="0"/>
              <a:t>учителя-дефектолога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051250-BA2C-4383-9B37-CF0B75D94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Расписание образовательной деятельности</a:t>
            </a:r>
          </a:p>
          <a:p>
            <a:r>
              <a:rPr lang="ru-RU" dirty="0"/>
              <a:t>2. Календарно-тематическое планирование в таблице (с указанием №, даты, темы)</a:t>
            </a:r>
          </a:p>
          <a:p>
            <a:r>
              <a:rPr lang="ru-RU" dirty="0"/>
              <a:t>3. Непосредственно сам план в таблице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5187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9E2B3C-AD1B-4247-9933-3509138A4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Календарный план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3F35913-7BAF-4F68-AF38-4939B9BF1A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8302123"/>
              </p:ext>
            </p:extLst>
          </p:nvPr>
        </p:nvGraphicFramePr>
        <p:xfrm>
          <a:off x="457200" y="1556791"/>
          <a:ext cx="8229599" cy="4680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4440">
                  <a:extLst>
                    <a:ext uri="{9D8B030D-6E8A-4147-A177-3AD203B41FA5}">
                      <a16:colId xmlns:a16="http://schemas.microsoft.com/office/drawing/2014/main" val="2567521178"/>
                    </a:ext>
                  </a:extLst>
                </a:gridCol>
                <a:gridCol w="1440580">
                  <a:extLst>
                    <a:ext uri="{9D8B030D-6E8A-4147-A177-3AD203B41FA5}">
                      <a16:colId xmlns:a16="http://schemas.microsoft.com/office/drawing/2014/main" val="379560195"/>
                    </a:ext>
                  </a:extLst>
                </a:gridCol>
                <a:gridCol w="1555602">
                  <a:extLst>
                    <a:ext uri="{9D8B030D-6E8A-4147-A177-3AD203B41FA5}">
                      <a16:colId xmlns:a16="http://schemas.microsoft.com/office/drawing/2014/main" val="603230349"/>
                    </a:ext>
                  </a:extLst>
                </a:gridCol>
                <a:gridCol w="1944639">
                  <a:extLst>
                    <a:ext uri="{9D8B030D-6E8A-4147-A177-3AD203B41FA5}">
                      <a16:colId xmlns:a16="http://schemas.microsoft.com/office/drawing/2014/main" val="101452890"/>
                    </a:ext>
                  </a:extLst>
                </a:gridCol>
                <a:gridCol w="1788805">
                  <a:extLst>
                    <a:ext uri="{9D8B030D-6E8A-4147-A177-3AD203B41FA5}">
                      <a16:colId xmlns:a16="http://schemas.microsoft.com/office/drawing/2014/main" val="246061711"/>
                    </a:ext>
                  </a:extLst>
                </a:gridCol>
                <a:gridCol w="625533">
                  <a:extLst>
                    <a:ext uri="{9D8B030D-6E8A-4147-A177-3AD203B41FA5}">
                      <a16:colId xmlns:a16="http://schemas.microsoft.com/office/drawing/2014/main" val="1071162904"/>
                    </a:ext>
                  </a:extLst>
                </a:gridCol>
              </a:tblGrid>
              <a:tr h="8155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дата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Понедельник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___________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Вторник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__________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Среда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_________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Четверг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_________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Пятница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________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extLst>
                  <a:ext uri="{0D108BD9-81ED-4DB2-BD59-A6C34878D82A}">
                    <a16:rowId xmlns:a16="http://schemas.microsoft.com/office/drawing/2014/main" val="1418484869"/>
                  </a:ext>
                </a:extLst>
              </a:tr>
              <a:tr h="593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Раздел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err="1">
                          <a:effectLst/>
                        </a:rPr>
                        <a:t>прогр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ФЦКМ, РПД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РР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ФЭМП, сенсорика, РПД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РР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extLst>
                  <a:ext uri="{0D108BD9-81ED-4DB2-BD59-A6C34878D82A}">
                    <a16:rowId xmlns:a16="http://schemas.microsoft.com/office/drawing/2014/main" val="2075855978"/>
                  </a:ext>
                </a:extLst>
              </a:tr>
              <a:tr h="4318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Тема занятия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extLst>
                  <a:ext uri="{0D108BD9-81ED-4DB2-BD59-A6C34878D82A}">
                    <a16:rowId xmlns:a16="http://schemas.microsoft.com/office/drawing/2014/main" val="767461825"/>
                  </a:ext>
                </a:extLst>
              </a:tr>
              <a:tr h="4318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Цели и задачи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 indent="111760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30555" algn="l"/>
                        </a:tabLs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 indent="2159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 indent="20129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extLst>
                  <a:ext uri="{0D108BD9-81ED-4DB2-BD59-A6C34878D82A}">
                    <a16:rowId xmlns:a16="http://schemas.microsoft.com/office/drawing/2014/main" val="1610518883"/>
                  </a:ext>
                </a:extLst>
              </a:tr>
              <a:tr h="2094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Словарь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009946"/>
                  </a:ext>
                </a:extLst>
              </a:tr>
              <a:tr h="1099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Предметно-развивающая среда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 marL="2159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extLst>
                  <a:ext uri="{0D108BD9-81ED-4DB2-BD59-A6C34878D82A}">
                    <a16:rowId xmlns:a16="http://schemas.microsoft.com/office/drawing/2014/main" val="4109473105"/>
                  </a:ext>
                </a:extLst>
              </a:tr>
              <a:tr h="1099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Формы образовательной деятельности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tc>
                  <a:txBody>
                    <a:bodyPr/>
                    <a:lstStyle/>
                    <a:p>
                      <a:pPr indent="20129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2" marR="59312" marT="0" marB="0"/>
                </a:tc>
                <a:extLst>
                  <a:ext uri="{0D108BD9-81ED-4DB2-BD59-A6C34878D82A}">
                    <a16:rowId xmlns:a16="http://schemas.microsoft.com/office/drawing/2014/main" val="364584418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CFC3E5DA-DF90-4B87-9DED-9962A43EB8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01613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016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1.Лексическая тема ИГРУШКИ</a:t>
            </a:r>
            <a:endParaRPr kumimoji="0" lang="ru-RU" altLang="ru-RU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016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месяц_________________________</a:t>
            </a:r>
            <a:endParaRPr kumimoji="0" lang="ru-RU" altLang="ru-RU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016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393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071934" y="6000768"/>
            <a:ext cx="47863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                                       </a:t>
            </a:r>
            <a:endPara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23528" y="567254"/>
            <a:ext cx="8606190" cy="286232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Годовой план работы учителя-логопеда/дефектолога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bg2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МДОАУ «Детский сад №121 «Золотой колосок» г. Орска» 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bg2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 20   / -20     учебный год. 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bg2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Цель.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Задачи. 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Основными направлениями работы учителя-логопеда являются: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Диагностическая работа; 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Коррекционно-развивающая работа; 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Организационно-методическая деятельность; 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Консультативная работа; 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·"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Профилактическая (просветительская) деятельность.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·"/>
              <a:tabLst/>
            </a:pP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23528" y="3573015"/>
          <a:ext cx="8606189" cy="29245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6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17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74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Направление деятельности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Содержание</a:t>
                      </a:r>
                      <a:r>
                        <a:rPr lang="ru-RU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работы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Сроки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5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Диагностическое направление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1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Коррекционно-развивающее направление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6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Организационно-методическая деятельность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Консультативное</a:t>
                      </a:r>
                      <a:r>
                        <a:rPr lang="ru-RU" sz="1100" b="1" baseline="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направление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Работа со специалистами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Работа с родителями.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448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Профилактическое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(просветительское) направление.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46A5796-BF7D-49B7-B422-3E8D9AE269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23528" y="980728"/>
          <a:ext cx="8496944" cy="2030818"/>
        </p:xfrm>
        <a:graphic>
          <a:graphicData uri="http://schemas.openxmlformats.org/drawingml/2006/table">
            <a:tbl>
              <a:tblPr/>
              <a:tblGrid>
                <a:gridCol w="66247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75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Задачи коррекционно-логопедической работы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82" marR="679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Планируемые результаты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82" marR="679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5492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1. Развитие моторных функций: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cs typeface="Times New Roman"/>
                      </a:endParaRPr>
                    </a:p>
                    <a:p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 Развитие дыхательной и голосовой функции: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3. Формирование фонетико-фонематических процессов: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4. Лексика: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5. Грамматический строй речи: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cs typeface="Times New Roman"/>
                      </a:endParaRPr>
                    </a:p>
                    <a:p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6. Связная речь: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cs typeface="Times New Roman"/>
                      </a:endParaRPr>
                    </a:p>
                    <a:p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7. Подготовка к обучению грамоте и предупреждение нарушений чтения и письма: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cs typeface="Times New Roman"/>
                      </a:endParaRPr>
                    </a:p>
                    <a:p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Работа воспитателя по заданию учителя-логопеда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cs typeface="Times New Roman"/>
                      </a:endParaRPr>
                    </a:p>
                  </a:txBody>
                  <a:tcPr marL="67982" marR="679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spc="-3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982" marR="679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691680" y="82632"/>
            <a:ext cx="5688632" cy="36933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ПЕРСПЕКТИВНЫЙ ПЛАН учителя-логопеда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395536" y="555371"/>
            <a:ext cx="4464496" cy="30777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период (сентябрь, октябрь, ноябрь)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23528" y="3083393"/>
            <a:ext cx="4032448" cy="30777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 период (декабрь, январь, февраль)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323528" y="3645024"/>
          <a:ext cx="8568952" cy="2160240"/>
        </p:xfrm>
        <a:graphic>
          <a:graphicData uri="http://schemas.openxmlformats.org/drawingml/2006/table">
            <a:tbl>
              <a:tblPr/>
              <a:tblGrid>
                <a:gridCol w="6696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1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Задачи коррекционно-логопедической работы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82" marR="679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Планируемые результаты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82" marR="679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6138">
                <a:tc>
                  <a:txBody>
                    <a:bodyPr/>
                    <a:lstStyle/>
                    <a:p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 Развитие моторных функций: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cs typeface="Times New Roman"/>
                      </a:endParaRPr>
                    </a:p>
                    <a:p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 Развитие дыхательной и голосовой функции: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cs typeface="Times New Roman"/>
                      </a:endParaRPr>
                    </a:p>
                    <a:p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3. Формирование фонетико-фонематических процессов: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cs typeface="Times New Roman"/>
                      </a:endParaRPr>
                    </a:p>
                    <a:p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4. Лексика: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cs typeface="Times New Roman"/>
                      </a:endParaRPr>
                    </a:p>
                    <a:p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5. Грамматический строй речи: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cs typeface="Times New Roman"/>
                      </a:endParaRPr>
                    </a:p>
                    <a:p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6. Связная речь: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cs typeface="Times New Roman"/>
                      </a:endParaRPr>
                    </a:p>
                    <a:p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7. Подготовка к обучению грамоте и предупреждение нарушений чтения и письма: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cs typeface="Times New Roman"/>
                      </a:endParaRPr>
                    </a:p>
                    <a:p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Работа воспитателя по заданию учителя-логопеда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cs typeface="Times New Roman"/>
                      </a:endParaRPr>
                    </a:p>
                  </a:txBody>
                  <a:tcPr marL="67982" marR="679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spc="-3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982" marR="679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547936" y="6011444"/>
            <a:ext cx="4464496" cy="30777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b="1" dirty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период (март, апрель, май)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2CF714-C053-4BB5-BE7C-71DAD92E1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Перспективный план</a:t>
            </a:r>
            <a:br>
              <a:rPr lang="ru-RU" dirty="0"/>
            </a:br>
            <a:r>
              <a:rPr lang="ru-RU" dirty="0"/>
              <a:t>учителя-дефектолога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652C85-7227-4964-84AA-59EA6D973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/>
              <a:t>Задачи обучения и воспитания</a:t>
            </a:r>
          </a:p>
          <a:p>
            <a:pPr marL="514350" indent="-514350">
              <a:buAutoNum type="arabicPeriod"/>
            </a:pPr>
            <a:r>
              <a:rPr lang="ru-RU" dirty="0"/>
              <a:t>Планируемые результаты</a:t>
            </a:r>
          </a:p>
          <a:p>
            <a:pPr marL="514350" indent="-514350">
              <a:buAutoNum type="arabicPeriod"/>
            </a:pPr>
            <a:r>
              <a:rPr lang="ru-RU" dirty="0"/>
              <a:t>Примерное тематическое планирование в таблице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5155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73B20B-026A-49CF-9926-7FD279C87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Тематическое планирование в перспективном плане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8EB6C67-DFE5-4B78-B589-F67C131A0E1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86511" y="1600201"/>
          <a:ext cx="7970978" cy="45259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8631">
                  <a:extLst>
                    <a:ext uri="{9D8B030D-6E8A-4147-A177-3AD203B41FA5}">
                      <a16:colId xmlns:a16="http://schemas.microsoft.com/office/drawing/2014/main" val="3452988877"/>
                    </a:ext>
                  </a:extLst>
                </a:gridCol>
                <a:gridCol w="838026">
                  <a:extLst>
                    <a:ext uri="{9D8B030D-6E8A-4147-A177-3AD203B41FA5}">
                      <a16:colId xmlns:a16="http://schemas.microsoft.com/office/drawing/2014/main" val="1982347773"/>
                    </a:ext>
                  </a:extLst>
                </a:gridCol>
                <a:gridCol w="2037986">
                  <a:extLst>
                    <a:ext uri="{9D8B030D-6E8A-4147-A177-3AD203B41FA5}">
                      <a16:colId xmlns:a16="http://schemas.microsoft.com/office/drawing/2014/main" val="1849813999"/>
                    </a:ext>
                  </a:extLst>
                </a:gridCol>
                <a:gridCol w="2037986">
                  <a:extLst>
                    <a:ext uri="{9D8B030D-6E8A-4147-A177-3AD203B41FA5}">
                      <a16:colId xmlns:a16="http://schemas.microsoft.com/office/drawing/2014/main" val="3019942981"/>
                    </a:ext>
                  </a:extLst>
                </a:gridCol>
                <a:gridCol w="1318349">
                  <a:extLst>
                    <a:ext uri="{9D8B030D-6E8A-4147-A177-3AD203B41FA5}">
                      <a16:colId xmlns:a16="http://schemas.microsoft.com/office/drawing/2014/main" val="2931552802"/>
                    </a:ext>
                  </a:extLst>
                </a:gridCol>
              </a:tblGrid>
              <a:tr h="243580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Лексическая тема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Содержание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7147174"/>
                  </a:ext>
                </a:extLst>
              </a:tr>
              <a:tr h="712118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Формирование целостной картины мира, расширение кругозора, развитие познавательной деятельности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Развитие речи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ФЭМП, сенсорика, развитие познавательной деятельности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extLst>
                  <a:ext uri="{0D108BD9-81ED-4DB2-BD59-A6C34878D82A}">
                    <a16:rowId xmlns:a16="http://schemas.microsoft.com/office/drawing/2014/main" val="1711292102"/>
                  </a:ext>
                </a:extLst>
              </a:tr>
              <a:tr h="350352"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обследование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extLst>
                  <a:ext uri="{0D108BD9-81ED-4DB2-BD59-A6C34878D82A}">
                    <a16:rowId xmlns:a16="http://schemas.microsoft.com/office/drawing/2014/main" val="1175276453"/>
                  </a:ext>
                </a:extLst>
              </a:tr>
              <a:tr h="169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extLst>
                  <a:ext uri="{0D108BD9-81ED-4DB2-BD59-A6C34878D82A}">
                    <a16:rowId xmlns:a16="http://schemas.microsoft.com/office/drawing/2014/main" val="4065845674"/>
                  </a:ext>
                </a:extLst>
              </a:tr>
              <a:tr h="169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extLst>
                  <a:ext uri="{0D108BD9-81ED-4DB2-BD59-A6C34878D82A}">
                    <a16:rowId xmlns:a16="http://schemas.microsoft.com/office/drawing/2014/main" val="1975022761"/>
                  </a:ext>
                </a:extLst>
              </a:tr>
              <a:tr h="169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extLst>
                  <a:ext uri="{0D108BD9-81ED-4DB2-BD59-A6C34878D82A}">
                    <a16:rowId xmlns:a16="http://schemas.microsoft.com/office/drawing/2014/main" val="263219863"/>
                  </a:ext>
                </a:extLst>
              </a:tr>
              <a:tr h="169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extLst>
                  <a:ext uri="{0D108BD9-81ED-4DB2-BD59-A6C34878D82A}">
                    <a16:rowId xmlns:a16="http://schemas.microsoft.com/office/drawing/2014/main" val="3693415030"/>
                  </a:ext>
                </a:extLst>
              </a:tr>
              <a:tr h="169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extLst>
                  <a:ext uri="{0D108BD9-81ED-4DB2-BD59-A6C34878D82A}">
                    <a16:rowId xmlns:a16="http://schemas.microsoft.com/office/drawing/2014/main" val="1118468922"/>
                  </a:ext>
                </a:extLst>
              </a:tr>
              <a:tr h="169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extLst>
                  <a:ext uri="{0D108BD9-81ED-4DB2-BD59-A6C34878D82A}">
                    <a16:rowId xmlns:a16="http://schemas.microsoft.com/office/drawing/2014/main" val="3613229242"/>
                  </a:ext>
                </a:extLst>
              </a:tr>
              <a:tr h="169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extLst>
                  <a:ext uri="{0D108BD9-81ED-4DB2-BD59-A6C34878D82A}">
                    <a16:rowId xmlns:a16="http://schemas.microsoft.com/office/drawing/2014/main" val="3535560593"/>
                  </a:ext>
                </a:extLst>
              </a:tr>
              <a:tr h="169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extLst>
                  <a:ext uri="{0D108BD9-81ED-4DB2-BD59-A6C34878D82A}">
                    <a16:rowId xmlns:a16="http://schemas.microsoft.com/office/drawing/2014/main" val="2279939810"/>
                  </a:ext>
                </a:extLst>
              </a:tr>
              <a:tr h="169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extLst>
                  <a:ext uri="{0D108BD9-81ED-4DB2-BD59-A6C34878D82A}">
                    <a16:rowId xmlns:a16="http://schemas.microsoft.com/office/drawing/2014/main" val="4090811977"/>
                  </a:ext>
                </a:extLst>
              </a:tr>
              <a:tr h="169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extLst>
                  <a:ext uri="{0D108BD9-81ED-4DB2-BD59-A6C34878D82A}">
                    <a16:rowId xmlns:a16="http://schemas.microsoft.com/office/drawing/2014/main" val="1681792930"/>
                  </a:ext>
                </a:extLst>
              </a:tr>
              <a:tr h="169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11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extLst>
                  <a:ext uri="{0D108BD9-81ED-4DB2-BD59-A6C34878D82A}">
                    <a16:rowId xmlns:a16="http://schemas.microsoft.com/office/drawing/2014/main" val="3271338547"/>
                  </a:ext>
                </a:extLst>
              </a:tr>
              <a:tr h="169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12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extLst>
                  <a:ext uri="{0D108BD9-81ED-4DB2-BD59-A6C34878D82A}">
                    <a16:rowId xmlns:a16="http://schemas.microsoft.com/office/drawing/2014/main" val="2046332943"/>
                  </a:ext>
                </a:extLst>
              </a:tr>
              <a:tr h="169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13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extLst>
                  <a:ext uri="{0D108BD9-81ED-4DB2-BD59-A6C34878D82A}">
                    <a16:rowId xmlns:a16="http://schemas.microsoft.com/office/drawing/2014/main" val="4250772750"/>
                  </a:ext>
                </a:extLst>
              </a:tr>
              <a:tr h="169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14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extLst>
                  <a:ext uri="{0D108BD9-81ED-4DB2-BD59-A6C34878D82A}">
                    <a16:rowId xmlns:a16="http://schemas.microsoft.com/office/drawing/2014/main" val="873339303"/>
                  </a:ext>
                </a:extLst>
              </a:tr>
              <a:tr h="169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15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extLst>
                  <a:ext uri="{0D108BD9-81ED-4DB2-BD59-A6C34878D82A}">
                    <a16:rowId xmlns:a16="http://schemas.microsoft.com/office/drawing/2014/main" val="3772998902"/>
                  </a:ext>
                </a:extLst>
              </a:tr>
              <a:tr h="169469"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pPr marL="22860" indent="9017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extLst>
                  <a:ext uri="{0D108BD9-81ED-4DB2-BD59-A6C34878D82A}">
                    <a16:rowId xmlns:a16="http://schemas.microsoft.com/office/drawing/2014/main" val="97094526"/>
                  </a:ext>
                </a:extLst>
              </a:tr>
              <a:tr h="169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16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extLst>
                  <a:ext uri="{0D108BD9-81ED-4DB2-BD59-A6C34878D82A}">
                    <a16:rowId xmlns:a16="http://schemas.microsoft.com/office/drawing/2014/main" val="2754326478"/>
                  </a:ext>
                </a:extLst>
              </a:tr>
              <a:tr h="169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17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extLst>
                  <a:ext uri="{0D108BD9-81ED-4DB2-BD59-A6C34878D82A}">
                    <a16:rowId xmlns:a16="http://schemas.microsoft.com/office/drawing/2014/main" val="3678150696"/>
                  </a:ext>
                </a:extLst>
              </a:tr>
              <a:tr h="169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18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tc>
                  <a:txBody>
                    <a:bodyPr/>
                    <a:lstStyle/>
                    <a:p>
                      <a:endParaRPr lang="ru-RU" sz="9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4" marR="58984" marT="0" marB="0"/>
                </a:tc>
                <a:extLst>
                  <a:ext uri="{0D108BD9-81ED-4DB2-BD59-A6C34878D82A}">
                    <a16:rowId xmlns:a16="http://schemas.microsoft.com/office/drawing/2014/main" val="85168558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C338D1CF-F72E-4942-8B4E-36F00EB49D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133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195736" y="284815"/>
            <a:ext cx="4968552" cy="36933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КАЛЕНДАРНЫЙ ПЛАН учителя-логопеда 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763688" y="801770"/>
            <a:ext cx="5760640" cy="523220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для детей от 4 до 5 лет с ТНР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 период обучения (сентябрь, октябрь, ноябрь)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51520" y="1412777"/>
          <a:ext cx="8712968" cy="5014465"/>
        </p:xfrm>
        <a:graphic>
          <a:graphicData uri="http://schemas.openxmlformats.org/drawingml/2006/table">
            <a:tbl>
              <a:tblPr/>
              <a:tblGrid>
                <a:gridCol w="432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9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090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44293"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Месяц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неделя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Тема ООД, программное содержание, источник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Тема ООД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Содержание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Методические ресурсы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180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Входная диагностика индивидуального развития детей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18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Входная диагностика индивидуального развития детей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84723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6877" marR="26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Формирование лексико-грамматических категорий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Тема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Цель: 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Словарь: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Существительные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Прилагательные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Глагол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Содержание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Методические ресурсы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432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Формирование фонетической стороны речи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Тема: 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Цель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Содержание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Методические ресурсы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6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6877" marR="26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Индивидуальная работа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Содержание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Методические ресурсы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6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6877" marR="26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Связная речь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Цель: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Содержание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Методические ресурсы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6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6877" marR="26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Индивидуальная работа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Содержание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Методические ресурсы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877" marR="268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195736" y="82024"/>
            <a:ext cx="4968552" cy="36933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КАЛЕНДАРНЫЙ ПЛАН 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763688" y="466933"/>
            <a:ext cx="5760640" cy="523220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для детей от 6 до 7 лет с ТНР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 период обучения (сентябрь, октябрь, ноябрь)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529" y="1124743"/>
          <a:ext cx="8424934" cy="5059475"/>
        </p:xfrm>
        <a:graphic>
          <a:graphicData uri="http://schemas.openxmlformats.org/drawingml/2006/table">
            <a:tbl>
              <a:tblPr/>
              <a:tblGrid>
                <a:gridCol w="4320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8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305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6815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02088"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Месяц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неделя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Тема ООД, программное содержание, источник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0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Тема ООД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Содержание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Методические ресурсы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74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Входная диагностика индивидуального развития детей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7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Входная диагностика индивидуального развития детей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41083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968" marR="199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Формирование лексико-грамматических категорий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Тема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Цель: 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Словарь: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Существительные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ru-RU" sz="1200" u="sng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Прилагательные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Глагол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ru-RU" sz="1200" u="sng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Наречие: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Содержание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Методические ресурсы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37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Формирование фонетической стороны речи и подготовка к обучению грамоте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Тема: 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Цель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Содержание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Методические ресурсы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23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968" marR="199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Формирование фонетической стороны речи и подготовка к обучению грамоте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Тема: 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Цель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Содержание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Методические ресурсы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1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968" marR="199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Индивидуальная работа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Содержание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Методические ресурсы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1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968" marR="199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Связная речь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Цель: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Содержание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Методические ресурсы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68" marR="199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539552" y="695145"/>
            <a:ext cx="7920880" cy="58477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ТЕМАТИЧЕСКОЕ ПЛАНИРОВАНИЕ ( 4-5 лет с ТНР)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период обучения (сентябрь, октябрь, ноябрь)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95537" y="1628799"/>
          <a:ext cx="8352928" cy="3801736"/>
        </p:xfrm>
        <a:graphic>
          <a:graphicData uri="http://schemas.openxmlformats.org/drawingml/2006/table">
            <a:tbl>
              <a:tblPr/>
              <a:tblGrid>
                <a:gridCol w="3192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78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9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83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583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47262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Месяц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Неделя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Формирование фонетической стороны речи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Формирование лексико-грамматических категорий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Развитие связной речи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931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СЕНТЯБРЬ</a:t>
                      </a:r>
                      <a:endParaRPr lang="ru-RU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Входная диагностика индивидуального развития детей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9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Входная диагностика индивидуального развития детей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0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9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7013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ОКТЯБРЬ</a:t>
                      </a:r>
                      <a:endParaRPr lang="ru-RU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51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               2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1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7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7013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НОЯБРЬ</a:t>
                      </a:r>
                      <a:endParaRPr lang="ru-RU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635" algn="ctr"/>
                        </a:tabLst>
                      </a:pP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70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83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276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539552" y="695145"/>
            <a:ext cx="7920880" cy="58477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ТЕМАТИЧЕСКОЕ ПЛАНИРОВАНИЕ ( 5-6 лет с ТНР)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период обучения (декабрь, январь,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февраль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95537" y="1628799"/>
          <a:ext cx="8352928" cy="4675808"/>
        </p:xfrm>
        <a:graphic>
          <a:graphicData uri="http://schemas.openxmlformats.org/drawingml/2006/table">
            <a:tbl>
              <a:tblPr/>
              <a:tblGrid>
                <a:gridCol w="3192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78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3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442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19633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Месяц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Неделя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Формирование фонетической стороны речи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Формирование лексико-грамматических категорий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Развитие связной речи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058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декабрь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0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76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Промежуточная</a:t>
                      </a:r>
                      <a:r>
                        <a:rPr lang="ru-RU" sz="1200" b="1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диагностика индивидуального развития детей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30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Промежуточная диагностика индивидуального развития детей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4177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январь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4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                2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4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48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4177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февраль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4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4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081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5017" marR="45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539552" y="695145"/>
            <a:ext cx="7920880" cy="58477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ТЕМАТИЧЕСКОЕ ПЛАНИРОВАНИЕ ( 6-7 лет с ТНР)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период обучения (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март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апрель,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май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7544" y="1484781"/>
          <a:ext cx="8352927" cy="4320483"/>
        </p:xfrm>
        <a:graphic>
          <a:graphicData uri="http://schemas.openxmlformats.org/drawingml/2006/table">
            <a:tbl>
              <a:tblPr/>
              <a:tblGrid>
                <a:gridCol w="393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8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812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953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33169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Месяц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Неделя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Формирование фонетической стороны речи и подготовка к обучению грамоте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Формирование лексико-грамматических категорий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Развитие связной речи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04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МАРТ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4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54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54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350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АПРЕЛЬ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54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54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54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2763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МАЙ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27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14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Итоговая диагностика индивидуального развития детей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14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Итоговая диагностика индивидуального развития детей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5049" marR="45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data - копи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themedata - копия</Template>
  <TotalTime>1646</TotalTime>
  <Words>888</Words>
  <Application>Microsoft Office PowerPoint</Application>
  <PresentationFormat>Экран (4:3)</PresentationFormat>
  <Paragraphs>294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Symbol</vt:lpstr>
      <vt:lpstr>Times New Roman</vt:lpstr>
      <vt:lpstr>themedata - копия</vt:lpstr>
      <vt:lpstr>Документация учителя-логопеда/дефектолога</vt:lpstr>
      <vt:lpstr>Презентация PowerPoint</vt:lpstr>
      <vt:lpstr>Перспективный план учителя-дефектолога</vt:lpstr>
      <vt:lpstr>Тематическое планирование в перспективном плане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Календарный план учителя-дефектолога</vt:lpstr>
      <vt:lpstr>Календарный план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этап:  Ознакомление дошкольников с трудом взрослых и миром профессий.  Обогащение содержания сюжетно-ролевой игры, развитие эмоционального отношения к людям.  Задачи педагогического взаимодействия: - формировать устойчивый интерес к профессии продавца  и обобщать представления  о структуре  овощного  магазина и об использовании технического прогресса в их труде. - развивать интерес и уважение к профессии продавца.  - развивать навыки диалогической и монологической речи. - обогащать и активизировать словарный запас у  детей.  -развивать связанную речь в контексте с расширением знаний   о профессиях.</dc:title>
  <dc:creator>Дом</dc:creator>
  <cp:lastModifiedBy>Professional</cp:lastModifiedBy>
  <cp:revision>184</cp:revision>
  <dcterms:created xsi:type="dcterms:W3CDTF">2017-11-21T11:50:55Z</dcterms:created>
  <dcterms:modified xsi:type="dcterms:W3CDTF">2024-01-31T14:22:58Z</dcterms:modified>
</cp:coreProperties>
</file>