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319" r:id="rId3"/>
    <p:sldId id="372" r:id="rId4"/>
    <p:sldId id="366" r:id="rId5"/>
    <p:sldId id="363" r:id="rId6"/>
    <p:sldId id="327" r:id="rId7"/>
    <p:sldId id="357" r:id="rId8"/>
    <p:sldId id="360" r:id="rId9"/>
    <p:sldId id="367" r:id="rId10"/>
    <p:sldId id="368" r:id="rId11"/>
    <p:sldId id="369" r:id="rId12"/>
    <p:sldId id="370" r:id="rId13"/>
    <p:sldId id="373" r:id="rId14"/>
    <p:sldId id="364" r:id="rId15"/>
    <p:sldId id="3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1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CC"/>
    <a:srgbClr val="FF99FF"/>
    <a:srgbClr val="C690E8"/>
    <a:srgbClr val="FF0066"/>
    <a:srgbClr val="8238BA"/>
    <a:srgbClr val="FFCC66"/>
    <a:srgbClr val="FFFF99"/>
    <a:srgbClr val="FFFFCC"/>
    <a:srgbClr val="CCFFCC"/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338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064" y="-114"/>
      </p:cViewPr>
      <p:guideLst>
        <p:guide orient="horz" pos="2251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238E6-DBD3-400E-BE62-E52E6AA9964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3BA359-5910-4AC9-A442-2CE177DF5505}">
      <dgm:prSet phldrT="[Текст]"/>
      <dgm:spPr>
        <a:solidFill>
          <a:srgbClr val="FFCCCC"/>
        </a:solidFill>
        <a:ln>
          <a:solidFill>
            <a:srgbClr val="8238BA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ЛИНЕЙНЫЙ</a:t>
          </a:r>
          <a:endParaRPr lang="ru-RU" b="1" dirty="0">
            <a:solidFill>
              <a:schemeClr val="tx1"/>
            </a:solidFill>
          </a:endParaRPr>
        </a:p>
      </dgm:t>
    </dgm:pt>
    <dgm:pt modelId="{DD4C0E19-6C77-458E-8E28-32E57077034B}" type="parTrans" cxnId="{5C8FED09-64A0-4E96-9DC3-3EF5720B3AF6}">
      <dgm:prSet/>
      <dgm:spPr/>
      <dgm:t>
        <a:bodyPr/>
        <a:lstStyle/>
        <a:p>
          <a:endParaRPr lang="ru-RU"/>
        </a:p>
      </dgm:t>
    </dgm:pt>
    <dgm:pt modelId="{FC7AC3B6-820A-40AD-8BD7-507D934CC0DC}" type="sibTrans" cxnId="{5C8FED09-64A0-4E96-9DC3-3EF5720B3AF6}">
      <dgm:prSet/>
      <dgm:spPr/>
      <dgm:t>
        <a:bodyPr/>
        <a:lstStyle/>
        <a:p>
          <a:endParaRPr lang="ru-RU"/>
        </a:p>
      </dgm:t>
    </dgm:pt>
    <dgm:pt modelId="{F1CCCE7E-45F6-45B8-BF4B-D1D0BC64213D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Игра построена по цепочке: разгадав одно задание, участники получают следующее и так до тех пор, пока не пройдут весь маршрут.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375D78-1DD0-420B-960D-CA3F2D867FEC}" type="parTrans" cxnId="{AC1D50AD-4583-44A2-8AA4-2F3CC6ED0391}">
      <dgm:prSet/>
      <dgm:spPr/>
      <dgm:t>
        <a:bodyPr/>
        <a:lstStyle/>
        <a:p>
          <a:endParaRPr lang="ru-RU"/>
        </a:p>
      </dgm:t>
    </dgm:pt>
    <dgm:pt modelId="{720988AE-B9D9-40EC-961E-03F63454ACAC}" type="sibTrans" cxnId="{AC1D50AD-4583-44A2-8AA4-2F3CC6ED0391}">
      <dgm:prSet/>
      <dgm:spPr/>
      <dgm:t>
        <a:bodyPr/>
        <a:lstStyle/>
        <a:p>
          <a:endParaRPr lang="ru-RU"/>
        </a:p>
      </dgm:t>
    </dgm:pt>
    <dgm:pt modelId="{2FAF4DB3-8025-4AB0-8A44-03DB278F18FF}" type="pres">
      <dgm:prSet presAssocID="{64C238E6-DBD3-400E-BE62-E52E6AA996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BA98E9-92EC-46D6-9596-12220DE0D238}" type="pres">
      <dgm:prSet presAssocID="{B03BA359-5910-4AC9-A442-2CE177DF5505}" presName="composite" presStyleCnt="0"/>
      <dgm:spPr/>
    </dgm:pt>
    <dgm:pt modelId="{AB4A3100-1462-4061-BD25-598EEC1A09A3}" type="pres">
      <dgm:prSet presAssocID="{B03BA359-5910-4AC9-A442-2CE177DF5505}" presName="parTx" presStyleLbl="alignNode1" presStyleIdx="0" presStyleCnt="1" custAng="0" custScaleY="100000" custLinFactNeighborX="413" custLinFactNeighborY="-158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0CB2E8-B92C-47E1-99D6-4946E440FE21}" type="pres">
      <dgm:prSet presAssocID="{B03BA359-5910-4AC9-A442-2CE177DF5505}" presName="desTx" presStyleLbl="alignAccFollowNode1" presStyleIdx="0" presStyleCnt="1" custScaleX="100000" custLinFactNeighborX="-830" custLinFactNeighborY="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A7E101-C2C9-46D5-BCFF-C465CACA8F76}" type="presOf" srcId="{B03BA359-5910-4AC9-A442-2CE177DF5505}" destId="{AB4A3100-1462-4061-BD25-598EEC1A09A3}" srcOrd="0" destOrd="0" presId="urn:microsoft.com/office/officeart/2005/8/layout/hList1"/>
    <dgm:cxn modelId="{AC1D50AD-4583-44A2-8AA4-2F3CC6ED0391}" srcId="{B03BA359-5910-4AC9-A442-2CE177DF5505}" destId="{F1CCCE7E-45F6-45B8-BF4B-D1D0BC64213D}" srcOrd="0" destOrd="0" parTransId="{52375D78-1DD0-420B-960D-CA3F2D867FEC}" sibTransId="{720988AE-B9D9-40EC-961E-03F63454ACAC}"/>
    <dgm:cxn modelId="{D093547D-D135-4A40-9C51-370F36DB1C87}" type="presOf" srcId="{F1CCCE7E-45F6-45B8-BF4B-D1D0BC64213D}" destId="{060CB2E8-B92C-47E1-99D6-4946E440FE21}" srcOrd="0" destOrd="0" presId="urn:microsoft.com/office/officeart/2005/8/layout/hList1"/>
    <dgm:cxn modelId="{7698CBE9-B4B1-4D69-895F-CDF06B9C9498}" type="presOf" srcId="{64C238E6-DBD3-400E-BE62-E52E6AA9964C}" destId="{2FAF4DB3-8025-4AB0-8A44-03DB278F18FF}" srcOrd="0" destOrd="0" presId="urn:microsoft.com/office/officeart/2005/8/layout/hList1"/>
    <dgm:cxn modelId="{5C8FED09-64A0-4E96-9DC3-3EF5720B3AF6}" srcId="{64C238E6-DBD3-400E-BE62-E52E6AA9964C}" destId="{B03BA359-5910-4AC9-A442-2CE177DF5505}" srcOrd="0" destOrd="0" parTransId="{DD4C0E19-6C77-458E-8E28-32E57077034B}" sibTransId="{FC7AC3B6-820A-40AD-8BD7-507D934CC0DC}"/>
    <dgm:cxn modelId="{675544F9-76DF-4D14-83C6-192FD49C3FA6}" type="presParOf" srcId="{2FAF4DB3-8025-4AB0-8A44-03DB278F18FF}" destId="{52BA98E9-92EC-46D6-9596-12220DE0D238}" srcOrd="0" destOrd="0" presId="urn:microsoft.com/office/officeart/2005/8/layout/hList1"/>
    <dgm:cxn modelId="{943F4795-840D-4DDB-A241-3A236A1B895D}" type="presParOf" srcId="{52BA98E9-92EC-46D6-9596-12220DE0D238}" destId="{AB4A3100-1462-4061-BD25-598EEC1A09A3}" srcOrd="0" destOrd="0" presId="urn:microsoft.com/office/officeart/2005/8/layout/hList1"/>
    <dgm:cxn modelId="{904DCD10-727E-461B-9625-5FF005A659E1}" type="presParOf" srcId="{52BA98E9-92EC-46D6-9596-12220DE0D238}" destId="{060CB2E8-B92C-47E1-99D6-4946E440FE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A3100-1462-4061-BD25-598EEC1A09A3}">
      <dsp:nvSpPr>
        <dsp:cNvPr id="0" name=""/>
        <dsp:cNvSpPr/>
      </dsp:nvSpPr>
      <dsp:spPr>
        <a:xfrm>
          <a:off x="0" y="0"/>
          <a:ext cx="9581322" cy="1065600"/>
        </a:xfrm>
        <a:prstGeom prst="rect">
          <a:avLst/>
        </a:prstGeom>
        <a:solidFill>
          <a:srgbClr val="FFCCCC"/>
        </a:solidFill>
        <a:ln w="25400" cap="flat" cmpd="sng" algn="ctr">
          <a:solidFill>
            <a:srgbClr val="8238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ЛИНЕЙНЫЙ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0" y="0"/>
        <a:ext cx="9581322" cy="1065600"/>
      </dsp:txXfrm>
    </dsp:sp>
    <dsp:sp modelId="{060CB2E8-B92C-47E1-99D6-4946E440FE21}">
      <dsp:nvSpPr>
        <dsp:cNvPr id="0" name=""/>
        <dsp:cNvSpPr/>
      </dsp:nvSpPr>
      <dsp:spPr>
        <a:xfrm>
          <a:off x="0" y="1067199"/>
          <a:ext cx="9581322" cy="1625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Игра построена по цепочке: разгадав одно задание, участники получают следующее и так до тех пор, пока не пройдут весь маршрут.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67199"/>
        <a:ext cx="9581322" cy="1625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16329C-BB15-431A-8248-CE2A98DA64A5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206909" y="3756454"/>
            <a:ext cx="1985090" cy="294284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94270" y="4160107"/>
            <a:ext cx="1422335" cy="25888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0644" y="936613"/>
            <a:ext cx="107281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4800" b="1" i="1" dirty="0" smtClean="0">
              <a:latin typeface="Times New Roman"/>
              <a:ea typeface="Calibri"/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  <a:latin typeface="Times New Roman"/>
                <a:ea typeface="Calibri"/>
              </a:rPr>
              <a:t>«Формирование </a:t>
            </a:r>
            <a:r>
              <a:rPr lang="ru-RU" sz="4800" b="1" i="1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 патриотизма в дошкольном возрасте через </a:t>
            </a:r>
            <a:r>
              <a:rPr lang="ru-RU" sz="4800" b="1" i="1" dirty="0" err="1" smtClean="0">
                <a:solidFill>
                  <a:srgbClr val="0070C0"/>
                </a:solidFill>
                <a:latin typeface="Times New Roman"/>
                <a:ea typeface="Calibri"/>
              </a:rPr>
              <a:t>квест</a:t>
            </a:r>
            <a:r>
              <a:rPr lang="ru-RU" sz="4800" b="1" i="1" dirty="0" smtClean="0">
                <a:solidFill>
                  <a:srgbClr val="0070C0"/>
                </a:solidFill>
                <a:latin typeface="Times New Roman"/>
                <a:ea typeface="Calibri"/>
              </a:rPr>
              <a:t>, интерактивные технологии»</a:t>
            </a:r>
          </a:p>
          <a:p>
            <a:pPr algn="ctr"/>
            <a:endParaRPr lang="ru-RU" sz="4800" dirty="0">
              <a:solidFill>
                <a:srgbClr val="0070C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727792" y="4827954"/>
            <a:ext cx="464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О.К.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272" y="282906"/>
            <a:ext cx="11712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Calibri" pitchFamily="34" charset="0"/>
              </a:rPr>
              <a:t>Муниципальное </a:t>
            </a:r>
            <a:r>
              <a:rPr lang="ru-RU" b="1" dirty="0" smtClean="0">
                <a:solidFill>
                  <a:srgbClr val="002060"/>
                </a:solidFill>
                <a:cs typeface="Calibri" pitchFamily="34" charset="0"/>
              </a:rPr>
              <a:t>дошкольное образовательное учреждение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Calibri" pitchFamily="34" charset="0"/>
              </a:rPr>
              <a:t>«Детский сад комбинированного вида № 60» г. Орска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69565" y="5843810"/>
            <a:ext cx="2331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г. Орск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algn="ctr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2023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год</a:t>
            </a:r>
            <a:endParaRPr lang="ru-RU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9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20826_111339.jpg"/>
          <p:cNvPicPr>
            <a:picLocks noChangeAspect="1"/>
          </p:cNvPicPr>
          <p:nvPr/>
        </p:nvPicPr>
        <p:blipFill>
          <a:blip r:embed="rId2" cstate="print"/>
          <a:srcRect l="16505" r="23253"/>
          <a:stretch>
            <a:fillRect/>
          </a:stretch>
        </p:blipFill>
        <p:spPr>
          <a:xfrm rot="5400000">
            <a:off x="-304800" y="864973"/>
            <a:ext cx="6013621" cy="4723811"/>
          </a:xfrm>
          <a:prstGeom prst="rect">
            <a:avLst/>
          </a:prstGeom>
        </p:spPr>
      </p:pic>
      <p:pic>
        <p:nvPicPr>
          <p:cNvPr id="6" name="Рисунок 5" descr="20220826_111331.jpg"/>
          <p:cNvPicPr>
            <a:picLocks noChangeAspect="1"/>
          </p:cNvPicPr>
          <p:nvPr/>
        </p:nvPicPr>
        <p:blipFill>
          <a:blip r:embed="rId3" cstate="print"/>
          <a:srcRect l="8025" r="25533"/>
          <a:stretch>
            <a:fillRect/>
          </a:stretch>
        </p:blipFill>
        <p:spPr>
          <a:xfrm rot="5400000">
            <a:off x="6354793" y="1472810"/>
            <a:ext cx="5140408" cy="366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1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220826_111832.jpg"/>
          <p:cNvPicPr>
            <a:picLocks noChangeAspect="1"/>
          </p:cNvPicPr>
          <p:nvPr/>
        </p:nvPicPr>
        <p:blipFill>
          <a:blip r:embed="rId2" cstate="print"/>
          <a:srcRect l="11689" t="24731" r="18716"/>
          <a:stretch>
            <a:fillRect/>
          </a:stretch>
        </p:blipFill>
        <p:spPr>
          <a:xfrm>
            <a:off x="815546" y="436605"/>
            <a:ext cx="10445928" cy="535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998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20826_105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070" y="236248"/>
            <a:ext cx="6227805" cy="294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20826_112047.jpg"/>
          <p:cNvPicPr>
            <a:picLocks noChangeAspect="1"/>
          </p:cNvPicPr>
          <p:nvPr/>
        </p:nvPicPr>
        <p:blipFill>
          <a:blip r:embed="rId3" cstate="print"/>
          <a:srcRect l="8538" r="17292"/>
          <a:stretch>
            <a:fillRect/>
          </a:stretch>
        </p:blipFill>
        <p:spPr>
          <a:xfrm rot="5400000">
            <a:off x="7175156" y="1252151"/>
            <a:ext cx="5865341" cy="374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20826_113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0389" y="3334780"/>
            <a:ext cx="5955957" cy="335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172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826_113104.jpg"/>
          <p:cNvPicPr>
            <a:picLocks noChangeAspect="1"/>
          </p:cNvPicPr>
          <p:nvPr/>
        </p:nvPicPr>
        <p:blipFill>
          <a:blip r:embed="rId2" cstate="print"/>
          <a:srcRect l="34459" r="28176"/>
          <a:stretch>
            <a:fillRect/>
          </a:stretch>
        </p:blipFill>
        <p:spPr>
          <a:xfrm>
            <a:off x="304800" y="172995"/>
            <a:ext cx="3228540" cy="486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220826_1136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352" y="0"/>
            <a:ext cx="7603524" cy="427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220826_113619.jpg"/>
          <p:cNvPicPr>
            <a:picLocks noChangeAspect="1"/>
          </p:cNvPicPr>
          <p:nvPr/>
        </p:nvPicPr>
        <p:blipFill>
          <a:blip r:embed="rId4" cstate="print"/>
          <a:srcRect l="30890"/>
          <a:stretch>
            <a:fillRect/>
          </a:stretch>
        </p:blipFill>
        <p:spPr>
          <a:xfrm>
            <a:off x="4044778" y="3572950"/>
            <a:ext cx="3772930" cy="307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257" y="576943"/>
            <a:ext cx="11277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вест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257" y="1483195"/>
            <a:ext cx="1173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помогла детям закрепить полученные знания 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-познакомила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достопримечательностями родного города 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-помогла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аложить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малой Родине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 родному 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4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атематика 2 класс\Вычитание двузначных чисел с переходом через десяток\малыши и плакат [преобразованный]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227437" y="612007"/>
            <a:ext cx="9279551" cy="524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6940" y="2726724"/>
            <a:ext cx="5387546" cy="1979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8238BA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Спасибо за внимание</a:t>
            </a:r>
            <a:endParaRPr lang="ru-RU" sz="5400" b="1" cap="none" spc="0" dirty="0">
              <a:ln/>
              <a:solidFill>
                <a:srgbClr val="8238BA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6433" y="1410104"/>
            <a:ext cx="8114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dirty="0" smtClean="0"/>
              <a:t>(</a:t>
            </a:r>
            <a:r>
              <a:rPr lang="ru-RU" sz="3600" b="1" dirty="0" smtClean="0"/>
              <a:t>в переводе </a:t>
            </a:r>
            <a:r>
              <a:rPr lang="ru-RU" sz="3600" b="1" dirty="0" smtClean="0"/>
              <a:t>с англ</a:t>
            </a:r>
            <a:r>
              <a:rPr lang="ru-RU" sz="3600" dirty="0" smtClean="0"/>
              <a:t>. </a:t>
            </a:r>
            <a:r>
              <a:rPr lang="ru-RU" sz="3600" i="1" dirty="0" smtClean="0"/>
              <a:t>«путешествие»</a:t>
            </a:r>
            <a:r>
              <a:rPr lang="ru-RU" sz="3600" dirty="0" smtClean="0"/>
              <a:t>) – активная организационная форма, содержанием которой является продолжительный целенаправленный поиск, связанный с выполнением </a:t>
            </a:r>
            <a:r>
              <a:rPr lang="ru-RU" sz="3600" dirty="0" smtClean="0"/>
              <a:t>заданий.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4885" y="167425"/>
            <a:ext cx="768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775" t="30392" r="49902" b="10588"/>
          <a:stretch/>
        </p:blipFill>
        <p:spPr>
          <a:xfrm>
            <a:off x="793603" y="1700176"/>
            <a:ext cx="2841104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581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939567" y="729843"/>
            <a:ext cx="937050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работе с дошкольниками эффективно можно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применять 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квесты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по нравственно-патриотическому воспитанию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Например: 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квест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 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«Путешествие по родному городу»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при закреплении темы 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«Мой город»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Квест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«Защитники Отечества»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интерактивный 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квест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«Знатоки природы»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«По дороге к славе»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посвященный Дню Победы и изучению данной темы.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3026" y="760201"/>
            <a:ext cx="100879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b="1" dirty="0"/>
              <a:t> организация </a:t>
            </a:r>
            <a:r>
              <a:rPr lang="ru-RU" sz="3600" b="1" dirty="0" smtClean="0"/>
              <a:t>совместного игрового досуга в </a:t>
            </a:r>
            <a:r>
              <a:rPr lang="ru-RU" sz="3600" b="1" dirty="0"/>
              <a:t>выходные  </a:t>
            </a:r>
            <a:r>
              <a:rPr lang="ru-RU" sz="3600" b="1" dirty="0" smtClean="0"/>
              <a:t>для детей  </a:t>
            </a:r>
            <a:r>
              <a:rPr lang="ru-RU" sz="3600" b="1" dirty="0"/>
              <a:t>и </a:t>
            </a:r>
            <a:r>
              <a:rPr lang="ru-RU" sz="3600" b="1" dirty="0" smtClean="0"/>
              <a:t>родителей по </a:t>
            </a:r>
            <a:r>
              <a:rPr lang="ru-RU" sz="3600" b="1" dirty="0"/>
              <a:t>НРАВСТВЕННО-ПАТРИОТИЧЕСКОМУ ВОСПИТАНИЮ </a:t>
            </a:r>
            <a:r>
              <a:rPr lang="ru-RU" sz="3600" dirty="0" smtClean="0"/>
              <a:t>  и вовлечение родителей </a:t>
            </a:r>
            <a:r>
              <a:rPr lang="ru-RU" sz="3600" dirty="0"/>
              <a:t>в </a:t>
            </a:r>
            <a:r>
              <a:rPr lang="ru-RU" sz="3600" dirty="0" smtClean="0"/>
              <a:t>образовательный</a:t>
            </a:r>
            <a:r>
              <a:rPr lang="ru-RU" sz="3600" dirty="0"/>
              <a:t> </a:t>
            </a:r>
            <a:r>
              <a:rPr lang="ru-RU" sz="3600" dirty="0" smtClean="0"/>
              <a:t>процесс</a:t>
            </a: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2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730" y="206062"/>
            <a:ext cx="1151769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реализовывает 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</a:t>
            </a:r>
            <a:r>
              <a:rPr lang="ru-RU" sz="36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68288"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 своем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и закрепить имеющиеся знания о  родном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Ивантеевка;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-побуждение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познавательно – исследовательской деятельности путем решения проблемных ситуаций; </a:t>
            </a:r>
          </a:p>
          <a:p>
            <a:pPr lvl="0" indent="268288"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–повышение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мотивации, развитие инициативы и самостоятельности, творческих способностей и индивидуальных положительных психологических качеств, формирование исследовательских навыков, самореализация детей;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кругозора участников;</a:t>
            </a:r>
          </a:p>
          <a:p>
            <a:pPr indent="268288"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формируются навыки взаимодействия со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доброжелательность,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Заложить любовь к Родине, к родному 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городу; создание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эмоциональных переживаний ребенка и родителей от совместного мероприятия.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68288" algn="just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4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>
          <a:xfrm>
            <a:off x="763060" y="135408"/>
            <a:ext cx="11153104" cy="118650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 – ИГРЫ </a:t>
            </a:r>
          </a:p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(структура)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19371" y="1524001"/>
            <a:ext cx="4759750" cy="1249876"/>
            <a:chOff x="1427097" y="2253997"/>
            <a:chExt cx="3067631" cy="1019525"/>
          </a:xfrm>
        </p:grpSpPr>
        <p:sp>
          <p:nvSpPr>
            <p:cNvPr id="7" name="Пятиугольник 6"/>
            <p:cNvSpPr/>
            <p:nvPr/>
          </p:nvSpPr>
          <p:spPr>
            <a:xfrm>
              <a:off x="1427097" y="2253997"/>
              <a:ext cx="3067630" cy="1019525"/>
            </a:xfrm>
            <a:prstGeom prst="homePlat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427098" y="2253997"/>
              <a:ext cx="3067630" cy="965601"/>
            </a:xfrm>
            <a:prstGeom prst="homePlate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Пролог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962489" y="1309550"/>
            <a:ext cx="6070485" cy="1672292"/>
            <a:chOff x="5157089" y="1823873"/>
            <a:chExt cx="5158888" cy="173113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157091" y="1823874"/>
              <a:ext cx="5121498" cy="173113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157089" y="1823873"/>
              <a:ext cx="5158888" cy="1688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Приходит письмо</a:t>
              </a:r>
              <a:endPara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Детям предлагается стать исследователями родного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города, ознакомиться с картой-маршрутом и отправиться в путешествие по станциям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23380" y="3324689"/>
            <a:ext cx="4877659" cy="1492631"/>
            <a:chOff x="1427098" y="2253997"/>
            <a:chExt cx="3172647" cy="1157701"/>
          </a:xfrm>
        </p:grpSpPr>
        <p:sp>
          <p:nvSpPr>
            <p:cNvPr id="27" name="Пятиугольник 26"/>
            <p:cNvSpPr/>
            <p:nvPr/>
          </p:nvSpPr>
          <p:spPr>
            <a:xfrm>
              <a:off x="1532115" y="2392173"/>
              <a:ext cx="3067630" cy="1019525"/>
            </a:xfrm>
            <a:prstGeom prst="homePlat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"/>
            <p:cNvSpPr/>
            <p:nvPr/>
          </p:nvSpPr>
          <p:spPr>
            <a:xfrm>
              <a:off x="1427098" y="2253997"/>
              <a:ext cx="3067630" cy="862782"/>
            </a:xfrm>
            <a:prstGeom prst="homePlate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Экспозиция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801039" y="2773877"/>
            <a:ext cx="6231935" cy="2288645"/>
            <a:chOff x="5231591" y="1640696"/>
            <a:chExt cx="5121498" cy="175871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5231591" y="1992590"/>
              <a:ext cx="5121498" cy="140682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328120" y="1640696"/>
              <a:ext cx="4988470" cy="1490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задания находятся в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конвертах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выполнив задание в конверте под №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найти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подсказку, куда двигаться дальше, далее выполнив очередное задание снова получить подсказки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 следующему пункту  и т. д.  </a:t>
              </a:r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(достопримечательности: архитектурная, историческая, культурная, экологическая и т.д.)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019371" y="5232150"/>
            <a:ext cx="4581489" cy="1068344"/>
            <a:chOff x="1427098" y="2253997"/>
            <a:chExt cx="3106461" cy="862782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1465929" y="2419213"/>
              <a:ext cx="3067630" cy="678051"/>
            </a:xfrm>
            <a:prstGeom prst="homePlat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рямоугольник 2"/>
            <p:cNvSpPr/>
            <p:nvPr/>
          </p:nvSpPr>
          <p:spPr>
            <a:xfrm>
              <a:off x="1427098" y="2253997"/>
              <a:ext cx="3067630" cy="862782"/>
            </a:xfrm>
            <a:prstGeom prst="homePlate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ru-RU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Эпилог</a:t>
              </a:r>
              <a:endParaRPr lang="ru-RU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5962494" y="5250704"/>
            <a:ext cx="6229506" cy="1597019"/>
            <a:chOff x="4893774" y="1862082"/>
            <a:chExt cx="5672159" cy="123023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893774" y="1862082"/>
              <a:ext cx="5520105" cy="123023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129532" y="1909672"/>
              <a:ext cx="5436401" cy="1019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итог игры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пройдены все этапы, разгадано финальное слово, где спрятан подарок</a:t>
              </a:r>
              <a:endPara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приз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–яблоки и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можно вручить значок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«Знаток родного города»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1515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>
          <a:xfrm>
            <a:off x="506000" y="-107576"/>
            <a:ext cx="11153104" cy="9645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 – ИГРЫ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(сюжет)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593978890"/>
              </p:ext>
            </p:extLst>
          </p:nvPr>
        </p:nvGraphicFramePr>
        <p:xfrm>
          <a:off x="1033669" y="856945"/>
          <a:ext cx="9581322" cy="2692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2394" y="3310652"/>
            <a:ext cx="4742750" cy="3308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053" y="3807943"/>
            <a:ext cx="1304634" cy="2377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9292" y="3310652"/>
            <a:ext cx="1672204" cy="248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73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6699483" y="1664846"/>
            <a:ext cx="3810000" cy="1560954"/>
          </a:xfrm>
          <a:prstGeom prst="roundRect">
            <a:avLst/>
          </a:prstGeom>
          <a:solidFill>
            <a:srgbClr val="FFCCCC"/>
          </a:solidFill>
          <a:ln>
            <a:solidFill>
              <a:srgbClr val="82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детского сада. Отправляемся в путешествие на автобусе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7069" y="237066"/>
            <a:ext cx="5100034" cy="2988734"/>
          </a:xfrm>
          <a:prstGeom prst="ellipse">
            <a:avLst/>
          </a:prstGeom>
          <a:solidFill>
            <a:srgbClr val="C690E8"/>
          </a:solidFill>
          <a:ln>
            <a:solidFill>
              <a:srgbClr val="82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 – ИГРА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(зон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проведения)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823484" y="1750876"/>
            <a:ext cx="890303" cy="1245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78" y="3642006"/>
            <a:ext cx="2501153" cy="2984511"/>
          </a:xfrm>
          <a:prstGeom prst="rect">
            <a:avLst/>
          </a:prstGeom>
        </p:spPr>
      </p:pic>
      <p:pic>
        <p:nvPicPr>
          <p:cNvPr id="9" name="Рисунок 8" descr="20220826_110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7325" y="3301169"/>
            <a:ext cx="6789489" cy="321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51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20826_111441.jpg"/>
          <p:cNvPicPr>
            <a:picLocks noChangeAspect="1"/>
          </p:cNvPicPr>
          <p:nvPr/>
        </p:nvPicPr>
        <p:blipFill>
          <a:blip r:embed="rId2" cstate="print"/>
          <a:srcRect r="18148"/>
          <a:stretch>
            <a:fillRect/>
          </a:stretch>
        </p:blipFill>
        <p:spPr>
          <a:xfrm>
            <a:off x="1095633" y="510746"/>
            <a:ext cx="9702598" cy="561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871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2242</TotalTime>
  <Words>250</Words>
  <Application>Microsoft Office PowerPoint</Application>
  <PresentationFormat>Произвольный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ADMIN</cp:lastModifiedBy>
  <cp:revision>240</cp:revision>
  <dcterms:created xsi:type="dcterms:W3CDTF">2017-01-09T10:38:11Z</dcterms:created>
  <dcterms:modified xsi:type="dcterms:W3CDTF">2023-02-10T07:30:35Z</dcterms:modified>
</cp:coreProperties>
</file>