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3"/>
    <p:sldId id="257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69" r:id="rId14"/>
    <p:sldId id="270" r:id="rId16"/>
    <p:sldId id="286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 autoAdjust="0"/>
    <p:restoredTop sz="94660"/>
  </p:normalViewPr>
  <p:slideViewPr>
    <p:cSldViewPr showGuides="1">
      <p:cViewPr varScale="1">
        <p:scale>
          <a:sx n="69" d="100"/>
          <a:sy n="69" d="100"/>
        </p:scale>
        <p:origin x="1428" y="72"/>
      </p:cViewPr>
      <p:guideLst>
        <p:guide orient="horz" pos="216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0D5FB-193C-4D9E-8B34-98C2136733E7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6AD8B-78A1-44D3-928C-E4BDA073E70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6AD8B-78A1-44D3-928C-E4BDA073E70C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ADE8601-C3E4-4119-93F2-E01B5DD168FB}" type="datetimeFigureOut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9216DA5-2FED-472E-A26D-F5EC8F11B2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8601-C3E4-4119-93F2-E01B5DD168F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6DA5-2FED-472E-A26D-F5EC8F11B2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8601-C3E4-4119-93F2-E01B5DD168F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6DA5-2FED-472E-A26D-F5EC8F11B2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DE8601-C3E4-4119-93F2-E01B5DD168FB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9216DA5-2FED-472E-A26D-F5EC8F11B2E1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ADE8601-C3E4-4119-93F2-E01B5DD168F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9216DA5-2FED-472E-A26D-F5EC8F11B2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8601-C3E4-4119-93F2-E01B5DD168F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6DA5-2FED-472E-A26D-F5EC8F11B2E1}" type="slidenum">
              <a:rPr lang="ru-RU" smtClean="0"/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8601-C3E4-4119-93F2-E01B5DD168F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6DA5-2FED-472E-A26D-F5EC8F11B2E1}" type="slidenum">
              <a:rPr lang="ru-RU" smtClean="0"/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DE8601-C3E4-4119-93F2-E01B5DD168FB}" type="datetimeFigureOut">
              <a:rPr lang="ru-RU" smtClean="0"/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9216DA5-2FED-472E-A26D-F5EC8F11B2E1}" type="slidenum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8601-C3E4-4119-93F2-E01B5DD168F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6DA5-2FED-472E-A26D-F5EC8F11B2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DE8601-C3E4-4119-93F2-E01B5DD168FB}" type="datetimeFigureOut">
              <a:rPr lang="ru-RU" smtClean="0"/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9216DA5-2FED-472E-A26D-F5EC8F11B2E1}" type="slidenum">
              <a:rPr lang="ru-RU" smtClean="0"/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DE8601-C3E4-4119-93F2-E01B5DD168FB}" type="datetimeFigureOut">
              <a:rPr lang="ru-RU" smtClean="0"/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9216DA5-2FED-472E-A26D-F5EC8F11B2E1}" type="slidenum">
              <a:rPr lang="ru-RU" smtClean="0"/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ADE8601-C3E4-4119-93F2-E01B5DD168F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9216DA5-2FED-472E-A26D-F5EC8F11B2E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5656" y="563488"/>
            <a:ext cx="7056784" cy="28917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46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общеразвивающего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вида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приоритетным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осуществлением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эстетического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Фантазеры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altLang="ru-RU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Орска</a:t>
            </a:r>
            <a:r>
              <a:rPr lang="en-US" altLang="en-US" sz="14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altLang="en-US" sz="14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работы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умения</a:t>
            </a:r>
            <a:r>
              <a:rPr lang="en-US" alt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владеть</a:t>
            </a:r>
            <a:r>
              <a:rPr lang="en-US" alt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речью</a:t>
            </a:r>
            <a:r>
              <a:rPr lang="en-US" alt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alt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средством</a:t>
            </a:r>
            <a:r>
              <a:rPr lang="en-US" alt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</a:t>
            </a:r>
            <a:r>
              <a:rPr lang="en-US" alt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второй</a:t>
            </a:r>
            <a:r>
              <a:rPr lang="en-US" alt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</a:t>
            </a:r>
            <a:r>
              <a:rPr lang="en-US" alt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en-US" alt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alt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театрализованную</a:t>
            </a:r>
            <a:r>
              <a:rPr lang="en-US" altLang="ru-RU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en-US" alt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alt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4496" y="5008336"/>
            <a:ext cx="38531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Подготовила: воспитатель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Ефремова Т.В.</a:t>
            </a:r>
            <a:endParaRPr lang="ru-RU" sz="2400" b="1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557" y="158032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еатрализованные игры, используемые в работе: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1400" y="877492"/>
            <a:ext cx="3168352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Игры-драматизации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21796" y="835655"/>
            <a:ext cx="3312368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Режиссерские игры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576" y="178114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игры-имитации образов животных, </a:t>
            </a:r>
            <a:endParaRPr lang="ru-RU" dirty="0" smtClean="0"/>
          </a:p>
          <a:p>
            <a:r>
              <a:rPr lang="ru-RU" dirty="0" smtClean="0"/>
              <a:t>     людей, литературных персонажей;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ролевые диалоги на основе текста;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инсценировки произведений;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постановки спектаклей;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игры-импровизации с разыгрыванием сюжета без предварительной подготовки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01596" y="1781147"/>
            <a:ext cx="4342404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настольный театр,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театр кукол Би-ба-</a:t>
            </a:r>
            <a:r>
              <a:rPr lang="ru-RU" dirty="0" err="1" smtClean="0"/>
              <a:t>бо</a:t>
            </a:r>
            <a:r>
              <a:rPr lang="ru-RU" dirty="0" smtClean="0"/>
              <a:t>;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теневой театр;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пальчиковый театр</a:t>
            </a:r>
            <a:endParaRPr lang="ru-RU" dirty="0" smtClean="0"/>
          </a:p>
        </p:txBody>
      </p:sp>
      <p:pic>
        <p:nvPicPr>
          <p:cNvPr id="9" name="Изображение 8" descr="IMG-f19f4cc7d55eb8bebc1f4f7d113395da-V"/>
          <p:cNvPicPr>
            <a:picLocks noChangeAspect="1"/>
          </p:cNvPicPr>
          <p:nvPr/>
        </p:nvPicPr>
        <p:blipFill>
          <a:blip r:embed="rId1"/>
          <a:srcRect t="33030"/>
          <a:stretch>
            <a:fillRect/>
          </a:stretch>
        </p:blipFill>
        <p:spPr>
          <a:xfrm>
            <a:off x="251460" y="4509135"/>
            <a:ext cx="3725545" cy="1917065"/>
          </a:xfrm>
          <a:prstGeom prst="rect">
            <a:avLst/>
          </a:prstGeom>
        </p:spPr>
      </p:pic>
      <p:pic>
        <p:nvPicPr>
          <p:cNvPr id="11" name="Изображение 10" descr="IMG_20240320_155321"/>
          <p:cNvPicPr>
            <a:picLocks noChangeAspect="1"/>
          </p:cNvPicPr>
          <p:nvPr/>
        </p:nvPicPr>
        <p:blipFill>
          <a:blip r:embed="rId2"/>
          <a:srcRect l="6836" t="19064" r="9062"/>
          <a:stretch>
            <a:fillRect/>
          </a:stretch>
        </p:blipFill>
        <p:spPr>
          <a:xfrm>
            <a:off x="5292090" y="4004945"/>
            <a:ext cx="2663825" cy="214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612576" y="78323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Настольный театр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764" y="1227927"/>
            <a:ext cx="6174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/>
              <a:t>помогает учить детей </a:t>
            </a:r>
            <a:endParaRPr lang="ru-RU" sz="2800" dirty="0"/>
          </a:p>
          <a:p>
            <a:r>
              <a:rPr lang="ru-RU" sz="2800" dirty="0"/>
              <a:t>   координировать движения</a:t>
            </a:r>
            <a:endParaRPr lang="ru-RU" sz="2800" dirty="0"/>
          </a:p>
          <a:p>
            <a:r>
              <a:rPr lang="ru-RU" sz="2800" dirty="0"/>
              <a:t>   рук и глаз;</a:t>
            </a:r>
            <a:endParaRPr lang="ru-RU" sz="2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/>
              <a:t>сопровождать движения </a:t>
            </a:r>
            <a:endParaRPr lang="ru-RU" sz="2800" dirty="0"/>
          </a:p>
          <a:p>
            <a:r>
              <a:rPr lang="ru-RU" sz="2800" dirty="0"/>
              <a:t>    пальцев речью;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5013176"/>
            <a:ext cx="42513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/>
              <a:t>побуждать выражать свои </a:t>
            </a:r>
            <a:endParaRPr lang="ru-RU" sz="2800" dirty="0"/>
          </a:p>
          <a:p>
            <a:r>
              <a:rPr lang="ru-RU" sz="2800" dirty="0"/>
              <a:t>    эмоции посредством </a:t>
            </a:r>
            <a:endParaRPr lang="ru-RU" sz="2800" dirty="0"/>
          </a:p>
          <a:p>
            <a:r>
              <a:rPr lang="ru-RU" sz="2800" dirty="0"/>
              <a:t>    мимики и речи.</a:t>
            </a:r>
            <a:endParaRPr lang="ru-RU" sz="2800" dirty="0"/>
          </a:p>
        </p:txBody>
      </p:sp>
      <p:pic>
        <p:nvPicPr>
          <p:cNvPr id="5" name="Изображение 4" descr="насто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0290" y="620395"/>
            <a:ext cx="3300730" cy="4188460"/>
          </a:xfrm>
          <a:prstGeom prst="rect">
            <a:avLst/>
          </a:prstGeom>
        </p:spPr>
      </p:pic>
      <p:pic>
        <p:nvPicPr>
          <p:cNvPr id="6" name="Изображение 5" descr="репка"/>
          <p:cNvPicPr>
            <a:picLocks noChangeAspect="1"/>
          </p:cNvPicPr>
          <p:nvPr/>
        </p:nvPicPr>
        <p:blipFill>
          <a:blip r:embed="rId2"/>
          <a:srcRect t="11291"/>
          <a:stretch>
            <a:fillRect/>
          </a:stretch>
        </p:blipFill>
        <p:spPr>
          <a:xfrm>
            <a:off x="251460" y="3860800"/>
            <a:ext cx="3992245" cy="2823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40466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« Ум ребенка находится на кончиках его пальцев»</a:t>
            </a:r>
            <a:endParaRPr lang="ru-RU" b="1" i="1" dirty="0"/>
          </a:p>
          <a:p>
            <a:r>
              <a:rPr lang="ru-RU" b="1" i="1" dirty="0"/>
              <a:t>					В.А. Сухомлинский</a:t>
            </a:r>
            <a:endParaRPr lang="ru-RU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050995"/>
            <a:ext cx="7200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Пальчиковый театр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220283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Стимулирование кончиков </a:t>
            </a:r>
            <a:r>
              <a:rPr lang="ru-RU" sz="2400" dirty="0" smtClean="0"/>
              <a:t>пальцев, движение </a:t>
            </a:r>
            <a:r>
              <a:rPr lang="ru-RU" sz="2400" dirty="0"/>
              <a:t>кистями рук, игра </a:t>
            </a:r>
            <a:r>
              <a:rPr lang="ru-RU" sz="2400" dirty="0" smtClean="0"/>
              <a:t>с пальцами </a:t>
            </a:r>
            <a:r>
              <a:rPr lang="ru-RU" sz="2400" dirty="0"/>
              <a:t>ускоряет </a:t>
            </a:r>
            <a:r>
              <a:rPr lang="ru-RU" sz="2400" dirty="0" smtClean="0"/>
              <a:t>процесс речевого </a:t>
            </a:r>
            <a:r>
              <a:rPr lang="ru-RU" sz="2400" dirty="0"/>
              <a:t>и умственного развития.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9533" y="4759858"/>
            <a:ext cx="7624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Уровень развития речи находится в прямой зависимости от степени </a:t>
            </a:r>
            <a:r>
              <a:rPr lang="ru-RU" sz="2400" dirty="0" err="1"/>
              <a:t>сформированности</a:t>
            </a:r>
            <a:r>
              <a:rPr lang="ru-RU" sz="2400" dirty="0"/>
              <a:t> тонких движений пальцев рук.</a:t>
            </a:r>
            <a:endParaRPr lang="ru-RU" sz="2400" dirty="0"/>
          </a:p>
          <a:p>
            <a:pPr algn="ctr"/>
            <a:r>
              <a:rPr lang="ru-RU" sz="2400" dirty="0"/>
              <a:t>И если развитие движений пальцев отстает, то задерживается и </a:t>
            </a:r>
            <a:r>
              <a:rPr lang="ru-RU" sz="2400" dirty="0" smtClean="0"/>
              <a:t>развитие речи </a:t>
            </a:r>
            <a:r>
              <a:rPr lang="ru-RU" sz="2400" dirty="0"/>
              <a:t>ребенка.</a:t>
            </a:r>
            <a:endParaRPr lang="ru-RU" sz="2400" dirty="0"/>
          </a:p>
        </p:txBody>
      </p:sp>
      <p:pic>
        <p:nvPicPr>
          <p:cNvPr id="3" name="Изображение 2" descr="пальчиковый"/>
          <p:cNvPicPr>
            <a:picLocks noChangeAspect="1"/>
          </p:cNvPicPr>
          <p:nvPr/>
        </p:nvPicPr>
        <p:blipFill>
          <a:blip r:embed="rId1"/>
          <a:srcRect l="7882" t="22873"/>
          <a:stretch>
            <a:fillRect/>
          </a:stretch>
        </p:blipFill>
        <p:spPr>
          <a:xfrm>
            <a:off x="395605" y="1556385"/>
            <a:ext cx="2562860" cy="1609725"/>
          </a:xfrm>
          <a:prstGeom prst="rect">
            <a:avLst/>
          </a:prstGeom>
        </p:spPr>
      </p:pic>
      <p:pic>
        <p:nvPicPr>
          <p:cNvPr id="6" name="Изображение 5" descr="пальчик"/>
          <p:cNvPicPr>
            <a:picLocks noChangeAspect="1"/>
          </p:cNvPicPr>
          <p:nvPr/>
        </p:nvPicPr>
        <p:blipFill>
          <a:blip r:embed="rId2"/>
          <a:srcRect l="3924" t="19072" r="9444"/>
          <a:stretch>
            <a:fillRect/>
          </a:stretch>
        </p:blipFill>
        <p:spPr>
          <a:xfrm>
            <a:off x="395605" y="3140710"/>
            <a:ext cx="2562860" cy="1703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365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Театр кукол Би-ба-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055157"/>
            <a:ext cx="8365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Посредством куклы, одетой на </a:t>
            </a:r>
            <a:r>
              <a:rPr lang="ru-RU" sz="2400" dirty="0" smtClean="0"/>
              <a:t>руку, дети </a:t>
            </a:r>
            <a:r>
              <a:rPr lang="ru-RU" sz="2400" dirty="0"/>
              <a:t>говорят о своих </a:t>
            </a:r>
            <a:r>
              <a:rPr lang="ru-RU" sz="2400" dirty="0" smtClean="0"/>
              <a:t>переживаниях, тревогах </a:t>
            </a:r>
            <a:r>
              <a:rPr lang="ru-RU" sz="2400" dirty="0"/>
              <a:t>и радостях, </a:t>
            </a:r>
            <a:r>
              <a:rPr lang="ru-RU" sz="2400" dirty="0" smtClean="0"/>
              <a:t>поскольку полностью </a:t>
            </a:r>
            <a:r>
              <a:rPr lang="ru-RU" sz="2400" dirty="0"/>
              <a:t>отождествляют себя </a:t>
            </a:r>
            <a:r>
              <a:rPr lang="ru-RU" sz="2400" dirty="0" smtClean="0"/>
              <a:t>(</a:t>
            </a:r>
            <a:r>
              <a:rPr lang="ru-RU" sz="2400" dirty="0"/>
              <a:t>свою </a:t>
            </a:r>
            <a:r>
              <a:rPr lang="ru-RU" sz="2400" dirty="0" smtClean="0"/>
              <a:t>руку) с </a:t>
            </a:r>
            <a:r>
              <a:rPr lang="ru-RU" sz="2400" dirty="0"/>
              <a:t>куклой.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805264"/>
            <a:ext cx="7704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При </a:t>
            </a:r>
            <a:r>
              <a:rPr lang="ru-RU" sz="2400" dirty="0"/>
              <a:t>игре в кукольный </a:t>
            </a:r>
            <a:r>
              <a:rPr lang="ru-RU" sz="2400" dirty="0" smtClean="0"/>
              <a:t>театр, используя театр</a:t>
            </a:r>
            <a:endParaRPr lang="ru-RU" sz="2400" dirty="0" smtClean="0"/>
          </a:p>
          <a:p>
            <a:r>
              <a:rPr lang="ru-RU" sz="2400" dirty="0" smtClean="0"/>
              <a:t> Би-ба-</a:t>
            </a:r>
            <a:r>
              <a:rPr lang="ru-RU" sz="2400" dirty="0" err="1" smtClean="0"/>
              <a:t>бо</a:t>
            </a:r>
            <a:r>
              <a:rPr lang="ru-RU" sz="2400" dirty="0" smtClean="0"/>
              <a:t>, невозможно </a:t>
            </a:r>
            <a:r>
              <a:rPr lang="ru-RU" sz="2400" dirty="0"/>
              <a:t>играть молча!</a:t>
            </a:r>
            <a:endParaRPr lang="ru-RU" sz="2400" dirty="0"/>
          </a:p>
        </p:txBody>
      </p:sp>
      <p:pic>
        <p:nvPicPr>
          <p:cNvPr id="3" name="Изображение 2" descr="бибабо"/>
          <p:cNvPicPr>
            <a:picLocks noChangeAspect="1"/>
          </p:cNvPicPr>
          <p:nvPr/>
        </p:nvPicPr>
        <p:blipFill>
          <a:blip r:embed="rId1"/>
          <a:srcRect l="15310" t="30367" r="12708"/>
          <a:stretch>
            <a:fillRect/>
          </a:stretch>
        </p:blipFill>
        <p:spPr>
          <a:xfrm>
            <a:off x="1605280" y="2340610"/>
            <a:ext cx="5041900" cy="3326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          </a:t>
            </a:r>
            <a:r>
              <a:rPr lang="ru-RU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lt"/>
              </a:rPr>
              <a:t>Работа с родителями</a:t>
            </a:r>
            <a:endParaRPr lang="ru-RU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lt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quarter" idx="1"/>
          </p:nvPr>
        </p:nvSpPr>
        <p:spPr/>
        <p:txBody>
          <a:bodyPr/>
          <a:p>
            <a:r>
              <a:rPr lang="ru-RU" altLang="en-US"/>
              <a:t>Акция «Подарите  детям книжку»</a:t>
            </a:r>
            <a:endParaRPr lang="ru-RU" altLang="en-US"/>
          </a:p>
          <a:p>
            <a:r>
              <a:rPr lang="ru-RU" altLang="en-US"/>
              <a:t>Акция «Подарите детям сказку»</a:t>
            </a:r>
            <a:endParaRPr lang="ru-RU" altLang="en-US"/>
          </a:p>
          <a:p>
            <a:endParaRPr lang="ru-RU" altLang="en-US"/>
          </a:p>
        </p:txBody>
      </p:sp>
      <p:pic>
        <p:nvPicPr>
          <p:cNvPr id="4" name="Изображение 3" descr="книг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9520" y="2853690"/>
            <a:ext cx="2717800" cy="3178810"/>
          </a:xfrm>
          <a:prstGeom prst="rect">
            <a:avLst/>
          </a:prstGeom>
        </p:spPr>
      </p:pic>
      <p:pic>
        <p:nvPicPr>
          <p:cNvPr id="5" name="Изображение 4" descr="теат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" y="2853055"/>
            <a:ext cx="2550795" cy="31794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620688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Вывод: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427892"/>
            <a:ext cx="77768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Театральное искусство близко и понятно детям,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в основе лежит игра. Участвуя в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театрализованных играх, дети знакомятся с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окружающим миром, учатся его понимать.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театрализованные игры мы развиваем у детей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и навыки, обеспечиваем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 благополучие.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значительно активизируется словарный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 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повседневной жизни, речь становится более яркой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26064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/>
              <a:t>Театр – это волшебный мир, в котором ребенок</a:t>
            </a:r>
            <a:endParaRPr lang="ru-RU" i="1" dirty="0" smtClean="0"/>
          </a:p>
          <a:p>
            <a:pPr algn="r"/>
            <a:r>
              <a:rPr lang="ru-RU" i="1" dirty="0" smtClean="0"/>
              <a:t>радуется, а играя, познает окружающее…</a:t>
            </a:r>
            <a:endParaRPr lang="ru-RU" i="1" dirty="0" smtClean="0"/>
          </a:p>
          <a:p>
            <a:pPr algn="r"/>
            <a:r>
              <a:rPr lang="ru-RU" i="1" dirty="0" smtClean="0"/>
              <a:t>					</a:t>
            </a:r>
            <a:r>
              <a:rPr lang="ru-RU" i="1" dirty="0" err="1" smtClean="0"/>
              <a:t>О.П.Радынова</a:t>
            </a:r>
            <a:r>
              <a:rPr lang="ru-RU" i="1" dirty="0" smtClean="0"/>
              <a:t> 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1217279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6176" y="2204864"/>
            <a:ext cx="7776864" cy="427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речью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важным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условием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полноценной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психики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дальнейшего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правильного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её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сожалению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заменяет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телевидение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растет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Вследствие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чего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неуклонно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увеличивается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несформированной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связной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речью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важнейших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линий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родному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языку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малыш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людьми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понять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взгляды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убеждения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играет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огромную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окружающего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благоприятный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всестороннего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развиваются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моей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темы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обусловлен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развита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связная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затрудняются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рассказывать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описывать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пересказывать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мною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выбрана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сильное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ненавязчивое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</a:t>
            </a: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D:\фотографии\DSCN0293.JP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390257" y="260648"/>
            <a:ext cx="2217879" cy="168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Цель:</a:t>
            </a:r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en-US"/>
              <a:t>Р</a:t>
            </a:r>
            <a:r>
              <a:rPr lang="en-US" altLang="en-US"/>
              <a:t>азвитие</a:t>
            </a:r>
            <a:r>
              <a:rPr lang="en-US" altLang="ru-RU"/>
              <a:t> </a:t>
            </a:r>
            <a:r>
              <a:rPr lang="en-US" altLang="en-US"/>
              <a:t>связной</a:t>
            </a:r>
            <a:r>
              <a:rPr lang="en-US" altLang="ru-RU"/>
              <a:t> </a:t>
            </a:r>
            <a:r>
              <a:rPr lang="en-US" altLang="en-US"/>
              <a:t>речи</a:t>
            </a:r>
            <a:r>
              <a:rPr lang="en-US" altLang="ru-RU"/>
              <a:t> </a:t>
            </a:r>
            <a:r>
              <a:rPr lang="en-US" altLang="en-US"/>
              <a:t>у</a:t>
            </a:r>
            <a:r>
              <a:rPr lang="en-US" altLang="ru-RU"/>
              <a:t> </a:t>
            </a:r>
            <a:r>
              <a:rPr lang="en-US" altLang="en-US"/>
              <a:t>дошкольников</a:t>
            </a:r>
            <a:r>
              <a:rPr lang="en-US" altLang="ru-RU"/>
              <a:t> </a:t>
            </a:r>
            <a:r>
              <a:rPr lang="en-US" altLang="en-US"/>
              <a:t>средствами</a:t>
            </a:r>
            <a:r>
              <a:rPr lang="en-US" altLang="ru-RU"/>
              <a:t> </a:t>
            </a:r>
            <a:r>
              <a:rPr lang="en-US" altLang="en-US"/>
              <a:t>театрализованной</a:t>
            </a:r>
            <a:r>
              <a:rPr lang="en-US" altLang="ru-RU"/>
              <a:t> </a:t>
            </a:r>
            <a:r>
              <a:rPr lang="en-US" altLang="en-US"/>
              <a:t>деятельности</a:t>
            </a:r>
            <a:r>
              <a:rPr lang="en-US" altLang="ru-RU"/>
              <a:t>.</a:t>
            </a:r>
            <a:endParaRPr lang="en-US" alt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332656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 речевого развития </a:t>
            </a:r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театрализованной деятельности:</a:t>
            </a:r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206" y="1210622"/>
            <a:ext cx="7992888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dirty="0"/>
              <a:t>•</a:t>
            </a:r>
            <a:r>
              <a:rPr lang="ru-RU" altLang="en-US" sz="2000" dirty="0"/>
              <a:t> Р</a:t>
            </a:r>
            <a:r>
              <a:rPr lang="en-US" altLang="en-US" sz="2000" dirty="0"/>
              <a:t>ассмотреть</a:t>
            </a:r>
            <a:r>
              <a:rPr lang="en-US" altLang="ru-RU" sz="2000" dirty="0"/>
              <a:t> </a:t>
            </a:r>
            <a:r>
              <a:rPr lang="en-US" altLang="en-US" sz="2000" dirty="0"/>
              <a:t>особенности</a:t>
            </a:r>
            <a:r>
              <a:rPr lang="en-US" altLang="ru-RU" sz="2000" dirty="0"/>
              <a:t> </a:t>
            </a:r>
            <a:r>
              <a:rPr lang="en-US" altLang="en-US" sz="2000" dirty="0"/>
              <a:t>развития</a:t>
            </a:r>
            <a:r>
              <a:rPr lang="en-US" altLang="ru-RU" sz="2000" dirty="0"/>
              <a:t> </a:t>
            </a:r>
            <a:r>
              <a:rPr lang="en-US" altLang="en-US" sz="2000" dirty="0"/>
              <a:t>связной</a:t>
            </a:r>
            <a:r>
              <a:rPr lang="en-US" altLang="ru-RU" sz="2000" dirty="0"/>
              <a:t> </a:t>
            </a:r>
            <a:r>
              <a:rPr lang="en-US" altLang="en-US" sz="2000" dirty="0"/>
              <a:t>речи</a:t>
            </a:r>
            <a:r>
              <a:rPr lang="en-US" altLang="ru-RU" sz="2000" dirty="0"/>
              <a:t> </a:t>
            </a:r>
            <a:r>
              <a:rPr lang="en-US" altLang="en-US" sz="2000" dirty="0"/>
              <a:t>в</a:t>
            </a:r>
            <a:r>
              <a:rPr lang="en-US" altLang="ru-RU" sz="2000" dirty="0"/>
              <a:t> </a:t>
            </a:r>
            <a:r>
              <a:rPr lang="en-US" altLang="en-US" sz="2000" dirty="0"/>
              <a:t>дошкольном</a:t>
            </a:r>
            <a:r>
              <a:rPr lang="en-US" altLang="ru-RU" sz="2000" dirty="0"/>
              <a:t> </a:t>
            </a:r>
            <a:r>
              <a:rPr lang="en-US" altLang="en-US" sz="2000" dirty="0"/>
              <a:t>возрасте</a:t>
            </a:r>
            <a:r>
              <a:rPr lang="en-US" altLang="ru-RU" sz="2000" dirty="0"/>
              <a:t>.</a:t>
            </a:r>
            <a:endParaRPr lang="en-US" altLang="ru-RU" sz="2000" dirty="0"/>
          </a:p>
          <a:p>
            <a:r>
              <a:rPr lang="en-US" altLang="ru-RU" sz="2000" dirty="0"/>
              <a:t>•</a:t>
            </a:r>
            <a:r>
              <a:rPr lang="ru-RU" altLang="en-US" sz="2000" dirty="0"/>
              <a:t> В</a:t>
            </a:r>
            <a:r>
              <a:rPr lang="en-US" altLang="en-US" sz="2000" dirty="0"/>
              <a:t>ыявить</a:t>
            </a:r>
            <a:r>
              <a:rPr lang="en-US" altLang="ru-RU" sz="2000" dirty="0"/>
              <a:t> </a:t>
            </a:r>
            <a:r>
              <a:rPr lang="en-US" altLang="en-US" sz="2000" dirty="0"/>
              <a:t>возможности</a:t>
            </a:r>
            <a:r>
              <a:rPr lang="en-US" altLang="ru-RU" sz="2000" dirty="0"/>
              <a:t> </a:t>
            </a:r>
            <a:r>
              <a:rPr lang="en-US" altLang="en-US" sz="2000" dirty="0"/>
              <a:t>театрально</a:t>
            </a:r>
            <a:r>
              <a:rPr lang="en-US" altLang="ru-RU" sz="2000" dirty="0"/>
              <a:t>-</a:t>
            </a:r>
            <a:r>
              <a:rPr lang="en-US" altLang="en-US" sz="2000" dirty="0"/>
              <a:t>игровой</a:t>
            </a:r>
            <a:r>
              <a:rPr lang="en-US" altLang="ru-RU" sz="2000" dirty="0"/>
              <a:t> </a:t>
            </a:r>
            <a:r>
              <a:rPr lang="en-US" altLang="en-US" sz="2000" dirty="0"/>
              <a:t>деятельности</a:t>
            </a:r>
            <a:r>
              <a:rPr lang="en-US" altLang="ru-RU" sz="2000" dirty="0"/>
              <a:t> </a:t>
            </a:r>
            <a:r>
              <a:rPr lang="en-US" altLang="en-US" sz="2000" dirty="0"/>
              <a:t>как</a:t>
            </a:r>
            <a:r>
              <a:rPr lang="en-US" altLang="ru-RU" sz="2000" dirty="0"/>
              <a:t> </a:t>
            </a:r>
            <a:r>
              <a:rPr lang="en-US" altLang="en-US" sz="2000" dirty="0"/>
              <a:t>средства</a:t>
            </a:r>
            <a:r>
              <a:rPr lang="en-US" altLang="ru-RU" sz="2000" dirty="0"/>
              <a:t> </a:t>
            </a:r>
            <a:r>
              <a:rPr lang="en-US" altLang="en-US" sz="2000" dirty="0"/>
              <a:t>развития</a:t>
            </a:r>
            <a:r>
              <a:rPr lang="en-US" altLang="ru-RU" sz="2000" dirty="0"/>
              <a:t> </a:t>
            </a:r>
            <a:r>
              <a:rPr lang="en-US" altLang="en-US" sz="2000" dirty="0"/>
              <a:t>связной</a:t>
            </a:r>
            <a:r>
              <a:rPr lang="en-US" altLang="ru-RU" sz="2000" dirty="0"/>
              <a:t> </a:t>
            </a:r>
            <a:r>
              <a:rPr lang="en-US" altLang="en-US" sz="2000" dirty="0"/>
              <a:t>речи</a:t>
            </a:r>
            <a:r>
              <a:rPr lang="en-US" altLang="ru-RU" sz="2000" dirty="0"/>
              <a:t> </a:t>
            </a:r>
            <a:r>
              <a:rPr lang="en-US" altLang="en-US" sz="2000" dirty="0"/>
              <a:t>детей</a:t>
            </a:r>
            <a:r>
              <a:rPr lang="en-US" altLang="ru-RU" sz="2000" dirty="0"/>
              <a:t> </a:t>
            </a:r>
            <a:r>
              <a:rPr lang="en-US" altLang="en-US" sz="2000" dirty="0"/>
              <a:t>дошкольного</a:t>
            </a:r>
            <a:r>
              <a:rPr lang="en-US" altLang="ru-RU" sz="2000" dirty="0"/>
              <a:t> </a:t>
            </a:r>
            <a:r>
              <a:rPr lang="en-US" altLang="en-US" sz="2000" dirty="0"/>
              <a:t>возраста</a:t>
            </a:r>
            <a:r>
              <a:rPr lang="en-US" altLang="ru-RU" sz="2000" dirty="0"/>
              <a:t>.</a:t>
            </a:r>
            <a:endParaRPr lang="en-US" altLang="ru-RU" sz="2000" dirty="0"/>
          </a:p>
          <a:p>
            <a:r>
              <a:rPr lang="en-US" altLang="ru-RU" sz="2000" dirty="0"/>
              <a:t>•</a:t>
            </a:r>
            <a:r>
              <a:rPr lang="ru-RU" altLang="en-US" sz="2000" dirty="0"/>
              <a:t> П</a:t>
            </a:r>
            <a:r>
              <a:rPr lang="en-US" altLang="en-US" sz="2000" dirty="0"/>
              <a:t>ознакомить</a:t>
            </a:r>
            <a:r>
              <a:rPr lang="en-US" altLang="ru-RU" sz="2000" dirty="0"/>
              <a:t> </a:t>
            </a:r>
            <a:r>
              <a:rPr lang="en-US" altLang="en-US" sz="2000" dirty="0"/>
              <a:t>детей</a:t>
            </a:r>
            <a:r>
              <a:rPr lang="en-US" altLang="ru-RU" sz="2000" dirty="0"/>
              <a:t> </a:t>
            </a:r>
            <a:r>
              <a:rPr lang="en-US" altLang="en-US" sz="2000" dirty="0"/>
              <a:t>с</a:t>
            </a:r>
            <a:r>
              <a:rPr lang="en-US" altLang="ru-RU" sz="2000" dirty="0"/>
              <a:t> </a:t>
            </a:r>
            <a:r>
              <a:rPr lang="en-US" altLang="en-US" sz="2000" dirty="0"/>
              <a:t>разными</a:t>
            </a:r>
            <a:r>
              <a:rPr lang="en-US" altLang="ru-RU" sz="2000" dirty="0"/>
              <a:t> </a:t>
            </a:r>
            <a:r>
              <a:rPr lang="en-US" altLang="en-US" sz="2000" dirty="0"/>
              <a:t>видами</a:t>
            </a:r>
            <a:r>
              <a:rPr lang="en-US" altLang="ru-RU" sz="2000" dirty="0"/>
              <a:t> </a:t>
            </a:r>
            <a:r>
              <a:rPr lang="en-US" altLang="en-US" sz="2000" dirty="0"/>
              <a:t>театра</a:t>
            </a:r>
            <a:r>
              <a:rPr lang="en-US" altLang="ru-RU" sz="2000" dirty="0"/>
              <a:t>;</a:t>
            </a:r>
            <a:endParaRPr lang="en-US" altLang="ru-RU" sz="2000" dirty="0"/>
          </a:p>
          <a:p>
            <a:r>
              <a:rPr lang="en-US" altLang="ru-RU" sz="2000" dirty="0"/>
              <a:t>•</a:t>
            </a:r>
            <a:r>
              <a:rPr lang="ru-RU" altLang="en-US" sz="2000" dirty="0"/>
              <a:t> Р</a:t>
            </a:r>
            <a:r>
              <a:rPr lang="en-US" altLang="en-US" sz="2000" dirty="0"/>
              <a:t>азвитие</a:t>
            </a:r>
            <a:r>
              <a:rPr lang="en-US" altLang="ru-RU" sz="2000" dirty="0"/>
              <a:t> </a:t>
            </a:r>
            <a:r>
              <a:rPr lang="en-US" altLang="en-US" sz="2000" dirty="0"/>
              <a:t>связной</a:t>
            </a:r>
            <a:r>
              <a:rPr lang="en-US" altLang="ru-RU" sz="2000" dirty="0"/>
              <a:t> </a:t>
            </a:r>
            <a:r>
              <a:rPr lang="en-US" altLang="en-US" sz="2000" dirty="0"/>
              <a:t>речи</a:t>
            </a:r>
            <a:r>
              <a:rPr lang="en-US" altLang="ru-RU" sz="2000" dirty="0"/>
              <a:t> </a:t>
            </a:r>
            <a:r>
              <a:rPr lang="en-US" altLang="en-US" sz="2000" dirty="0"/>
              <a:t>детей</a:t>
            </a:r>
            <a:r>
              <a:rPr lang="en-US" altLang="ru-RU" sz="2000" dirty="0"/>
              <a:t>;</a:t>
            </a:r>
            <a:endParaRPr lang="en-US" altLang="ru-RU" sz="2000" dirty="0"/>
          </a:p>
          <a:p>
            <a:r>
              <a:rPr lang="en-US" altLang="ru-RU" sz="2000" dirty="0"/>
              <a:t>•</a:t>
            </a:r>
            <a:r>
              <a:rPr lang="ru-RU" altLang="en-US" sz="2000" dirty="0"/>
              <a:t> Р</a:t>
            </a:r>
            <a:r>
              <a:rPr lang="en-US" altLang="en-US" sz="2000" dirty="0"/>
              <a:t>азвитие</a:t>
            </a:r>
            <a:r>
              <a:rPr lang="en-US" altLang="ru-RU" sz="2000" dirty="0"/>
              <a:t> </a:t>
            </a:r>
            <a:r>
              <a:rPr lang="en-US" altLang="en-US" sz="2000" dirty="0"/>
              <a:t>интонационной</a:t>
            </a:r>
            <a:r>
              <a:rPr lang="en-US" altLang="ru-RU" sz="2000" dirty="0"/>
              <a:t> </a:t>
            </a:r>
            <a:r>
              <a:rPr lang="en-US" altLang="en-US" sz="2000" dirty="0"/>
              <a:t>стороны</a:t>
            </a:r>
            <a:r>
              <a:rPr lang="en-US" altLang="ru-RU" sz="2000" dirty="0"/>
              <a:t> </a:t>
            </a:r>
            <a:r>
              <a:rPr lang="en-US" altLang="en-US" sz="2000" dirty="0"/>
              <a:t>речи</a:t>
            </a:r>
            <a:r>
              <a:rPr lang="en-US" altLang="ru-RU" sz="2000" dirty="0"/>
              <a:t>;</a:t>
            </a:r>
            <a:endParaRPr lang="en-US" altLang="ru-RU" sz="2000" dirty="0"/>
          </a:p>
          <a:p>
            <a:r>
              <a:rPr lang="en-US" altLang="ru-RU" sz="2000" dirty="0"/>
              <a:t>•</a:t>
            </a:r>
            <a:r>
              <a:rPr lang="ru-RU" altLang="en-US" sz="2000" dirty="0"/>
              <a:t> Р</a:t>
            </a:r>
            <a:r>
              <a:rPr lang="en-US" altLang="en-US" sz="2000" dirty="0"/>
              <a:t>азвитие</a:t>
            </a:r>
            <a:r>
              <a:rPr lang="en-US" altLang="ru-RU" sz="2000" dirty="0"/>
              <a:t> </a:t>
            </a:r>
            <a:r>
              <a:rPr lang="en-US" altLang="en-US" sz="2000" dirty="0"/>
              <a:t>мелкой</a:t>
            </a:r>
            <a:r>
              <a:rPr lang="en-US" altLang="ru-RU" sz="2000" dirty="0"/>
              <a:t> </a:t>
            </a:r>
            <a:r>
              <a:rPr lang="en-US" altLang="en-US" sz="2000" dirty="0"/>
              <a:t>моторики</a:t>
            </a:r>
            <a:r>
              <a:rPr lang="en-US" altLang="ru-RU" sz="2000" dirty="0"/>
              <a:t> </a:t>
            </a:r>
            <a:r>
              <a:rPr lang="en-US" altLang="en-US" sz="2000" dirty="0"/>
              <a:t>детей</a:t>
            </a:r>
            <a:r>
              <a:rPr lang="en-US" altLang="ru-RU" sz="2000" dirty="0"/>
              <a:t>, </a:t>
            </a:r>
            <a:r>
              <a:rPr lang="en-US" altLang="en-US" sz="2000" dirty="0"/>
              <a:t>их</a:t>
            </a:r>
            <a:r>
              <a:rPr lang="en-US" altLang="ru-RU" sz="2000" dirty="0"/>
              <a:t> </a:t>
            </a:r>
            <a:r>
              <a:rPr lang="en-US" altLang="en-US" sz="2000" dirty="0"/>
              <a:t>воображения</a:t>
            </a:r>
            <a:r>
              <a:rPr lang="en-US" altLang="ru-RU" sz="2000" dirty="0"/>
              <a:t>, </a:t>
            </a:r>
            <a:r>
              <a:rPr lang="en-US" altLang="en-US" sz="2000" dirty="0"/>
              <a:t>фантазии</a:t>
            </a:r>
            <a:r>
              <a:rPr lang="en-US" altLang="ru-RU" sz="2000" dirty="0"/>
              <a:t>.</a:t>
            </a:r>
            <a:endParaRPr lang="en-US" altLang="ru-RU" sz="2000" dirty="0"/>
          </a:p>
          <a:p>
            <a:r>
              <a:rPr lang="en-US" altLang="ru-RU" sz="2000" dirty="0"/>
              <a:t>•</a:t>
            </a:r>
            <a:r>
              <a:rPr lang="ru-RU" altLang="en-US" sz="2000" dirty="0"/>
              <a:t> О</a:t>
            </a:r>
            <a:r>
              <a:rPr lang="en-US" altLang="en-US" sz="2000" dirty="0"/>
              <a:t>беспечить</a:t>
            </a:r>
            <a:r>
              <a:rPr lang="en-US" altLang="ru-RU" sz="2000" dirty="0"/>
              <a:t> </a:t>
            </a:r>
            <a:r>
              <a:rPr lang="en-US" altLang="en-US" sz="2000" dirty="0"/>
              <a:t>развивающую</a:t>
            </a:r>
            <a:r>
              <a:rPr lang="en-US" altLang="ru-RU" sz="2000" dirty="0"/>
              <a:t> </a:t>
            </a:r>
            <a:r>
              <a:rPr lang="en-US" altLang="en-US" sz="2000" dirty="0"/>
              <a:t>среду</a:t>
            </a:r>
            <a:r>
              <a:rPr lang="en-US" altLang="ru-RU" sz="2000" dirty="0"/>
              <a:t>, </a:t>
            </a:r>
            <a:r>
              <a:rPr lang="en-US" altLang="en-US" sz="2000" dirty="0"/>
              <a:t>насыщенную</a:t>
            </a:r>
            <a:r>
              <a:rPr lang="en-US" altLang="ru-RU" sz="2000" dirty="0"/>
              <a:t> </a:t>
            </a:r>
            <a:r>
              <a:rPr lang="en-US" altLang="en-US" sz="2000" dirty="0"/>
              <a:t>разнообразными</a:t>
            </a:r>
            <a:r>
              <a:rPr lang="en-US" altLang="ru-RU" sz="2000" dirty="0"/>
              <a:t> </a:t>
            </a:r>
            <a:r>
              <a:rPr lang="en-US" altLang="en-US" sz="2000" dirty="0"/>
              <a:t>игровыми</a:t>
            </a:r>
            <a:r>
              <a:rPr lang="en-US" altLang="ru-RU" sz="2000" dirty="0"/>
              <a:t> </a:t>
            </a:r>
            <a:r>
              <a:rPr lang="en-US" altLang="en-US" sz="2000" dirty="0"/>
              <a:t>материалами</a:t>
            </a:r>
            <a:r>
              <a:rPr lang="en-US" altLang="ru-RU" sz="2000" dirty="0"/>
              <a:t>, </a:t>
            </a:r>
            <a:r>
              <a:rPr lang="en-US" altLang="en-US" sz="2000" dirty="0"/>
              <a:t>декорациями</a:t>
            </a:r>
            <a:r>
              <a:rPr lang="en-US" altLang="ru-RU" sz="2000" dirty="0"/>
              <a:t>, </a:t>
            </a:r>
            <a:r>
              <a:rPr lang="en-US" altLang="en-US" sz="2000" dirty="0"/>
              <a:t>различными</a:t>
            </a:r>
            <a:r>
              <a:rPr lang="en-US" altLang="ru-RU" sz="2000" dirty="0"/>
              <a:t> </a:t>
            </a:r>
            <a:r>
              <a:rPr lang="en-US" altLang="en-US" sz="2000" dirty="0"/>
              <a:t>видами</a:t>
            </a:r>
            <a:r>
              <a:rPr lang="en-US" altLang="ru-RU" sz="2000" dirty="0"/>
              <a:t> </a:t>
            </a:r>
            <a:r>
              <a:rPr lang="en-US" altLang="en-US" sz="2000" dirty="0"/>
              <a:t>театров</a:t>
            </a:r>
            <a:r>
              <a:rPr lang="en-US" altLang="ru-RU" sz="2000" dirty="0"/>
              <a:t>, </a:t>
            </a:r>
            <a:r>
              <a:rPr lang="en-US" altLang="en-US" sz="2000" dirty="0"/>
              <a:t>способствующей</a:t>
            </a:r>
            <a:r>
              <a:rPr lang="en-US" altLang="ru-RU" sz="2000" dirty="0"/>
              <a:t> </a:t>
            </a:r>
            <a:r>
              <a:rPr lang="en-US" altLang="en-US" sz="2000" dirty="0"/>
              <a:t>становлению</a:t>
            </a:r>
            <a:r>
              <a:rPr lang="en-US" altLang="ru-RU" sz="2000" dirty="0"/>
              <a:t> </a:t>
            </a:r>
            <a:r>
              <a:rPr lang="en-US" altLang="en-US" sz="2000" dirty="0"/>
              <a:t>театрально</a:t>
            </a:r>
            <a:r>
              <a:rPr lang="en-US" altLang="ru-RU" sz="2000" dirty="0"/>
              <a:t>-</a:t>
            </a:r>
            <a:r>
              <a:rPr lang="en-US" altLang="en-US" sz="2000" dirty="0"/>
              <a:t>игровой</a:t>
            </a:r>
            <a:r>
              <a:rPr lang="en-US" altLang="ru-RU" sz="2000" dirty="0"/>
              <a:t> </a:t>
            </a:r>
            <a:r>
              <a:rPr lang="en-US" altLang="en-US" sz="2000" dirty="0"/>
              <a:t>деятельности</a:t>
            </a:r>
            <a:r>
              <a:rPr lang="en-US" altLang="ru-RU" sz="2000" dirty="0"/>
              <a:t> </a:t>
            </a:r>
            <a:r>
              <a:rPr lang="en-US" altLang="en-US" sz="2000" dirty="0"/>
              <a:t>и</a:t>
            </a:r>
            <a:r>
              <a:rPr lang="en-US" altLang="ru-RU" sz="2000" dirty="0"/>
              <a:t> </a:t>
            </a:r>
            <a:r>
              <a:rPr lang="en-US" altLang="en-US" sz="2000" dirty="0"/>
              <a:t>развитию</a:t>
            </a:r>
            <a:r>
              <a:rPr lang="en-US" altLang="ru-RU" sz="2000" dirty="0"/>
              <a:t> </a:t>
            </a:r>
            <a:r>
              <a:rPr lang="en-US" altLang="en-US" sz="2000" dirty="0"/>
              <a:t>связной</a:t>
            </a:r>
            <a:r>
              <a:rPr lang="en-US" altLang="ru-RU" sz="2000" dirty="0"/>
              <a:t> </a:t>
            </a:r>
            <a:r>
              <a:rPr lang="en-US" altLang="en-US" sz="2000" dirty="0"/>
              <a:t>речи</a:t>
            </a:r>
            <a:r>
              <a:rPr lang="en-US" altLang="ru-RU" sz="2000" dirty="0"/>
              <a:t> </a:t>
            </a:r>
            <a:r>
              <a:rPr lang="en-US" altLang="en-US" sz="2000" dirty="0"/>
              <a:t>дошкольников</a:t>
            </a:r>
            <a:r>
              <a:rPr lang="en-US" altLang="ru-RU" sz="2000" dirty="0"/>
              <a:t>;</a:t>
            </a:r>
            <a:endParaRPr lang="en-US" altLang="ru-RU" sz="2000" dirty="0"/>
          </a:p>
          <a:p>
            <a:r>
              <a:rPr lang="en-US" altLang="ru-RU" sz="2000" dirty="0"/>
              <a:t>•</a:t>
            </a:r>
            <a:r>
              <a:rPr lang="ru-RU" altLang="en-US" sz="2000" dirty="0"/>
              <a:t> О</a:t>
            </a:r>
            <a:r>
              <a:rPr lang="en-US" altLang="en-US" sz="2000" dirty="0"/>
              <a:t>рганизовать</a:t>
            </a:r>
            <a:r>
              <a:rPr lang="en-US" altLang="ru-RU" sz="2000" dirty="0"/>
              <a:t> </a:t>
            </a:r>
            <a:r>
              <a:rPr lang="en-US" altLang="en-US" sz="2000" dirty="0"/>
              <a:t>образовательный</a:t>
            </a:r>
            <a:r>
              <a:rPr lang="en-US" altLang="ru-RU" sz="2000" dirty="0"/>
              <a:t> </a:t>
            </a:r>
            <a:r>
              <a:rPr lang="en-US" altLang="en-US" sz="2000" dirty="0"/>
              <a:t>процесс</a:t>
            </a:r>
            <a:r>
              <a:rPr lang="en-US" altLang="ru-RU" sz="2000" dirty="0"/>
              <a:t> </a:t>
            </a:r>
            <a:r>
              <a:rPr lang="en-US" altLang="en-US" sz="2000" dirty="0"/>
              <a:t>с</a:t>
            </a:r>
            <a:r>
              <a:rPr lang="en-US" altLang="ru-RU" sz="2000" dirty="0"/>
              <a:t> </a:t>
            </a:r>
            <a:r>
              <a:rPr lang="en-US" altLang="en-US" sz="2000" dirty="0"/>
              <a:t>детьми</a:t>
            </a:r>
            <a:r>
              <a:rPr lang="en-US" altLang="ru-RU" sz="2000" dirty="0"/>
              <a:t> </a:t>
            </a:r>
            <a:r>
              <a:rPr lang="en-US" altLang="en-US" sz="2000" dirty="0"/>
              <a:t>по</a:t>
            </a:r>
            <a:r>
              <a:rPr lang="en-US" altLang="ru-RU" sz="2000" dirty="0"/>
              <a:t> </a:t>
            </a:r>
            <a:r>
              <a:rPr lang="en-US" altLang="en-US" sz="2000" dirty="0"/>
              <a:t>речевому</a:t>
            </a:r>
            <a:r>
              <a:rPr lang="en-US" altLang="ru-RU" sz="2000" dirty="0"/>
              <a:t> </a:t>
            </a:r>
            <a:r>
              <a:rPr lang="en-US" altLang="en-US" sz="2000" dirty="0"/>
              <a:t>развитию</a:t>
            </a:r>
            <a:r>
              <a:rPr lang="en-US" altLang="ru-RU" sz="2000" dirty="0"/>
              <a:t> </a:t>
            </a:r>
            <a:r>
              <a:rPr lang="en-US" altLang="en-US" sz="2000" dirty="0"/>
              <a:t>через</a:t>
            </a:r>
            <a:r>
              <a:rPr lang="en-US" altLang="ru-RU" sz="2000" dirty="0"/>
              <a:t> </a:t>
            </a:r>
            <a:r>
              <a:rPr lang="en-US" altLang="en-US" sz="2000" dirty="0"/>
              <a:t>театрализованную</a:t>
            </a:r>
            <a:r>
              <a:rPr lang="en-US" altLang="ru-RU" sz="2000" dirty="0"/>
              <a:t> </a:t>
            </a:r>
            <a:r>
              <a:rPr lang="en-US" altLang="en-US" sz="2000" dirty="0"/>
              <a:t>деятельность</a:t>
            </a:r>
            <a:r>
              <a:rPr lang="en-US" altLang="ru-RU" sz="2000" dirty="0"/>
              <a:t>.</a:t>
            </a:r>
            <a:endParaRPr lang="en-US" altLang="ru-RU" sz="2000" dirty="0"/>
          </a:p>
          <a:p>
            <a:endParaRPr lang="en-US" alt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04664"/>
            <a:ext cx="806489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rgbClr val="C00000"/>
                </a:solidFill>
              </a:rPr>
              <a:t>Ожидаемый</a:t>
            </a:r>
            <a:r>
              <a:rPr lang="en-US" altLang="ru-RU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>
                <a:solidFill>
                  <a:srgbClr val="C00000"/>
                </a:solidFill>
              </a:rPr>
              <a:t>результат</a:t>
            </a:r>
            <a:r>
              <a:rPr lang="en-US" altLang="ru-RU" sz="2800" dirty="0">
                <a:solidFill>
                  <a:srgbClr val="C00000"/>
                </a:solidFill>
              </a:rPr>
              <a:t>:</a:t>
            </a:r>
            <a:endParaRPr lang="en-US" altLang="ru-RU" sz="2800" dirty="0">
              <a:solidFill>
                <a:srgbClr val="C00000"/>
              </a:solidFill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62890" y="1875155"/>
            <a:ext cx="8362950" cy="4589145"/>
          </a:xfrm>
          <a:prstGeom prst="rect">
            <a:avLst/>
          </a:prstGeom>
        </p:spPr>
        <p:txBody>
          <a:bodyPr>
            <a:noAutofit/>
          </a:bodyPr>
          <a:p>
            <a:pPr marL="0" indent="-228600" defTabSz="444500">
              <a:spcBef>
                <a:spcPct val="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zh-CN" sz="2300">
                <a:solidFill>
                  <a:srgbClr val="000000"/>
                </a:solidFill>
                <a:latin typeface="Symbol" panose="05050102010706020507"/>
                <a:ea typeface="Symbol" panose="05050102010706020507"/>
              </a:rPr>
              <a:t>·</a:t>
            </a:r>
            <a:r>
              <a:rPr lang="zh-CN" sz="1600">
                <a:solidFill>
                  <a:srgbClr val="000000"/>
                </a:solidFill>
                <a:latin typeface="Times New Roman" panose="02020603050405020304"/>
                <a:ea typeface="Symbol" panose="05050102010706020507"/>
              </a:rPr>
              <a:t> </a:t>
            </a:r>
            <a:r>
              <a:rPr lang="zh-CN" sz="27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повышение темпа развития речи в целом, за счет включения детей дошкольного возраста в творческую деятельность;</a:t>
            </a:r>
            <a:endParaRPr lang="zh-CN" sz="27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-228600" defTabSz="444500">
              <a:spcBef>
                <a:spcPct val="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zh-CN" sz="2300">
                <a:solidFill>
                  <a:srgbClr val="000000"/>
                </a:solidFill>
                <a:latin typeface="Symbol" panose="05050102010706020507"/>
                <a:ea typeface="Symbol" panose="05050102010706020507"/>
              </a:rPr>
              <a:t>·</a:t>
            </a:r>
            <a:r>
              <a:rPr lang="zh-CN" sz="1600">
                <a:solidFill>
                  <a:srgbClr val="000000"/>
                </a:solidFill>
                <a:latin typeface="Times New Roman" panose="02020603050405020304"/>
                <a:ea typeface="Symbol" panose="05050102010706020507"/>
              </a:rPr>
              <a:t> </a:t>
            </a:r>
            <a:r>
              <a:rPr lang="zh-CN" sz="27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позитивное взаимодействие детей в коллективе;</a:t>
            </a:r>
            <a:endParaRPr lang="zh-CN" sz="27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-228600" defTabSz="444500">
              <a:spcBef>
                <a:spcPct val="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zh-CN" sz="2300">
                <a:solidFill>
                  <a:srgbClr val="000000"/>
                </a:solidFill>
                <a:latin typeface="Symbol" panose="05050102010706020507"/>
                <a:ea typeface="Symbol" panose="05050102010706020507"/>
              </a:rPr>
              <a:t>·</a:t>
            </a:r>
            <a:r>
              <a:rPr lang="zh-CN" sz="1600">
                <a:solidFill>
                  <a:srgbClr val="000000"/>
                </a:solidFill>
                <a:latin typeface="Times New Roman" panose="02020603050405020304"/>
                <a:ea typeface="Symbol" panose="05050102010706020507"/>
              </a:rPr>
              <a:t> </a:t>
            </a:r>
            <a:r>
              <a:rPr lang="zh-CN" sz="27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раскрытие творческого потенциала, воспитание творческой направленности личности;</a:t>
            </a:r>
            <a:endParaRPr lang="zh-CN" sz="27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-228600" defTabSz="444500">
              <a:spcBef>
                <a:spcPct val="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zh-CN" sz="2300">
                <a:solidFill>
                  <a:srgbClr val="000000"/>
                </a:solidFill>
                <a:latin typeface="Symbol" panose="05050102010706020507"/>
                <a:ea typeface="Symbol" panose="05050102010706020507"/>
              </a:rPr>
              <a:t>·</a:t>
            </a:r>
            <a:r>
              <a:rPr lang="zh-CN" sz="1600">
                <a:solidFill>
                  <a:srgbClr val="000000"/>
                </a:solidFill>
                <a:latin typeface="Times New Roman" panose="02020603050405020304"/>
                <a:ea typeface="Symbol" panose="05050102010706020507"/>
              </a:rPr>
              <a:t> </a:t>
            </a:r>
            <a:r>
              <a:rPr lang="zh-CN" sz="27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целостное воздействие на речевую систему;</a:t>
            </a:r>
            <a:endParaRPr lang="zh-CN" sz="27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-228600" defTabSz="444500">
              <a:spcBef>
                <a:spcPct val="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zh-CN" sz="2300">
                <a:solidFill>
                  <a:srgbClr val="000000"/>
                </a:solidFill>
                <a:latin typeface="Symbol" panose="05050102010706020507"/>
                <a:ea typeface="Symbol" panose="05050102010706020507"/>
              </a:rPr>
              <a:t>·</a:t>
            </a:r>
            <a:r>
              <a:rPr lang="zh-CN" sz="1600">
                <a:solidFill>
                  <a:srgbClr val="000000"/>
                </a:solidFill>
                <a:latin typeface="Times New Roman" panose="02020603050405020304"/>
                <a:ea typeface="Symbol" panose="05050102010706020507"/>
              </a:rPr>
              <a:t> </a:t>
            </a:r>
            <a:r>
              <a:rPr lang="zh-CN" sz="27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речевое раскрепощение ребенка, несмотря на имеющиеся у него речевые возможности.</a:t>
            </a:r>
            <a:endParaRPr lang="zh-CN" sz="27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577592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Содержание</a:t>
            </a:r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еатрализованной деятельности</a:t>
            </a:r>
            <a:endParaRPr lang="ru-RU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567521"/>
            <a:ext cx="7848872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Артикуляционная гимнастика.</a:t>
            </a:r>
            <a:endParaRPr lang="ru-RU" sz="2400" dirty="0" smtClean="0"/>
          </a:p>
          <a:p>
            <a:r>
              <a:rPr lang="ru-RU" sz="2400" dirty="0" err="1" smtClean="0"/>
              <a:t>Чистоговорки</a:t>
            </a:r>
            <a:r>
              <a:rPr lang="ru-RU" sz="2400" dirty="0" smtClean="0"/>
              <a:t> и скороговорки. Загадки.</a:t>
            </a:r>
            <a:endParaRPr lang="ru-RU" sz="2400" dirty="0" smtClean="0"/>
          </a:p>
          <a:p>
            <a:r>
              <a:rPr lang="ru-RU" sz="2400" dirty="0" smtClean="0"/>
              <a:t>Упражнения на воображение. </a:t>
            </a:r>
            <a:endParaRPr lang="ru-RU" sz="2400" dirty="0" smtClean="0"/>
          </a:p>
          <a:p>
            <a:r>
              <a:rPr lang="ru-RU" sz="2400" dirty="0" smtClean="0"/>
              <a:t>Упражнения на напряжение и расслабление мышц.</a:t>
            </a:r>
            <a:endParaRPr lang="ru-RU" sz="2400" dirty="0" smtClean="0"/>
          </a:p>
          <a:p>
            <a:r>
              <a:rPr lang="ru-RU" sz="2400" dirty="0" smtClean="0"/>
              <a:t>Упражнения на имитацию движения.</a:t>
            </a:r>
            <a:endParaRPr lang="ru-RU" sz="2400" dirty="0" smtClean="0"/>
          </a:p>
          <a:p>
            <a:r>
              <a:rPr lang="ru-RU" sz="2400" dirty="0" smtClean="0"/>
              <a:t>Упражнения на активизацию словарного запаса.</a:t>
            </a:r>
            <a:endParaRPr lang="ru-RU" sz="2400" dirty="0" smtClean="0"/>
          </a:p>
          <a:p>
            <a:r>
              <a:rPr lang="ru-RU" sz="2400" dirty="0" smtClean="0"/>
              <a:t>Упражнения на формирование разговорной речи.</a:t>
            </a:r>
            <a:endParaRPr lang="ru-RU" sz="2400" dirty="0" smtClean="0"/>
          </a:p>
          <a:p>
            <a:r>
              <a:rPr lang="ru-RU" sz="2400" dirty="0" smtClean="0"/>
              <a:t>Игры со словами и без слов.</a:t>
            </a:r>
            <a:endParaRPr lang="ru-RU" sz="2400" dirty="0" smtClean="0"/>
          </a:p>
          <a:p>
            <a:r>
              <a:rPr lang="ru-RU" sz="2400" dirty="0" smtClean="0"/>
              <a:t>Хороводные игры. Подвижные игры с героями.</a:t>
            </a:r>
            <a:endParaRPr lang="ru-RU" sz="2400" dirty="0" smtClean="0"/>
          </a:p>
          <a:p>
            <a:r>
              <a:rPr lang="ru-RU" sz="2400" dirty="0" smtClean="0"/>
              <a:t>Обыгрывание эпизодов. </a:t>
            </a:r>
            <a:endParaRPr lang="ru-RU" sz="2400" dirty="0" smtClean="0"/>
          </a:p>
          <a:p>
            <a:r>
              <a:rPr lang="ru-RU" sz="2400" dirty="0" err="1" smtClean="0"/>
              <a:t>Инсценировка</a:t>
            </a:r>
            <a:r>
              <a:rPr lang="ru-RU" sz="2400" dirty="0" smtClean="0"/>
              <a:t> сказок, </a:t>
            </a:r>
            <a:r>
              <a:rPr lang="ru-RU" sz="2400" dirty="0" err="1" smtClean="0"/>
              <a:t>потешек</a:t>
            </a:r>
            <a:r>
              <a:rPr lang="ru-RU" sz="2400" dirty="0" smtClean="0"/>
              <a:t>, стихов.</a:t>
            </a:r>
            <a:endParaRPr lang="ru-RU" sz="2400" dirty="0" smtClean="0"/>
          </a:p>
          <a:p>
            <a:r>
              <a:rPr lang="ru-RU" sz="2400" dirty="0" smtClean="0"/>
              <a:t>Показ театрализованных представлений.</a:t>
            </a: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76672"/>
            <a:ext cx="7704856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етоды и приемы, </a:t>
            </a:r>
            <a:endParaRPr lang="ru-RU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используемые в работе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05" y="1769555"/>
            <a:ext cx="7704856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/>
              <a:t>Чтение художественных произведений, сказок, стихов.</a:t>
            </a:r>
            <a:endParaRPr lang="ru-RU" sz="2400" dirty="0" smtClean="0"/>
          </a:p>
          <a:p>
            <a:pPr marL="457200" indent="-457200">
              <a:buAutoNum type="arabicPeriod"/>
            </a:pPr>
            <a:r>
              <a:rPr lang="ru-RU" sz="2400" dirty="0" smtClean="0"/>
              <a:t>Беседы с детьми.</a:t>
            </a:r>
            <a:endParaRPr lang="ru-RU" sz="2400" dirty="0" smtClean="0"/>
          </a:p>
          <a:p>
            <a:pPr marL="457200" indent="-457200">
              <a:buAutoNum type="arabicPeriod"/>
            </a:pPr>
            <a:r>
              <a:rPr lang="ru-RU" sz="2400" dirty="0" smtClean="0"/>
              <a:t>Обыгрывание этюдов, театрализованных игр; инсценировки, драматизации.</a:t>
            </a:r>
            <a:endParaRPr lang="ru-RU" sz="2400" dirty="0" smtClean="0"/>
          </a:p>
          <a:p>
            <a:pPr marL="457200" indent="-457200">
              <a:buAutoNum type="arabicPeriod" startAt="4"/>
            </a:pPr>
            <a:r>
              <a:rPr lang="ru-RU" sz="2400" dirty="0" smtClean="0"/>
              <a:t>Рассматривание иллюстраций.</a:t>
            </a:r>
            <a:endParaRPr lang="ru-RU" sz="2400" dirty="0" smtClean="0"/>
          </a:p>
          <a:p>
            <a:r>
              <a:rPr lang="ru-RU" sz="2400" dirty="0" smtClean="0"/>
              <a:t>5.  Создание мнемотаблиц.</a:t>
            </a:r>
            <a:endParaRPr lang="ru-RU" sz="2400" dirty="0" smtClean="0"/>
          </a:p>
          <a:p>
            <a:r>
              <a:rPr lang="ru-RU" sz="2400" dirty="0" smtClean="0"/>
              <a:t>6.  Показ кукольных спектаклей.</a:t>
            </a:r>
            <a:endParaRPr lang="ru-RU" sz="2400" dirty="0" smtClean="0"/>
          </a:p>
          <a:p>
            <a:r>
              <a:rPr lang="ru-RU" sz="2400" dirty="0" smtClean="0"/>
              <a:t>7.  Упражнения в целях социально-эмоционального развития у детей.</a:t>
            </a: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85625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Предметно-развивающая среда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31899"/>
            <a:ext cx="8496944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Для обогащения предметно-развивающей </a:t>
            </a:r>
            <a:endParaRPr lang="ru-RU" sz="2400" dirty="0" smtClean="0"/>
          </a:p>
          <a:p>
            <a:r>
              <a:rPr lang="ru-RU" sz="2400" dirty="0" smtClean="0"/>
              <a:t>среды в группе  были изготовлены и собраны персонажи сказок и атрибуты к ним. </a:t>
            </a:r>
            <a:endParaRPr lang="ru-RU" sz="2400" dirty="0"/>
          </a:p>
        </p:txBody>
      </p:sp>
      <p:pic>
        <p:nvPicPr>
          <p:cNvPr id="8" name="Изображение 7" descr="IMG_20240321_1526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70" y="3860800"/>
            <a:ext cx="2581275" cy="2708275"/>
          </a:xfrm>
          <a:prstGeom prst="rect">
            <a:avLst/>
          </a:prstGeom>
        </p:spPr>
      </p:pic>
      <p:pic>
        <p:nvPicPr>
          <p:cNvPr id="9" name="Изображение 8" descr="IMG_20240321_1527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790" y="3586480"/>
            <a:ext cx="2836545" cy="2982595"/>
          </a:xfrm>
          <a:prstGeom prst="rect">
            <a:avLst/>
          </a:prstGeom>
        </p:spPr>
      </p:pic>
      <p:pic>
        <p:nvPicPr>
          <p:cNvPr id="2" name="Изображение 1" descr="театр"/>
          <p:cNvPicPr>
            <a:picLocks noChangeAspect="1"/>
          </p:cNvPicPr>
          <p:nvPr/>
        </p:nvPicPr>
        <p:blipFill>
          <a:blip r:embed="rId3"/>
          <a:srcRect t="9108" r="13202" b="10747"/>
          <a:stretch>
            <a:fillRect/>
          </a:stretch>
        </p:blipFill>
        <p:spPr>
          <a:xfrm>
            <a:off x="2764790" y="2060575"/>
            <a:ext cx="3131185" cy="2923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215" y="257175"/>
            <a:ext cx="8568690" cy="5761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Созданы: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Альбом «Сказки для малышей»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Дидактические игры по сказкам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-Театральные маски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-Картотека подвижных игр по произведениям художественной литературы, скороговорки, загадки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Фоны и герои сказок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Пазлы «Сказка»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Обучающие карточки: «Виды театра», «Театральные профессии»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Интерактивная папка «Театр»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Теневое лото «Сказки»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Теневой театр, театр на палочках, магнитный театр, настольный театр, пальчиковый театр, театр рукавички, би-ба-бо театр.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0</TotalTime>
  <Words>5955</Words>
  <Application>WPS Presentation</Application>
  <PresentationFormat>Экран (4:3)</PresentationFormat>
  <Paragraphs>156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SimSun</vt:lpstr>
      <vt:lpstr>Wingdings</vt:lpstr>
      <vt:lpstr>Wingdings</vt:lpstr>
      <vt:lpstr>Wingdings 2</vt:lpstr>
      <vt:lpstr>Times New Roman</vt:lpstr>
      <vt:lpstr>Arial Black</vt:lpstr>
      <vt:lpstr>Symbol</vt:lpstr>
      <vt:lpstr>Times New Roman</vt:lpstr>
      <vt:lpstr>Corbel</vt:lpstr>
      <vt:lpstr>Microsoft YaHei</vt:lpstr>
      <vt:lpstr>Arial Unicode MS</vt:lpstr>
      <vt:lpstr>Consolas</vt:lpstr>
      <vt:lpstr>Calibri</vt:lpstr>
      <vt:lpstr>Эркер</vt:lpstr>
      <vt:lpstr>PowerPoint 演示文稿</vt:lpstr>
      <vt:lpstr>PowerPoint 演示文稿</vt:lpstr>
      <vt:lpstr>Цель: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Татьяна Ефремова</cp:lastModifiedBy>
  <cp:revision>43</cp:revision>
  <dcterms:created xsi:type="dcterms:W3CDTF">2017-06-06T05:21:00Z</dcterms:created>
  <dcterms:modified xsi:type="dcterms:W3CDTF">2025-01-14T16:52:19Z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D20F4F4225CC456C81038EBD3E9BA0EC_12</vt:lpwstr>
  </property>
  <property fmtid="{D5CDD505-2E9C-101B-9397-08002B2CF9AE}" pid="3" name="KSOProductBuildVer">
    <vt:lpwstr>1049-12.2.0.19307</vt:lpwstr>
  </property>
</Properties>
</file>