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0" r:id="rId6"/>
    <p:sldId id="261" r:id="rId7"/>
    <p:sldId id="265" r:id="rId8"/>
    <p:sldId id="266" r:id="rId9"/>
    <p:sldId id="262" r:id="rId10"/>
    <p:sldId id="267" r:id="rId11"/>
    <p:sldId id="263" r:id="rId12"/>
    <p:sldId id="268" r:id="rId13"/>
    <p:sldId id="264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0" autoAdjust="0"/>
    <p:restoredTop sz="94660"/>
  </p:normalViewPr>
  <p:slideViewPr>
    <p:cSldViewPr showGuides="1">
      <p:cViewPr varScale="1">
        <p:scale>
          <a:sx n="83" d="100"/>
          <a:sy n="83" d="100"/>
        </p:scale>
        <p:origin x="-320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CC086-87A2-4F7E-B015-F7B2BC420D27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07C-6168-4061-A099-81ABB665D44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07C-6168-4061-A099-81ABB665D440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74420" y="479864"/>
            <a:ext cx="5554980" cy="1962912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074420" y="2466752"/>
            <a:ext cx="5554980" cy="23368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6871-BEB7-4989-9B18-A7A1F7006CDD}" type="datetimeFigureOut">
              <a:rPr lang="ru-RU" smtClean="0"/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B593-23A2-4F71-B1FD-583C40966456}" type="slidenum">
              <a:rPr lang="ru-RU" smtClean="0"/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1075" y="1885069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867882" y="1793355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6871-BEB7-4989-9B18-A7A1F7006CD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B593-23A2-4F71-B1FD-583C409664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366186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0" y="366188"/>
            <a:ext cx="41719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6871-BEB7-4989-9B18-A7A1F7006CD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B593-23A2-4F71-B1FD-583C409664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6871-BEB7-4989-9B18-A7A1F7006CD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B593-23A2-4F71-B1FD-583C409664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2168" y="-72"/>
            <a:ext cx="51435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794" y="3467100"/>
            <a:ext cx="4800600" cy="3048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3794" y="1422400"/>
            <a:ext cx="4800600" cy="2012949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6871-BEB7-4989-9B18-A7A1F7006CD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B593-23A2-4F71-B1FD-583C40966456}" type="slidenum">
              <a:rPr lang="ru-RU" smtClean="0"/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1714500" y="0"/>
            <a:ext cx="5715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29241" y="3752875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806048" y="3661160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670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706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6871-BEB7-4989-9B18-A7A1F7006CD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B593-23A2-4F71-B1FD-583C409664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880448"/>
            <a:ext cx="6172200" cy="1524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9758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9758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6871-BEB7-4989-9B18-A7A1F7006CD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B593-23A2-4F71-B1FD-583C409664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6871-BEB7-4989-9B18-A7A1F7006CD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B593-23A2-4F71-B1FD-583C409664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238" y="0"/>
            <a:ext cx="609676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6871-BEB7-4989-9B18-A7A1F7006CD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B593-23A2-4F71-B1FD-583C40966456}" type="slidenum">
              <a:rPr lang="ru-RU" smtClean="0"/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89037"/>
            <a:ext cx="2857500" cy="154940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875952"/>
            <a:ext cx="2857500" cy="93133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6115050" cy="5323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6871-BEB7-4989-9B18-A7A1F7006CD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B593-23A2-4F71-B1FD-583C409664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172" y="1422400"/>
            <a:ext cx="2057400" cy="26416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6871-BEB7-4989-9B18-A7A1F7006CD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B593-23A2-4F71-B1FD-583C40966456}" type="slidenum">
              <a:rPr lang="ru-RU" smtClean="0"/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1422400"/>
            <a:ext cx="3429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8650" y="1524005"/>
            <a:ext cx="33147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297544" y="1272455"/>
            <a:ext cx="514350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3752750" y="1249048"/>
            <a:ext cx="486918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0" y="6400800"/>
            <a:ext cx="3314700" cy="1016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611945" y="-1087896"/>
            <a:ext cx="1229165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26613" y="28137"/>
            <a:ext cx="1276643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37161" y="1406770"/>
            <a:ext cx="844288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59655" y="-72"/>
            <a:ext cx="6098345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76706" y="1930400"/>
            <a:ext cx="5623560" cy="6400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2686050" y="8407400"/>
            <a:ext cx="1600200" cy="635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3A1F6871-BEB7-4989-9B18-A7A1F7006CDD}" type="datetimeFigureOut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4286250" y="8407400"/>
            <a:ext cx="2171700" cy="6350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460236" y="8407400"/>
            <a:ext cx="342900" cy="635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1AD8B593-23A2-4F71-B1FD-583C40966456}" type="slidenum">
              <a:rPr lang="ru-RU" smtClean="0"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 panose="05020102010507070707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 panose="05020102010507070707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90" y="214282"/>
            <a:ext cx="6286544" cy="4286280"/>
          </a:xfrm>
        </p:spPr>
        <p:txBody>
          <a:bodyPr>
            <a:normAutofit/>
          </a:bodyPr>
          <a:lstStyle/>
          <a:p>
            <a:pPr algn="ctr"/>
            <a:br>
              <a:rPr lang="ru-RU" sz="1400" b="1" dirty="0" smtClean="0"/>
            </a:br>
            <a:br>
              <a:rPr lang="ru-RU" sz="1400" dirty="0" smtClean="0"/>
            </a:br>
            <a:br>
              <a:rPr lang="ru-RU" sz="1400" dirty="0" smtClean="0"/>
            </a:br>
            <a:br>
              <a:rPr lang="ru-RU" sz="1400" dirty="0" smtClean="0"/>
            </a:br>
            <a:br>
              <a:rPr lang="ru-RU" sz="1600" b="1" dirty="0" smtClean="0">
                <a:latin typeface="Comic Sans MS" panose="030F0702030302020204" pitchFamily="66" charset="0"/>
              </a:rPr>
            </a:br>
            <a:br>
              <a:rPr lang="ru-RU" sz="5400" dirty="0" smtClean="0">
                <a:latin typeface="Arial Black" panose="020B0A04020102020204" pitchFamily="34" charset="0"/>
              </a:rPr>
            </a:br>
            <a:br>
              <a:rPr lang="ru-RU" sz="1400" dirty="0" smtClean="0"/>
            </a:br>
            <a:br>
              <a:rPr lang="ru-RU" sz="1400" dirty="0" smtClean="0"/>
            </a:br>
            <a:br>
              <a:rPr lang="ru-RU" sz="1400" dirty="0" smtClean="0"/>
            </a:br>
            <a:br>
              <a:rPr lang="ru-RU" sz="1400" dirty="0" smtClean="0"/>
            </a:br>
            <a:br>
              <a:rPr lang="ru-RU" sz="1400" dirty="0" smtClean="0"/>
            </a:br>
            <a:br>
              <a:rPr lang="ru-RU" sz="1400" dirty="0" smtClean="0"/>
            </a:br>
            <a:r>
              <a:rPr lang="ru-RU" sz="1400" dirty="0" smtClean="0"/>
              <a:t>Матрешка</a:t>
            </a:r>
            <a:br>
              <a:rPr lang="ru-RU" sz="1400" dirty="0" smtClean="0"/>
            </a:br>
            <a:br>
              <a:rPr lang="ru-RU" sz="1400" b="1" dirty="0" smtClean="0"/>
            </a:br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39438" y="1357290"/>
            <a:ext cx="4947082" cy="2071702"/>
          </a:xfrm>
        </p:spPr>
        <p:txBody>
          <a:bodyPr>
            <a:normAutofit fontScale="25000" lnSpcReduction="20000"/>
          </a:bodyPr>
          <a:lstStyle/>
          <a:p>
            <a:endParaRPr lang="ru-RU" sz="1600" dirty="0" smtClean="0">
              <a:latin typeface="Arial Black" panose="020B0A04020102020204" pitchFamily="34" charset="0"/>
            </a:endParaRPr>
          </a:p>
          <a:p>
            <a:endParaRPr lang="ru-RU" sz="1600" dirty="0" smtClean="0">
              <a:latin typeface="+mj-lt"/>
            </a:endParaRPr>
          </a:p>
          <a:p>
            <a:endParaRPr lang="ru-RU" sz="1600" dirty="0" smtClean="0">
              <a:latin typeface="+mj-lt"/>
            </a:endParaRPr>
          </a:p>
          <a:p>
            <a:pPr algn="ctr"/>
            <a:r>
              <a:rPr lang="ru-RU" sz="24000" b="1" dirty="0" smtClean="0">
                <a:latin typeface="Comic Sans MS" panose="030F0702030302020204" pitchFamily="66" charset="0"/>
              </a:rPr>
              <a:t>Русская</a:t>
            </a:r>
            <a:endParaRPr lang="ru-RU" sz="240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4000" b="1" dirty="0" smtClean="0">
                <a:latin typeface="Comic Sans MS" panose="030F0702030302020204" pitchFamily="66" charset="0"/>
              </a:rPr>
              <a:t>Матрешка </a:t>
            </a:r>
            <a:endParaRPr lang="ru-RU" sz="24000" b="1" dirty="0" smtClean="0">
              <a:latin typeface="Arial Black" panose="020B0A04020102020204" pitchFamily="34" charset="0"/>
            </a:endParaRPr>
          </a:p>
          <a:p>
            <a:pPr algn="r"/>
            <a:endParaRPr lang="ru-RU" sz="23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6400" dirty="0" smtClean="0">
              <a:latin typeface="Comic Sans MS" panose="030F0702030302020204" pitchFamily="66" charset="0"/>
            </a:endParaRPr>
          </a:p>
          <a:p>
            <a:pPr algn="r"/>
            <a:endParaRPr lang="ru-RU" sz="64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http://www.sadko-shop.ru/img/imagemanager/matreshka/img_280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3563888"/>
            <a:ext cx="6048672" cy="468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4784" y="179512"/>
            <a:ext cx="47525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67226" y="8269954"/>
            <a:ext cx="342900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Ефремова Т.В.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22055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Из города Семенова</a:t>
            </a:r>
            <a:br>
              <a:rPr lang="ru-RU" sz="2400" b="1" dirty="0" smtClean="0">
                <a:latin typeface="Comic Sans MS" panose="030F0702030302020204" pitchFamily="66" charset="0"/>
              </a:rPr>
            </a:br>
            <a:r>
              <a:rPr lang="ru-RU" sz="2400" b="1" dirty="0" smtClean="0">
                <a:latin typeface="Comic Sans MS" panose="030F0702030302020204" pitchFamily="66" charset="0"/>
              </a:rPr>
              <a:t>Мы в гости к вам пришли</a:t>
            </a:r>
            <a:br>
              <a:rPr lang="ru-RU" sz="2400" b="1" dirty="0" smtClean="0">
                <a:latin typeface="Comic Sans MS" panose="030F0702030302020204" pitchFamily="66" charset="0"/>
              </a:rPr>
            </a:br>
            <a:r>
              <a:rPr lang="ru-RU" sz="2400" b="1" dirty="0" smtClean="0">
                <a:latin typeface="Comic Sans MS" panose="030F0702030302020204" pitchFamily="66" charset="0"/>
              </a:rPr>
              <a:t>Букет цветов садовых </a:t>
            </a:r>
            <a:br>
              <a:rPr lang="ru-RU" sz="2400" b="1" dirty="0" smtClean="0">
                <a:latin typeface="Comic Sans MS" panose="030F0702030302020204" pitchFamily="66" charset="0"/>
              </a:rPr>
            </a:br>
            <a:r>
              <a:rPr lang="ru-RU" sz="2400" b="1" dirty="0" smtClean="0">
                <a:latin typeface="Comic Sans MS" panose="030F0702030302020204" pitchFamily="66" charset="0"/>
              </a:rPr>
              <a:t>В подарок принесли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hohloma.org/images/tovary/0034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0" y="3851920"/>
            <a:ext cx="5864126" cy="443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24198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Я – матрешка из Майдана</a:t>
            </a:r>
            <a:br>
              <a:rPr lang="ru-RU" sz="2400" b="1" dirty="0" smtClean="0">
                <a:latin typeface="Comic Sans MS" panose="030F0702030302020204" pitchFamily="66" charset="0"/>
              </a:rPr>
            </a:br>
            <a:r>
              <a:rPr lang="ru-RU" sz="2400" b="1" dirty="0" smtClean="0">
                <a:latin typeface="Comic Sans MS" panose="030F0702030302020204" pitchFamily="66" charset="0"/>
              </a:rPr>
              <a:t>Могу стать звездой экрана</a:t>
            </a:r>
            <a:br>
              <a:rPr lang="ru-RU" sz="2400" b="1" dirty="0" smtClean="0">
                <a:latin typeface="Comic Sans MS" panose="030F0702030302020204" pitchFamily="66" charset="0"/>
              </a:rPr>
            </a:br>
            <a:r>
              <a:rPr lang="ru-RU" sz="2400" b="1" dirty="0" smtClean="0">
                <a:latin typeface="Comic Sans MS" panose="030F0702030302020204" pitchFamily="66" charset="0"/>
              </a:rPr>
              <a:t>Украшаем мой наряд цветами</a:t>
            </a:r>
            <a:br>
              <a:rPr lang="ru-RU" sz="2400" b="1" dirty="0" smtClean="0">
                <a:latin typeface="Comic Sans MS" panose="030F0702030302020204" pitchFamily="66" charset="0"/>
              </a:rPr>
            </a:br>
            <a:r>
              <a:rPr lang="ru-RU" sz="2400" b="1" dirty="0" smtClean="0">
                <a:latin typeface="Comic Sans MS" panose="030F0702030302020204" pitchFamily="66" charset="0"/>
              </a:rPr>
              <a:t>С сияющими лепестками</a:t>
            </a:r>
            <a:br>
              <a:rPr lang="ru-RU" sz="2400" b="1" dirty="0" smtClean="0">
                <a:latin typeface="Comic Sans MS" panose="030F0702030302020204" pitchFamily="66" charset="0"/>
              </a:rPr>
            </a:br>
            <a:r>
              <a:rPr lang="ru-RU" sz="2400" b="1" dirty="0" smtClean="0">
                <a:latin typeface="Comic Sans MS" panose="030F0702030302020204" pitchFamily="66" charset="0"/>
              </a:rPr>
              <a:t>И ягодами разными</a:t>
            </a:r>
            <a:br>
              <a:rPr lang="ru-RU" sz="2400" b="1" dirty="0" smtClean="0">
                <a:latin typeface="Comic Sans MS" panose="030F0702030302020204" pitchFamily="66" charset="0"/>
              </a:rPr>
            </a:br>
            <a:r>
              <a:rPr lang="ru-RU" sz="2400" b="1" dirty="0" smtClean="0">
                <a:latin typeface="Comic Sans MS" panose="030F0702030302020204" pitchFamily="66" charset="0"/>
              </a:rPr>
              <a:t>Спелыми и красными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4" name="Содержимое 3" descr="полхов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2984" y="3357555"/>
            <a:ext cx="5357850" cy="4089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8483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Матрешки расписываются разными росписями: « гжель», «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жостово</a:t>
            </a:r>
            <a:r>
              <a:rPr lang="ru-RU" sz="2400" b="1" dirty="0" smtClean="0">
                <a:latin typeface="Comic Sans MS" panose="030F0702030302020204" pitchFamily="66" charset="0"/>
              </a:rPr>
              <a:t>», «хохлома»,»палех»  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pixers.ru/image/1/400/n8nLuEkLP8XWqc2TCQmitR2FaR0U3R9TCgVUGN3iNZniuvnUf12Rb6kQVFERfNDXw79QhokQhIUNhFERh72MhF3FqzSKhZkaMR3KhRGKm5dRkRHT0NnasiGaho2F0Rni/78/43/35/0078433574/1/%D1%84%D0%BE-%D0%BE%D0%BE%D0%B1%D0%BE%D0%B8-%D0%BC%D0%B0--%D0%B5-%D0%BA%D0%B0-%D0%B3%D0%B6%D0%B5%D0%BB-%D1%81-%D0%BE-%D0%BD%D0%B0%D0%BC%D0%B5%D0%BD-%D0%BE%D0%BC-%D0%BE-%D0%BD%D0%B0%D0%BC%D0%B5%D0%B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33" y="2168571"/>
            <a:ext cx="2044637" cy="317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ouvenirdvor.ru/published/publicdata/SOUVENIRSOUV/attachments/SC/products_pictures/62%20233_en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623" y="2051718"/>
            <a:ext cx="3442643" cy="344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avka-podarkov.ru/upload/iblock/7a5/1%20IMG_7463_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14" y="5498879"/>
            <a:ext cx="2620701" cy="348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s1.livemaster.ru/foto/large/3f812659867-russkij-stil-matreshka-5-mestnaya-n10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69" y="6330747"/>
            <a:ext cx="3442643" cy="24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Матрешку используют для передачи  игровых сценок, сюжетов сказок, событий из   жизни, достопримечательностей 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4" name="Содержимое 3" descr="новогодняя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6712" y="2143108"/>
            <a:ext cx="2735164" cy="2214578"/>
          </a:xfrm>
        </p:spPr>
      </p:pic>
      <p:pic>
        <p:nvPicPr>
          <p:cNvPr id="5" name="Рисунок 4" descr="сказ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2" y="2143108"/>
            <a:ext cx="2985514" cy="2286015"/>
          </a:xfrm>
          <a:prstGeom prst="rect">
            <a:avLst/>
          </a:prstGeom>
        </p:spPr>
      </p:pic>
      <p:pic>
        <p:nvPicPr>
          <p:cNvPr id="10" name="Рисунок 9" descr="перваяматреш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12" y="6500826"/>
            <a:ext cx="2878040" cy="2538940"/>
          </a:xfrm>
          <a:prstGeom prst="rect">
            <a:avLst/>
          </a:prstGeom>
        </p:spPr>
      </p:pic>
      <p:pic>
        <p:nvPicPr>
          <p:cNvPr id="12" name="Рисунок 11" descr="человеческие лиц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66" y="6500826"/>
            <a:ext cx="2771200" cy="2538940"/>
          </a:xfrm>
          <a:prstGeom prst="rect">
            <a:avLst/>
          </a:prstGeom>
        </p:spPr>
      </p:pic>
      <p:pic>
        <p:nvPicPr>
          <p:cNvPr id="13" name="Рисунок 12" descr="архитектура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26" y="4429124"/>
            <a:ext cx="4357718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12" y="366184"/>
            <a:ext cx="5128654" cy="1524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Матрешка –хранительница исконной русской культуры, сувенир для туристов </a:t>
            </a:r>
            <a:r>
              <a:rPr lang="ru-RU" sz="2000" b="1" dirty="0" smtClean="0">
                <a:latin typeface="Comic Sans MS" panose="030F0702030302020204" pitchFamily="66" charset="0"/>
              </a:rPr>
              <a:t>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4" name="Содержимое 3" descr="вятские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4705" y="2214547"/>
            <a:ext cx="2592287" cy="2714644"/>
          </a:xfrm>
        </p:spPr>
      </p:pic>
      <p:pic>
        <p:nvPicPr>
          <p:cNvPr id="6" name="Рисунок 5" descr="еще цве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147" y="5414679"/>
            <a:ext cx="2485448" cy="2786081"/>
          </a:xfrm>
          <a:prstGeom prst="rect">
            <a:avLst/>
          </a:prstGeom>
        </p:spPr>
      </p:pic>
      <p:pic>
        <p:nvPicPr>
          <p:cNvPr id="7" name="Рисунок 6" descr="утуш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12" y="5572132"/>
            <a:ext cx="3163791" cy="2857520"/>
          </a:xfrm>
          <a:prstGeom prst="rect">
            <a:avLst/>
          </a:prstGeom>
        </p:spPr>
      </p:pic>
      <p:pic>
        <p:nvPicPr>
          <p:cNvPr id="9" name="Рисунок 8" descr="хох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952" y="2000232"/>
            <a:ext cx="3861048" cy="3286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8" y="366184"/>
            <a:ext cx="5342968" cy="23484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Матрешка – любимая игрушка многих детей – ее конструкции позволяют собирать и разбирать куколку,- это является прекрасным средством развития мелкой моторики, логического мышления   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4" name="Содержимое 3" descr="матрешки сувениры для украшения помещ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23606" y="3203848"/>
            <a:ext cx="5376660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8483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В 1900 году русская матрешка на выставке в Париже получила медаль и мировое признание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4" name="Содержимое 3" descr="мировая известность.gif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4704" y="3203848"/>
            <a:ext cx="5935562" cy="51515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9198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В 2001 году в Москве был открыт музей матрешек – филиал Фонда народных промыслов. Здесь можно познакомиться с историей красивой игрушки, приобрести понравившийся сувенир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музей в москвеi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6706" y="2500298"/>
            <a:ext cx="2638046" cy="2214577"/>
          </a:xfrm>
          <a:prstGeom prst="rect">
            <a:avLst/>
          </a:prstGeom>
        </p:spPr>
      </p:pic>
      <p:pic>
        <p:nvPicPr>
          <p:cNvPr id="6" name="Рисунок 5" descr="музе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66" y="2500298"/>
            <a:ext cx="2668286" cy="2214577"/>
          </a:xfrm>
          <a:prstGeom prst="rect">
            <a:avLst/>
          </a:prstGeom>
        </p:spPr>
      </p:pic>
      <p:pic>
        <p:nvPicPr>
          <p:cNvPr id="8" name="Рисунок 7" descr="стоят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44" y="4786314"/>
            <a:ext cx="2729464" cy="192882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7548" y="2719234"/>
            <a:ext cx="5623560" cy="6400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4420" y="-45719"/>
            <a:ext cx="55549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4420" y="1115616"/>
            <a:ext cx="5554980" cy="187220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Comic Sans MS" panose="030F0702030302020204" pitchFamily="66" charset="0"/>
              </a:rPr>
              <a:t>Спасибо за внимание</a:t>
            </a:r>
            <a:endParaRPr lang="ru-RU" sz="4400" b="1" dirty="0" smtClean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://ljplus.ru/img4/g/r/grelectric/matreshk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10" y="3779912"/>
            <a:ext cx="5029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-357222"/>
            <a:ext cx="5623560" cy="3572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2979" y="5271528"/>
            <a:ext cx="5843034" cy="3872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Comic Sans MS" panose="030F0702030302020204" pitchFamily="66" charset="0"/>
              </a:rPr>
              <a:t>«Кто Матрешку создал, я не знаю,</a:t>
            </a:r>
            <a:endParaRPr lang="ru-RU" sz="2000" b="1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sz="2000" b="1" dirty="0" smtClean="0">
                <a:latin typeface="Comic Sans MS" panose="030F0702030302020204" pitchFamily="66" charset="0"/>
              </a:rPr>
              <a:t>Но известно, что сотни лет,</a:t>
            </a:r>
            <a:endParaRPr lang="ru-RU" sz="2000" b="1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sz="2000" b="1" dirty="0" smtClean="0">
                <a:latin typeface="Comic Sans MS" panose="030F0702030302020204" pitchFamily="66" charset="0"/>
              </a:rPr>
              <a:t>Вместе с Ванькой –</a:t>
            </a:r>
            <a:r>
              <a:rPr lang="ru-RU" sz="2000" b="1" dirty="0" err="1" smtClean="0">
                <a:latin typeface="Comic Sans MS" panose="030F0702030302020204" pitchFamily="66" charset="0"/>
              </a:rPr>
              <a:t>встанькой</a:t>
            </a:r>
            <a:r>
              <a:rPr lang="ru-RU" sz="2000" b="1" dirty="0" smtClean="0">
                <a:latin typeface="Comic Sans MS" panose="030F0702030302020204" pitchFamily="66" charset="0"/>
              </a:rPr>
              <a:t>, как живая,</a:t>
            </a:r>
            <a:endParaRPr lang="ru-RU" sz="2000" b="1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sz="2000" b="1" dirty="0" smtClean="0">
                <a:latin typeface="Comic Sans MS" panose="030F0702030302020204" pitchFamily="66" charset="0"/>
              </a:rPr>
              <a:t>Покоряет кукла белый свет.</a:t>
            </a:r>
            <a:endParaRPr lang="ru-RU" sz="2000" b="1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sz="2000" b="1" dirty="0" smtClean="0">
                <a:latin typeface="Comic Sans MS" panose="030F0702030302020204" pitchFamily="66" charset="0"/>
              </a:rPr>
              <a:t>Где он краски брал, искусный мастер,</a:t>
            </a:r>
            <a:endParaRPr lang="ru-RU" sz="2000" b="1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sz="2000" b="1" dirty="0" smtClean="0">
                <a:latin typeface="Comic Sans MS" panose="030F0702030302020204" pitchFamily="66" charset="0"/>
              </a:rPr>
              <a:t>В нивах шумных, сказочном лесу?</a:t>
            </a:r>
            <a:endParaRPr lang="ru-RU" sz="2000" b="1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sz="2000" b="1" dirty="0" smtClean="0">
                <a:latin typeface="Comic Sans MS" panose="030F0702030302020204" pitchFamily="66" charset="0"/>
              </a:rPr>
              <a:t>Создал образ неземной страсти,</a:t>
            </a:r>
            <a:endParaRPr lang="ru-RU" sz="2000" b="1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sz="2000" b="1" dirty="0" smtClean="0">
                <a:latin typeface="Comic Sans MS" panose="030F0702030302020204" pitchFamily="66" charset="0"/>
              </a:rPr>
              <a:t>Истинную русскую красу»</a:t>
            </a:r>
            <a:endParaRPr lang="ru-RU" sz="2000" b="1" dirty="0" smtClean="0">
              <a:latin typeface="Comic Sans MS" panose="030F0702030302020204" pitchFamily="66" charset="0"/>
            </a:endParaRPr>
          </a:p>
          <a:p>
            <a:pPr algn="r">
              <a:buNone/>
            </a:pPr>
            <a:r>
              <a:rPr lang="ru-RU" sz="2000" b="1" dirty="0" err="1" smtClean="0">
                <a:latin typeface="Comic Sans MS" panose="030F0702030302020204" pitchFamily="66" charset="0"/>
              </a:rPr>
              <a:t>Ю.Жульков</a:t>
            </a:r>
            <a:endParaRPr lang="ru-RU" sz="2000" b="1" dirty="0" smtClean="0">
              <a:latin typeface="Comic Sans MS" panose="030F0702030302020204" pitchFamily="66" charset="0"/>
            </a:endParaRPr>
          </a:p>
          <a:p>
            <a:pPr>
              <a:buNone/>
            </a:pPr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kramola.info/sites/default/files/any_images/73807642_44599467_Matreshka_1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14" y="683568"/>
            <a:ext cx="5986363" cy="364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32" y="428596"/>
            <a:ext cx="5572164" cy="35719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Comic Sans MS" panose="030F0702030302020204" pitchFamily="66" charset="0"/>
              </a:rPr>
              <a:t>    Происхождение          матрешки</a:t>
            </a:r>
            <a:br>
              <a:rPr lang="ru-RU" sz="4000" b="1" dirty="0" smtClean="0">
                <a:latin typeface="Comic Sans MS" panose="030F0702030302020204" pitchFamily="66" charset="0"/>
              </a:rPr>
            </a:br>
            <a:r>
              <a:rPr lang="ru-RU" sz="2000" b="1" dirty="0" smtClean="0">
                <a:latin typeface="Comic Sans MS" panose="030F0702030302020204" pitchFamily="66" charset="0"/>
              </a:rPr>
              <a:t>В конце 18 века из Японии привезли японского старичка- мудреца </a:t>
            </a:r>
            <a:r>
              <a:rPr lang="ru-RU" sz="2000" b="1" dirty="0" err="1" smtClean="0">
                <a:latin typeface="Comic Sans MS" panose="030F0702030302020204" pitchFamily="66" charset="0"/>
              </a:rPr>
              <a:t>Фукурумы</a:t>
            </a:r>
            <a:r>
              <a:rPr lang="ru-RU" sz="2000" b="1" dirty="0" smtClean="0">
                <a:latin typeface="Comic Sans MS" panose="030F0702030302020204" pitchFamily="66" charset="0"/>
              </a:rPr>
              <a:t>.</a:t>
            </a:r>
            <a:br>
              <a:rPr lang="ru-RU" sz="2000" b="1" dirty="0" smtClean="0">
                <a:latin typeface="Comic Sans MS" panose="030F0702030302020204" pitchFamily="66" charset="0"/>
              </a:rPr>
            </a:br>
            <a:r>
              <a:rPr lang="ru-RU" sz="2000" b="1" dirty="0" smtClean="0">
                <a:latin typeface="Comic Sans MS" panose="030F0702030302020204" pitchFamily="66" charset="0"/>
              </a:rPr>
              <a:t>Игрушка была интересна тем, что в ней было несколько фигурок, которые</a:t>
            </a:r>
            <a:br>
              <a:rPr lang="ru-RU" sz="2000" b="1" dirty="0" smtClean="0">
                <a:latin typeface="Comic Sans MS" panose="030F0702030302020204" pitchFamily="66" charset="0"/>
              </a:rPr>
            </a:br>
            <a:r>
              <a:rPr lang="ru-RU" sz="2000" b="1" dirty="0" smtClean="0">
                <a:latin typeface="Comic Sans MS" panose="030F0702030302020204" pitchFamily="66" charset="0"/>
              </a:rPr>
              <a:t> вкладывались одна в другую    </a:t>
            </a:r>
            <a:br>
              <a:rPr lang="ru-RU" sz="2000" b="1" dirty="0" smtClean="0">
                <a:latin typeface="Comic Sans MS" panose="030F0702030302020204" pitchFamily="66" charset="0"/>
              </a:rPr>
            </a:br>
            <a:br>
              <a:rPr lang="ru-RU" sz="2000" b="1" dirty="0" smtClean="0">
                <a:latin typeface="Comic Sans MS" panose="030F0702030302020204" pitchFamily="66" charset="0"/>
              </a:rPr>
            </a:br>
            <a:br>
              <a:rPr lang="ru-RU" sz="2000" b="1" dirty="0" smtClean="0">
                <a:latin typeface="Comic Sans MS" panose="030F0702030302020204" pitchFamily="66" charset="0"/>
              </a:rPr>
            </a:br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Содержимое 8" descr="куру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5860" y="3714744"/>
            <a:ext cx="5000659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46" y="500034"/>
            <a:ext cx="5429288" cy="385765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Comic Sans MS" panose="030F0702030302020204" pitchFamily="66" charset="0"/>
              </a:rPr>
              <a:t>  Первая матрешка</a:t>
            </a:r>
            <a:br>
              <a:rPr lang="ru-RU" sz="4400" b="1" dirty="0" smtClean="0">
                <a:latin typeface="Comic Sans MS" panose="030F0702030302020204" pitchFamily="66" charset="0"/>
              </a:rPr>
            </a:br>
            <a:r>
              <a:rPr lang="ru-RU" sz="4400" b="1" dirty="0" smtClean="0">
                <a:latin typeface="Comic Sans MS" panose="030F0702030302020204" pitchFamily="66" charset="0"/>
              </a:rPr>
              <a:t> </a:t>
            </a:r>
            <a:r>
              <a:rPr lang="ru-RU" sz="2200" b="1" dirty="0" smtClean="0">
                <a:latin typeface="Comic Sans MS" panose="030F0702030302020204" pitchFamily="66" charset="0"/>
              </a:rPr>
              <a:t>ЕЕ выточил токарь Василий   </a:t>
            </a:r>
            <a:r>
              <a:rPr lang="ru-RU" sz="2200" b="1" dirty="0" err="1" smtClean="0">
                <a:latin typeface="Comic Sans MS" panose="030F0702030302020204" pitchFamily="66" charset="0"/>
              </a:rPr>
              <a:t>Звездочкин</a:t>
            </a:r>
            <a:r>
              <a:rPr lang="ru-RU" sz="2200" b="1" dirty="0" smtClean="0">
                <a:latin typeface="Comic Sans MS" panose="030F0702030302020204" pitchFamily="66" charset="0"/>
              </a:rPr>
              <a:t>, расписал художник Сергей Малютин. Это восьми местная деревянная кукла,    изображавшая девочку в сарафане, с цветастым платком на голове и черным петухом в руках. А назвали ее Матрешей – самым распространенным именем  в России в то время. </a:t>
            </a:r>
            <a:endParaRPr lang="ru-RU" sz="22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rus-promisel.ru/images/articles/maryoshka/pervaya-russkaya-matrioshk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86" y="4389887"/>
            <a:ext cx="5566366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60" y="500034"/>
            <a:ext cx="5286412" cy="28575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Создание матрешки</a:t>
            </a:r>
            <a:br>
              <a:rPr lang="ru-RU" sz="4000" b="1" dirty="0" smtClean="0">
                <a:latin typeface="Comic Sans MS" panose="030F0702030302020204" pitchFamily="66" charset="0"/>
              </a:rPr>
            </a:br>
            <a:r>
              <a:rPr lang="ru-RU" sz="2200" b="1" dirty="0" smtClean="0">
                <a:latin typeface="Comic Sans MS" panose="030F0702030302020204" pitchFamily="66" charset="0"/>
              </a:rPr>
              <a:t>Изготавливают из древесины липы, березы, ольхи, сосны, спиленных ранней весной. Спиленные деревья очищают, высушивают, укладывают штабелями, оставляя между бревнами зазор для воздуха,</a:t>
            </a:r>
            <a:br>
              <a:rPr lang="ru-RU" sz="2200" b="1" dirty="0" smtClean="0">
                <a:latin typeface="Comic Sans MS" panose="030F0702030302020204" pitchFamily="66" charset="0"/>
              </a:rPr>
            </a:br>
            <a:r>
              <a:rPr lang="ru-RU" sz="2200" b="1" dirty="0" smtClean="0">
                <a:latin typeface="Comic Sans MS" panose="030F0702030302020204" pitchFamily="66" charset="0"/>
              </a:rPr>
              <a:t> на два года  </a:t>
            </a:r>
            <a:endParaRPr lang="ru-RU" sz="2200" b="1" dirty="0">
              <a:latin typeface="Comic Sans MS" panose="030F0702030302020204" pitchFamily="66" charset="0"/>
            </a:endParaRPr>
          </a:p>
        </p:txBody>
      </p:sp>
      <p:pic>
        <p:nvPicPr>
          <p:cNvPr id="5" name="Содержимое 4" descr="липа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786322" y="3857620"/>
            <a:ext cx="1857388" cy="2143139"/>
          </a:xfrm>
        </p:spPr>
      </p:pic>
      <p:pic>
        <p:nvPicPr>
          <p:cNvPr id="6" name="Рисунок 5" descr="выбор древес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8" y="6286512"/>
            <a:ext cx="2786082" cy="2500330"/>
          </a:xfrm>
          <a:prstGeom prst="rect">
            <a:avLst/>
          </a:prstGeom>
        </p:spPr>
      </p:pic>
      <p:pic>
        <p:nvPicPr>
          <p:cNvPr id="7" name="Рисунок 6" descr="берез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96" y="3857620"/>
            <a:ext cx="1857388" cy="2143140"/>
          </a:xfrm>
          <a:prstGeom prst="rect">
            <a:avLst/>
          </a:prstGeom>
        </p:spPr>
      </p:pic>
      <p:pic>
        <p:nvPicPr>
          <p:cNvPr id="8" name="Рисунок 7" descr="ольх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32" y="3857620"/>
            <a:ext cx="1928826" cy="2143140"/>
          </a:xfrm>
          <a:prstGeom prst="rect">
            <a:avLst/>
          </a:prstGeom>
        </p:spPr>
      </p:pic>
      <p:pic>
        <p:nvPicPr>
          <p:cNvPr id="9" name="Рисунок 8" descr="сосн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66" y="6286512"/>
            <a:ext cx="2643206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4422" y="500034"/>
            <a:ext cx="5300678" cy="24463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Матрешку вытачивают на токарном станке, обрабатывают стамесками и ножами разной длины и конфигурации, зачищают и расписывают 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7" name="Содержимое 6" descr="зачищают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89040" y="3286116"/>
            <a:ext cx="2952327" cy="2428892"/>
          </a:xfrm>
        </p:spPr>
      </p:pic>
      <p:pic>
        <p:nvPicPr>
          <p:cNvPr id="10" name="Рисунок 9" descr="токар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12" y="3286116"/>
            <a:ext cx="2806602" cy="2428892"/>
          </a:xfrm>
          <a:prstGeom prst="rect">
            <a:avLst/>
          </a:prstGeom>
        </p:spPr>
      </p:pic>
      <p:pic>
        <p:nvPicPr>
          <p:cNvPr id="2052" name="Picture 4" descr="http://cs3.livemaster.ru/zhurnalfoto/c/9/2/120921050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34" y="6054724"/>
            <a:ext cx="3240360" cy="241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32" y="642910"/>
            <a:ext cx="5657868" cy="23034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Матрешка олицетворяет  Россию с ее широкой душой, большими семьями и пестрыми нарядами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Comic Sans MS" panose="030F0702030302020204" pitchFamily="66" charset="0"/>
              </a:rPr>
              <a:t>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5" name="Содержимое 4" descr="большая семья.jpg"/>
          <p:cNvPicPr>
            <a:picLocks noGrp="1" noChangeAspect="1"/>
          </p:cNvPicPr>
          <p:nvPr>
            <p:ph sz="half" idx="4294967295"/>
          </p:nvPr>
        </p:nvPicPr>
        <p:blipFill>
          <a:blip r:embed="rId1"/>
          <a:stretch>
            <a:fillRect/>
          </a:stretch>
        </p:blipFill>
        <p:spPr>
          <a:xfrm>
            <a:off x="888102" y="3779912"/>
            <a:ext cx="5925274" cy="41752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428596"/>
            <a:ext cx="5623560" cy="26432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Родина матрешки – Сергиев Посад. Но сегодня и другие губернии создают матрешку, иногда   меняя  наряд и </a:t>
            </a:r>
            <a:r>
              <a:rPr lang="ru-RU" sz="2400" b="1" smtClean="0">
                <a:latin typeface="Comic Sans MS" panose="030F0702030302020204" pitchFamily="66" charset="0"/>
              </a:rPr>
              <a:t>форму </a:t>
            </a:r>
            <a:br>
              <a:rPr lang="ru-RU" sz="2400" b="1" smtClean="0">
                <a:latin typeface="Comic Sans MS" panose="030F0702030302020204" pitchFamily="66" charset="0"/>
              </a:rPr>
            </a:br>
            <a:r>
              <a:rPr lang="ru-RU" sz="2400" b="1" smtClean="0">
                <a:latin typeface="Comic Sans MS" panose="030F0702030302020204" pitchFamily="66" charset="0"/>
              </a:rPr>
              <a:t>– </a:t>
            </a:r>
            <a:r>
              <a:rPr lang="ru-RU" sz="2400" b="1" dirty="0" smtClean="0">
                <a:latin typeface="Comic Sans MS" panose="030F0702030302020204" pitchFamily="66" charset="0"/>
              </a:rPr>
              <a:t>кукла становится шарообразной</a:t>
            </a:r>
            <a:r>
              <a:rPr lang="ru-RU" sz="2400" b="1" smtClean="0">
                <a:latin typeface="Comic Sans MS" panose="030F0702030302020204" pitchFamily="66" charset="0"/>
              </a:rPr>
              <a:t>, </a:t>
            </a:r>
            <a:br>
              <a:rPr lang="ru-RU" sz="2400" b="1" smtClean="0">
                <a:latin typeface="Comic Sans MS" panose="030F0702030302020204" pitchFamily="66" charset="0"/>
              </a:rPr>
            </a:br>
            <a:r>
              <a:rPr lang="ru-RU" sz="2400" b="1" smtClean="0">
                <a:latin typeface="Comic Sans MS" panose="030F0702030302020204" pitchFamily="66" charset="0"/>
              </a:rPr>
              <a:t>то </a:t>
            </a:r>
            <a:r>
              <a:rPr lang="ru-RU" sz="2400" b="1" dirty="0" smtClean="0">
                <a:latin typeface="Comic Sans MS" panose="030F0702030302020204" pitchFamily="66" charset="0"/>
              </a:rPr>
              <a:t>продолговатой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cs2.livemaster.ru/foto/large/ce23077261-russkij-stil-pashalnoe-yajtso-matreshka-n615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15" y="6375423"/>
            <a:ext cx="3170289" cy="256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rtshop-rus.com/images/content-upload/IMG_18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5148064"/>
            <a:ext cx="2335162" cy="39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rusvelikaia.ru/upload/iblock/cdf/DSC_1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00" y="2843808"/>
            <a:ext cx="312427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29199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Я – </a:t>
            </a:r>
            <a:r>
              <a:rPr lang="ru-RU" sz="2400" b="1" dirty="0" err="1" smtClean="0">
                <a:latin typeface="Comic Sans MS" panose="030F0702030302020204" pitchFamily="66" charset="0"/>
                <a:cs typeface="Aharoni" panose="02010803020104030203" pitchFamily="2" charset="-79"/>
              </a:rPr>
              <a:t>Загорская</a:t>
            </a:r>
            <a:r>
              <a:rPr lang="ru-RU" sz="2400" b="1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 матрешка</a:t>
            </a:r>
            <a:br>
              <a:rPr lang="ru-RU" sz="2400" b="1" dirty="0" smtClean="0">
                <a:latin typeface="Comic Sans MS" panose="030F0702030302020204" pitchFamily="66" charset="0"/>
                <a:cs typeface="Aharoni" panose="02010803020104030203" pitchFamily="2" charset="-79"/>
              </a:rPr>
            </a:br>
            <a:r>
              <a:rPr lang="ru-RU" sz="2400" b="1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Всех на свете краше!</a:t>
            </a:r>
            <a:br>
              <a:rPr lang="ru-RU" sz="2400" b="1" dirty="0" smtClean="0">
                <a:latin typeface="Comic Sans MS" panose="030F0702030302020204" pitchFamily="66" charset="0"/>
                <a:cs typeface="Aharoni" panose="02010803020104030203" pitchFamily="2" charset="-79"/>
              </a:rPr>
            </a:br>
            <a:r>
              <a:rPr lang="ru-RU" sz="2400" b="1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Мне художниками дан </a:t>
            </a:r>
            <a:br>
              <a:rPr lang="ru-RU" sz="2400" b="1" dirty="0" smtClean="0">
                <a:latin typeface="Comic Sans MS" panose="030F0702030302020204" pitchFamily="66" charset="0"/>
                <a:cs typeface="Aharoni" panose="02010803020104030203" pitchFamily="2" charset="-79"/>
              </a:rPr>
            </a:br>
            <a:r>
              <a:rPr lang="ru-RU" sz="2400" b="1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Яркий русский сарафан</a:t>
            </a:r>
            <a:br>
              <a:rPr lang="ru-RU" sz="2400" b="1" dirty="0" smtClean="0">
                <a:latin typeface="Comic Sans MS" panose="030F0702030302020204" pitchFamily="66" charset="0"/>
                <a:cs typeface="Aharoni" panose="02010803020104030203" pitchFamily="2" charset="-79"/>
              </a:rPr>
            </a:br>
            <a:r>
              <a:rPr lang="ru-RU" sz="2400" b="1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Знаменит платочек мой</a:t>
            </a:r>
            <a:br>
              <a:rPr lang="ru-RU" sz="2400" b="1" dirty="0" smtClean="0">
                <a:latin typeface="Comic Sans MS" panose="030F0702030302020204" pitchFamily="66" charset="0"/>
                <a:cs typeface="Aharoni" panose="02010803020104030203" pitchFamily="2" charset="-79"/>
              </a:rPr>
            </a:br>
            <a:r>
              <a:rPr lang="ru-RU" sz="2400" b="1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Разноцветною каймой</a:t>
            </a:r>
            <a:endParaRPr lang="ru-RU" sz="2400" b="1" dirty="0"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pic>
        <p:nvPicPr>
          <p:cNvPr id="3074" name="Picture 2" descr="http://www.kustari.net/galeri/suvenir/s00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3" y="3788089"/>
            <a:ext cx="595230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1076706" y="8331200"/>
            <a:ext cx="5623560" cy="1292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2494</Words>
  <Application>WPS Presentation</Application>
  <PresentationFormat>Экран (4:3)</PresentationFormat>
  <Paragraphs>63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SimSun</vt:lpstr>
      <vt:lpstr>Wingdings</vt:lpstr>
      <vt:lpstr>Wingdings 2</vt:lpstr>
      <vt:lpstr>Verdana</vt:lpstr>
      <vt:lpstr>Comic Sans MS</vt:lpstr>
      <vt:lpstr>Arial Black</vt:lpstr>
      <vt:lpstr>Times New Roman</vt:lpstr>
      <vt:lpstr>Aharoni</vt:lpstr>
      <vt:lpstr>Gill Sans MT</vt:lpstr>
      <vt:lpstr>Corbel</vt:lpstr>
      <vt:lpstr>Microsoft YaHei</vt:lpstr>
      <vt:lpstr>Arial Unicode MS</vt:lpstr>
      <vt:lpstr>Calibri</vt:lpstr>
      <vt:lpstr>Солнцестояние</vt:lpstr>
      <vt:lpstr>            Матрешка   </vt:lpstr>
      <vt:lpstr>PowerPoint 演示文稿</vt:lpstr>
      <vt:lpstr>    Происхождение          матрешки В конце 18 века из Японии привезли японского старичка- мудреца Фукурумы. Игрушка была интересна тем, что в ней было несколько фигурок, которые  вкладывались одна в другую       </vt:lpstr>
      <vt:lpstr>  Первая матрешка  ЕЕ выточил токарь Василий   Звездочкин, расписал художник Сергей Малютин. Это восьми местная деревянная кукла,    изображавшая девочку в сарафане, с цветастым платком на голове и черным петухом в руках. А назвали ее Матрешей – самым распространенным именем  в России в то время. </vt:lpstr>
      <vt:lpstr>Создание матрешки Изготавливают из древесины липы, березы, ольхи, сосны, спиленных ранней весной. Спиленные деревья очищают, высушивают, укладывают штабелями, оставляя между бревнами зазор для воздуха,  на два года  </vt:lpstr>
      <vt:lpstr>Матрешку вытачивают на токарном станке, обрабатывают стамесками и ножами разной длины и конфигурации, зачищают и расписывают </vt:lpstr>
      <vt:lpstr>Матрешка олицетворяет  Россию с ее широкой душой, большими семьями и пестрыми нарядами</vt:lpstr>
      <vt:lpstr>Родина матрешки – Сергиев Посад. Но сегодня и другие губернии создают матрешку, иногда   меняя  наряд и форму  – кукла становится шарообразной,  то продолговатой</vt:lpstr>
      <vt:lpstr>Я – Загорская матрешка Всех на свете краше! Мне художниками дан  Яркий русский сарафан Знаменит платочек мой Разноцветною каймой</vt:lpstr>
      <vt:lpstr>Из города Семенова Мы в гости к вам пришли Букет цветов садовых  В подарок принесли</vt:lpstr>
      <vt:lpstr>Я – матрешка из Майдана Могу стать звездой экрана Украшаем мой наряд цветами С сияющими лепестками И ягодами разными Спелыми и красными</vt:lpstr>
      <vt:lpstr>Матрешки расписываются разными росписями: « гжель», « жостово», «хохлома»,»палех»  </vt:lpstr>
      <vt:lpstr>Матрешку используют для передачи  игровых сценок, сюжетов сказок, событий из   жизни, достопримечательностей </vt:lpstr>
      <vt:lpstr>Матрешка –хранительница исконной русской культуры, сувенир для туристов  </vt:lpstr>
      <vt:lpstr>Матрешка – любимая игрушка многих детей – ее конструкции позволяют собирать и разбирать куколку,- это является прекрасным средством развития мелкой моторики, логического мышления   </vt:lpstr>
      <vt:lpstr>В 1900 году русская матрешка на выставке в Париже получила медаль и мировое признание</vt:lpstr>
      <vt:lpstr>В 2001 году в Москве был открыт музей матрешек – филиал Фонда народных промыслов. Здесь можно познакомиться с историей красивой игрушки, приобрести понравившийся сувенир</vt:lpstr>
      <vt:lpstr>PowerPoint 演示文稿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Самарской области общеобразовательное учреждение школа 3 9 города Новокуйбышевск Самарской области структурное подразделение «Детский сад « Родничок</dc:title>
  <dc:creator>вера</dc:creator>
  <cp:lastModifiedBy>Татьяна Ефремова</cp:lastModifiedBy>
  <cp:revision>60</cp:revision>
  <dcterms:created xsi:type="dcterms:W3CDTF">2013-12-08T09:56:00Z</dcterms:created>
  <dcterms:modified xsi:type="dcterms:W3CDTF">2024-11-03T06:52:01Z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0715D2F48E3241978522369A83EF61B3_12</vt:lpwstr>
  </property>
  <property fmtid="{D5CDD505-2E9C-101B-9397-08002B2CF9AE}" pid="3" name="KSOProductBuildVer">
    <vt:lpwstr>1049-12.2.0.18607</vt:lpwstr>
  </property>
</Properties>
</file>